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57" r:id="rId5"/>
    <p:sldId id="387" r:id="rId6"/>
    <p:sldId id="388" r:id="rId7"/>
    <p:sldId id="493" r:id="rId8"/>
    <p:sldId id="484" r:id="rId9"/>
    <p:sldId id="485" r:id="rId10"/>
    <p:sldId id="487" r:id="rId11"/>
    <p:sldId id="488" r:id="rId12"/>
    <p:sldId id="395" r:id="rId13"/>
    <p:sldId id="489" r:id="rId14"/>
    <p:sldId id="275" r:id="rId15"/>
    <p:sldId id="494" r:id="rId16"/>
    <p:sldId id="408" r:id="rId17"/>
    <p:sldId id="413" r:id="rId18"/>
    <p:sldId id="415" r:id="rId19"/>
    <p:sldId id="414" r:id="rId20"/>
    <p:sldId id="416" r:id="rId21"/>
    <p:sldId id="419" r:id="rId22"/>
    <p:sldId id="473" r:id="rId23"/>
    <p:sldId id="474" r:id="rId24"/>
    <p:sldId id="490" r:id="rId25"/>
    <p:sldId id="462" r:id="rId26"/>
    <p:sldId id="463" r:id="rId27"/>
    <p:sldId id="464" r:id="rId28"/>
    <p:sldId id="465" r:id="rId29"/>
    <p:sldId id="466" r:id="rId30"/>
    <p:sldId id="467" r:id="rId31"/>
    <p:sldId id="468" r:id="rId32"/>
    <p:sldId id="469" r:id="rId33"/>
    <p:sldId id="470" r:id="rId34"/>
    <p:sldId id="495" r:id="rId35"/>
    <p:sldId id="448" r:id="rId36"/>
    <p:sldId id="491" r:id="rId37"/>
    <p:sldId id="492" r:id="rId38"/>
    <p:sldId id="268" r:id="rId39"/>
    <p:sldId id="383" r:id="rId4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56"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C36"/>
    <a:srgbClr val="FF0000"/>
    <a:srgbClr val="FF8000"/>
    <a:srgbClr val="FFCC66"/>
    <a:srgbClr val="8000FF"/>
    <a:srgbClr val="FF00FF"/>
    <a:srgbClr val="7A34A6"/>
    <a:srgbClr val="FA56FF"/>
    <a:srgbClr val="6D3FFF"/>
    <a:srgbClr val="B803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4" autoAdjust="0"/>
    <p:restoredTop sz="99828" autoAdjust="0"/>
  </p:normalViewPr>
  <p:slideViewPr>
    <p:cSldViewPr snapToGrid="0" snapToObjects="1">
      <p:cViewPr varScale="1">
        <p:scale>
          <a:sx n="88" d="100"/>
          <a:sy n="88" d="100"/>
        </p:scale>
        <p:origin x="1136" y="176"/>
      </p:cViewPr>
      <p:guideLst>
        <p:guide orient="horz" pos="2184"/>
        <p:guide pos="28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50" d="100"/>
          <a:sy n="150" d="100"/>
        </p:scale>
        <p:origin x="-1808" y="295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79446EF-0AEE-0A41-B70A-CFC094F1A468}" type="datetimeFigureOut">
              <a:rPr lang="en-US" smtClean="0"/>
              <a:t>11/2/19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5D49B841-D07B-B84E-90F7-B2A87F286871}" type="slidenum">
              <a:rPr lang="en-US" smtClean="0"/>
              <a:t>‹#›</a:t>
            </a:fld>
            <a:endParaRPr lang="en-US"/>
          </a:p>
        </p:txBody>
      </p:sp>
    </p:spTree>
    <p:extLst>
      <p:ext uri="{BB962C8B-B14F-4D97-AF65-F5344CB8AC3E}">
        <p14:creationId xmlns:p14="http://schemas.microsoft.com/office/powerpoint/2010/main" val="418758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7DD3CC5F-1724-2A41-B7F7-748A0E5555F2}" type="datetimeFigureOut">
              <a:rPr lang="en-US" smtClean="0"/>
              <a:t>11/2/19</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0BCF154-7F1D-1442-BF31-F387EE4F8400}" type="slidenum">
              <a:rPr lang="en-US" smtClean="0"/>
              <a:t>‹#›</a:t>
            </a:fld>
            <a:endParaRPr lang="en-US"/>
          </a:p>
        </p:txBody>
      </p:sp>
    </p:spTree>
    <p:extLst>
      <p:ext uri="{BB962C8B-B14F-4D97-AF65-F5344CB8AC3E}">
        <p14:creationId xmlns:p14="http://schemas.microsoft.com/office/powerpoint/2010/main" val="4917080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ヒラギノ角ゴ Pro W3" charset="0"/>
                <a:cs typeface="ヒラギノ角ゴ Pro W3" charset="0"/>
              </a:defRPr>
            </a:lvl1pPr>
            <a:lvl2pPr marL="757066" indent="-291179" eaLnBrk="0" hangingPunct="0">
              <a:defRPr sz="1200">
                <a:solidFill>
                  <a:schemeClr val="tx1"/>
                </a:solidFill>
                <a:latin typeface="Times New Roman" charset="0"/>
                <a:ea typeface="ヒラギノ角ゴ Pro W3" charset="0"/>
                <a:cs typeface="ヒラギノ角ゴ Pro W3" charset="0"/>
              </a:defRPr>
            </a:lvl2pPr>
            <a:lvl3pPr marL="1164717" indent="-232943" eaLnBrk="0" hangingPunct="0">
              <a:defRPr sz="1200">
                <a:solidFill>
                  <a:schemeClr val="tx1"/>
                </a:solidFill>
                <a:latin typeface="Times New Roman" charset="0"/>
                <a:ea typeface="ヒラギノ角ゴ Pro W3" charset="0"/>
                <a:cs typeface="ヒラギノ角ゴ Pro W3" charset="0"/>
              </a:defRPr>
            </a:lvl3pPr>
            <a:lvl4pPr marL="1630604" indent="-232943" eaLnBrk="0" hangingPunct="0">
              <a:defRPr sz="1200">
                <a:solidFill>
                  <a:schemeClr val="tx1"/>
                </a:solidFill>
                <a:latin typeface="Times New Roman" charset="0"/>
                <a:ea typeface="ヒラギノ角ゴ Pro W3" charset="0"/>
                <a:cs typeface="ヒラギノ角ゴ Pro W3" charset="0"/>
              </a:defRPr>
            </a:lvl4pPr>
            <a:lvl5pPr marL="2096491" indent="-232943" eaLnBrk="0" hangingPunct="0">
              <a:defRPr sz="1200">
                <a:solidFill>
                  <a:schemeClr val="tx1"/>
                </a:solidFill>
                <a:latin typeface="Times New Roman" charset="0"/>
                <a:ea typeface="ヒラギノ角ゴ Pro W3" charset="0"/>
                <a:cs typeface="ヒラギノ角ゴ Pro W3" charset="0"/>
              </a:defRPr>
            </a:lvl5pPr>
            <a:lvl6pPr marL="2562377"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6pPr>
            <a:lvl7pPr marL="3028264"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7pPr>
            <a:lvl8pPr marL="3494151"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8pPr>
            <a:lvl9pPr marL="3960038"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9pPr>
          </a:lstStyle>
          <a:p>
            <a:pPr eaLnBrk="1" hangingPunct="1"/>
            <a:fld id="{310E2464-6E1A-8747-915C-95B4C498FF18}" type="slidenum">
              <a:rPr lang="en-US"/>
              <a:pPr eaLnBrk="1" hangingPunct="1"/>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dirty="0"/>
              <a:t>Basic ABCD PowerPoint Presentation</a:t>
            </a:r>
            <a:endParaRPr lang="en-US" dirty="0"/>
          </a:p>
          <a:p>
            <a:r>
              <a:rPr lang="en-US" dirty="0"/>
              <a:t> </a:t>
            </a:r>
          </a:p>
          <a:p>
            <a:pPr defTabSz="465887">
              <a:defRPr/>
            </a:pPr>
            <a:endParaRPr lang="en-US" dirty="0"/>
          </a:p>
          <a:p>
            <a:pPr defTabSz="465887">
              <a:defRPr/>
            </a:pPr>
            <a:r>
              <a:rPr lang="en-US" dirty="0"/>
              <a:t>The ABCD staff interviewed over a thousand residents of 20 cities in 300 neighborhoods. The basic question they asked was, “What have neighbors who live here done, </a:t>
            </a:r>
            <a:r>
              <a:rPr lang="en-US" u="sng" dirty="0"/>
              <a:t>together</a:t>
            </a:r>
            <a:r>
              <a:rPr lang="en-US" dirty="0"/>
              <a:t>, that made the neighborhood better?” The stories the residents told them were analyzed to see what the neighbors had used when they made things better. In almost every case, they drew from a pool of 6 local resources. We call these resources, </a:t>
            </a:r>
            <a:r>
              <a:rPr lang="en-US" u="sng" dirty="0"/>
              <a:t>assets, </a:t>
            </a:r>
            <a:r>
              <a:rPr lang="en-US" dirty="0"/>
              <a:t>the basic building blocks of strong communities. </a:t>
            </a:r>
            <a:br>
              <a:rPr lang="en-US" dirty="0"/>
            </a:br>
            <a:endParaRPr lang="en-US" sz="1600" dirty="0">
              <a:latin typeface="Times New Roman" charset="0"/>
            </a:endParaRPr>
          </a:p>
        </p:txBody>
      </p:sp>
    </p:spTree>
    <p:extLst>
      <p:ext uri="{BB962C8B-B14F-4D97-AF65-F5344CB8AC3E}">
        <p14:creationId xmlns:p14="http://schemas.microsoft.com/office/powerpoint/2010/main" val="221513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algn="ctr" eaLnBrk="0" fontAlgn="base" hangingPunct="0">
              <a:spcBef>
                <a:spcPct val="0"/>
              </a:spcBef>
              <a:spcAft>
                <a:spcPct val="0"/>
              </a:spcAft>
              <a:defRPr sz="1200">
                <a:solidFill>
                  <a:schemeClr val="tx1"/>
                </a:solidFill>
                <a:latin typeface="Times New Roman" pitchFamily="18" charset="0"/>
              </a:defRPr>
            </a:lvl6pPr>
            <a:lvl7pPr marL="3028264" indent="-232943" algn="ctr" eaLnBrk="0" fontAlgn="base" hangingPunct="0">
              <a:spcBef>
                <a:spcPct val="0"/>
              </a:spcBef>
              <a:spcAft>
                <a:spcPct val="0"/>
              </a:spcAft>
              <a:defRPr sz="1200">
                <a:solidFill>
                  <a:schemeClr val="tx1"/>
                </a:solidFill>
                <a:latin typeface="Times New Roman" pitchFamily="18" charset="0"/>
              </a:defRPr>
            </a:lvl7pPr>
            <a:lvl8pPr marL="3494151" indent="-232943" algn="ctr" eaLnBrk="0" fontAlgn="base" hangingPunct="0">
              <a:spcBef>
                <a:spcPct val="0"/>
              </a:spcBef>
              <a:spcAft>
                <a:spcPct val="0"/>
              </a:spcAft>
              <a:defRPr sz="1200">
                <a:solidFill>
                  <a:schemeClr val="tx1"/>
                </a:solidFill>
                <a:latin typeface="Times New Roman" pitchFamily="18" charset="0"/>
              </a:defRPr>
            </a:lvl8pPr>
            <a:lvl9pPr marL="3960038" indent="-232943" algn="ctr" eaLnBrk="0" fontAlgn="base" hangingPunct="0">
              <a:spcBef>
                <a:spcPct val="0"/>
              </a:spcBef>
              <a:spcAft>
                <a:spcPct val="0"/>
              </a:spcAft>
              <a:defRPr sz="1200">
                <a:solidFill>
                  <a:schemeClr val="tx1"/>
                </a:solidFill>
                <a:latin typeface="Times New Roman" pitchFamily="18" charset="0"/>
              </a:defRPr>
            </a:lvl9pPr>
          </a:lstStyle>
          <a:p>
            <a:pPr eaLnBrk="1" hangingPunct="1"/>
            <a:fld id="{10408AE3-D3FA-4573-9B34-FADC1EAE3D92}" type="slidenum">
              <a:rPr lang="en-US" smtClean="0"/>
              <a:pPr eaLnBrk="1" hangingPunct="1"/>
              <a:t>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1591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algn="ctr" eaLnBrk="0" fontAlgn="base" hangingPunct="0">
              <a:spcBef>
                <a:spcPct val="0"/>
              </a:spcBef>
              <a:spcAft>
                <a:spcPct val="0"/>
              </a:spcAft>
              <a:defRPr sz="1200">
                <a:solidFill>
                  <a:schemeClr val="tx1"/>
                </a:solidFill>
                <a:latin typeface="Times New Roman" pitchFamily="18" charset="0"/>
              </a:defRPr>
            </a:lvl6pPr>
            <a:lvl7pPr marL="3028264" indent="-232943" algn="ctr" eaLnBrk="0" fontAlgn="base" hangingPunct="0">
              <a:spcBef>
                <a:spcPct val="0"/>
              </a:spcBef>
              <a:spcAft>
                <a:spcPct val="0"/>
              </a:spcAft>
              <a:defRPr sz="1200">
                <a:solidFill>
                  <a:schemeClr val="tx1"/>
                </a:solidFill>
                <a:latin typeface="Times New Roman" pitchFamily="18" charset="0"/>
              </a:defRPr>
            </a:lvl7pPr>
            <a:lvl8pPr marL="3494151" indent="-232943" algn="ctr" eaLnBrk="0" fontAlgn="base" hangingPunct="0">
              <a:spcBef>
                <a:spcPct val="0"/>
              </a:spcBef>
              <a:spcAft>
                <a:spcPct val="0"/>
              </a:spcAft>
              <a:defRPr sz="1200">
                <a:solidFill>
                  <a:schemeClr val="tx1"/>
                </a:solidFill>
                <a:latin typeface="Times New Roman" pitchFamily="18" charset="0"/>
              </a:defRPr>
            </a:lvl8pPr>
            <a:lvl9pPr marL="3960038" indent="-232943" algn="ctr" eaLnBrk="0" fontAlgn="base" hangingPunct="0">
              <a:spcBef>
                <a:spcPct val="0"/>
              </a:spcBef>
              <a:spcAft>
                <a:spcPct val="0"/>
              </a:spcAft>
              <a:defRPr sz="1200">
                <a:solidFill>
                  <a:schemeClr val="tx1"/>
                </a:solidFill>
                <a:latin typeface="Times New Roman" pitchFamily="18" charset="0"/>
              </a:defRPr>
            </a:lvl9pPr>
          </a:lstStyle>
          <a:p>
            <a:pPr eaLnBrk="1" hangingPunct="1"/>
            <a:fld id="{849273C0-395B-4B78-B554-8D99B262DD15}" type="slidenum">
              <a:rPr lang="en-US" smtClean="0"/>
              <a:pPr eaLnBrk="1" hangingPunct="1"/>
              <a:t>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5578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This is the neighborhood “Power Ladder.” It gives us a way to measure the kind of neighborhood we are and where we need to go. The most powerful neighborhood is a place where neighbors are producers of the future rather than just victim, clients, consumers or just advocate. </a:t>
            </a:r>
          </a:p>
          <a:p>
            <a:endParaRPr lang="en-US" dirty="0"/>
          </a:p>
        </p:txBody>
      </p:sp>
      <p:sp>
        <p:nvSpPr>
          <p:cNvPr id="4" name="Slide Number Placeholder 3"/>
          <p:cNvSpPr>
            <a:spLocks noGrp="1"/>
          </p:cNvSpPr>
          <p:nvPr>
            <p:ph type="sldNum" sz="quarter" idx="10"/>
          </p:nvPr>
        </p:nvSpPr>
        <p:spPr/>
        <p:txBody>
          <a:bodyPr/>
          <a:lstStyle/>
          <a:p>
            <a:fld id="{00BCF154-7F1D-1442-BF31-F387EE4F8400}" type="slidenum">
              <a:rPr lang="en-US" smtClean="0"/>
              <a:t>7</a:t>
            </a:fld>
            <a:endParaRPr lang="en-US"/>
          </a:p>
        </p:txBody>
      </p:sp>
    </p:spTree>
    <p:extLst>
      <p:ext uri="{BB962C8B-B14F-4D97-AF65-F5344CB8AC3E}">
        <p14:creationId xmlns:p14="http://schemas.microsoft.com/office/powerpoint/2010/main" val="354623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These are the three basic findings about how assets build powerful neighborhoods. They indicate the importance of people or groups that initiate a connecting process.</a:t>
            </a:r>
          </a:p>
          <a:p>
            <a:endParaRPr lang="en-US" dirty="0"/>
          </a:p>
        </p:txBody>
      </p:sp>
      <p:sp>
        <p:nvSpPr>
          <p:cNvPr id="4" name="Slide Number Placeholder 3"/>
          <p:cNvSpPr>
            <a:spLocks noGrp="1"/>
          </p:cNvSpPr>
          <p:nvPr>
            <p:ph type="sldNum" sz="quarter" idx="10"/>
          </p:nvPr>
        </p:nvSpPr>
        <p:spPr/>
        <p:txBody>
          <a:bodyPr/>
          <a:lstStyle/>
          <a:p>
            <a:fld id="{00BCF154-7F1D-1442-BF31-F387EE4F8400}" type="slidenum">
              <a:rPr lang="en-US" smtClean="0"/>
              <a:t>8</a:t>
            </a:fld>
            <a:endParaRPr lang="en-US"/>
          </a:p>
        </p:txBody>
      </p:sp>
    </p:spTree>
    <p:extLst>
      <p:ext uri="{BB962C8B-B14F-4D97-AF65-F5344CB8AC3E}">
        <p14:creationId xmlns:p14="http://schemas.microsoft.com/office/powerpoint/2010/main" val="160955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found that powerful neighborhood associations follow 3 steps in doing their work. It is the </a:t>
            </a:r>
            <a:r>
              <a:rPr lang="en-US" u="sng" dirty="0"/>
              <a:t>asset-based neighborhood development process. </a:t>
            </a:r>
            <a:r>
              <a:rPr lang="en-US" dirty="0"/>
              <a:t>This process does not start by asking, “What are or problems and what outside institutions can fix them?” Instead, the ABCD process always begins by asking. “What is our vision and what asset do we have to make that vision come true?”</a:t>
            </a:r>
            <a:br>
              <a:rPr lang="en-US" dirty="0"/>
            </a:br>
            <a:endParaRPr lang="en-US" dirty="0"/>
          </a:p>
        </p:txBody>
      </p:sp>
      <p:sp>
        <p:nvSpPr>
          <p:cNvPr id="4" name="Slide Number Placeholder 3"/>
          <p:cNvSpPr>
            <a:spLocks noGrp="1"/>
          </p:cNvSpPr>
          <p:nvPr>
            <p:ph type="sldNum" sz="quarter" idx="10"/>
          </p:nvPr>
        </p:nvSpPr>
        <p:spPr/>
        <p:txBody>
          <a:bodyPr/>
          <a:lstStyle/>
          <a:p>
            <a:fld id="{00BCF154-7F1D-1442-BF31-F387EE4F8400}" type="slidenum">
              <a:rPr lang="en-US" smtClean="0"/>
              <a:t>10</a:t>
            </a:fld>
            <a:endParaRPr lang="en-US"/>
          </a:p>
        </p:txBody>
      </p:sp>
    </p:spTree>
    <p:extLst>
      <p:ext uri="{BB962C8B-B14F-4D97-AF65-F5344CB8AC3E}">
        <p14:creationId xmlns:p14="http://schemas.microsoft.com/office/powerpoint/2010/main" val="307023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ヒラギノ角ゴ Pro W3" charset="0"/>
                <a:cs typeface="ヒラギノ角ゴ Pro W3" charset="0"/>
              </a:defRPr>
            </a:lvl1pPr>
            <a:lvl2pPr marL="757066" indent="-291179" eaLnBrk="0" hangingPunct="0">
              <a:defRPr sz="1200">
                <a:solidFill>
                  <a:schemeClr val="tx1"/>
                </a:solidFill>
                <a:latin typeface="Times New Roman" charset="0"/>
                <a:ea typeface="ヒラギノ角ゴ Pro W3" charset="0"/>
                <a:cs typeface="ヒラギノ角ゴ Pro W3" charset="0"/>
              </a:defRPr>
            </a:lvl2pPr>
            <a:lvl3pPr marL="1164717" indent="-232943" eaLnBrk="0" hangingPunct="0">
              <a:defRPr sz="1200">
                <a:solidFill>
                  <a:schemeClr val="tx1"/>
                </a:solidFill>
                <a:latin typeface="Times New Roman" charset="0"/>
                <a:ea typeface="ヒラギノ角ゴ Pro W3" charset="0"/>
                <a:cs typeface="ヒラギノ角ゴ Pro W3" charset="0"/>
              </a:defRPr>
            </a:lvl3pPr>
            <a:lvl4pPr marL="1630604" indent="-232943" eaLnBrk="0" hangingPunct="0">
              <a:defRPr sz="1200">
                <a:solidFill>
                  <a:schemeClr val="tx1"/>
                </a:solidFill>
                <a:latin typeface="Times New Roman" charset="0"/>
                <a:ea typeface="ヒラギノ角ゴ Pro W3" charset="0"/>
                <a:cs typeface="ヒラギノ角ゴ Pro W3" charset="0"/>
              </a:defRPr>
            </a:lvl4pPr>
            <a:lvl5pPr marL="2096491" indent="-232943" eaLnBrk="0" hangingPunct="0">
              <a:defRPr sz="1200">
                <a:solidFill>
                  <a:schemeClr val="tx1"/>
                </a:solidFill>
                <a:latin typeface="Times New Roman" charset="0"/>
                <a:ea typeface="ヒラギノ角ゴ Pro W3" charset="0"/>
                <a:cs typeface="ヒラギノ角ゴ Pro W3" charset="0"/>
              </a:defRPr>
            </a:lvl5pPr>
            <a:lvl6pPr marL="2562377"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6pPr>
            <a:lvl7pPr marL="3028264"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7pPr>
            <a:lvl8pPr marL="3494151"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8pPr>
            <a:lvl9pPr marL="3960038" indent="-232943" algn="ctr" eaLnBrk="0" fontAlgn="base" hangingPunct="0">
              <a:spcBef>
                <a:spcPct val="0"/>
              </a:spcBef>
              <a:spcAft>
                <a:spcPct val="0"/>
              </a:spcAft>
              <a:defRPr sz="1200">
                <a:solidFill>
                  <a:schemeClr val="tx1"/>
                </a:solidFill>
                <a:latin typeface="Times New Roman" charset="0"/>
                <a:ea typeface="ヒラギノ角ゴ Pro W3" charset="0"/>
                <a:cs typeface="ヒラギノ角ゴ Pro W3" charset="0"/>
              </a:defRPr>
            </a:lvl9pPr>
          </a:lstStyle>
          <a:p>
            <a:pPr eaLnBrk="1" hangingPunct="1"/>
            <a:fld id="{D1707D0D-1289-E14A-9A0C-6F6861EECB3B}" type="slidenum">
              <a:rPr lang="en-US"/>
              <a:pPr eaLnBrk="1" hangingPunct="1"/>
              <a:t>11</a:t>
            </a:fld>
            <a:endParaRPr lang="en-US"/>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All of us are like this glass – half full and half empty. We each have our gifts, talents and capacities as well as our problems, deficits and needs. The same thing is true of neighborhoods,. They have assets and deficits. </a:t>
            </a:r>
            <a:endParaRPr lang="en-US" dirty="0">
              <a:latin typeface="Times New Roman" charset="0"/>
            </a:endParaRPr>
          </a:p>
        </p:txBody>
      </p:sp>
    </p:spTree>
    <p:extLst>
      <p:ext uri="{BB962C8B-B14F-4D97-AF65-F5344CB8AC3E}">
        <p14:creationId xmlns:p14="http://schemas.microsoft.com/office/powerpoint/2010/main" val="297809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E4741-62BF-DC49-A5AD-03CCD27C184E}" type="slidenum">
              <a:rPr lang="en-US" altLang="en-US"/>
              <a:pPr/>
              <a:t>19</a:t>
            </a:fld>
            <a:endParaRPr lang="en-US" altLang="en-US"/>
          </a:p>
        </p:txBody>
      </p:sp>
      <p:sp>
        <p:nvSpPr>
          <p:cNvPr id="39938" name="Rectangle 2"/>
          <p:cNvSpPr>
            <a:spLocks noGrp="1" noRot="1" noChangeAspect="1" noChangeArrowheads="1"/>
          </p:cNvSpPr>
          <p:nvPr>
            <p:ph type="sldImg"/>
          </p:nvPr>
        </p:nvSpPr>
        <p:spPr bwMode="auto">
          <a:xfrm>
            <a:off x="2895600" y="525463"/>
            <a:ext cx="3505200" cy="26289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1239520" y="3329940"/>
            <a:ext cx="6817360" cy="3154680"/>
          </a:xfrm>
          <a:prstGeom prst="rect">
            <a:avLst/>
          </a:prstGeom>
          <a:solidFill>
            <a:srgbClr val="FFFFFF"/>
          </a:solidFill>
          <a:ln>
            <a:solidFill>
              <a:srgbClr val="000000"/>
            </a:solidFill>
            <a:miter lim="800000"/>
            <a:headEnd/>
            <a:tailEnd/>
          </a:ln>
        </p:spPr>
        <p:txBody>
          <a:bodyPr/>
          <a:lstStyle/>
          <a:p>
            <a:r>
              <a:rPr lang="en-US" altLang="en-US"/>
              <a:t>MARY’S SLIDE - TEASE OUT EXERCISE:</a:t>
            </a:r>
          </a:p>
          <a:p>
            <a:r>
              <a:rPr lang="en-US" altLang="en-US"/>
              <a:t>Fortress - Mildred</a:t>
            </a:r>
          </a:p>
          <a:p>
            <a:r>
              <a:rPr lang="en-US" altLang="en-US"/>
              <a:t>Savior - Carol</a:t>
            </a:r>
          </a:p>
          <a:p>
            <a:r>
              <a:rPr lang="en-US" altLang="en-US"/>
              <a:t>Partner - Mary</a:t>
            </a:r>
          </a:p>
          <a:p>
            <a:endParaRPr lang="en-US" altLang="en-US"/>
          </a:p>
          <a:p>
            <a:r>
              <a:rPr lang="en-US" altLang="en-US" i="1"/>
              <a:t>LOOK AT YOUR CHURCH/ORGANIZATION AND RELATIONSHIP TO THE COMMUNITY.  WHICH OF THESE DESCRIPTIONS FITS YOUR SITUATION?  WHY?  WHAT DO YOU DESIRE THAT RELATIONSHP TO BE?</a:t>
            </a:r>
            <a:endParaRPr lang="en-US" altLang="en-US"/>
          </a:p>
          <a:p>
            <a:endParaRPr lang="en-US" altLang="en-US"/>
          </a:p>
          <a:p>
            <a:endParaRPr lang="en-US" altLang="en-US"/>
          </a:p>
        </p:txBody>
      </p:sp>
    </p:spTree>
    <p:extLst>
      <p:ext uri="{BB962C8B-B14F-4D97-AF65-F5344CB8AC3E}">
        <p14:creationId xmlns:p14="http://schemas.microsoft.com/office/powerpoint/2010/main" val="33398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all 6 assets. Every story of neighbors making things better involves using one or more of these 6 basic building blocks. </a:t>
            </a:r>
          </a:p>
        </p:txBody>
      </p:sp>
      <p:sp>
        <p:nvSpPr>
          <p:cNvPr id="4" name="Slide Number Placeholder 3"/>
          <p:cNvSpPr>
            <a:spLocks noGrp="1"/>
          </p:cNvSpPr>
          <p:nvPr>
            <p:ph type="sldNum" sz="quarter" idx="10"/>
          </p:nvPr>
        </p:nvSpPr>
        <p:spPr/>
        <p:txBody>
          <a:bodyPr/>
          <a:lstStyle/>
          <a:p>
            <a:fld id="{00BCF154-7F1D-1442-BF31-F387EE4F8400}" type="slidenum">
              <a:rPr lang="en-US" smtClean="0"/>
              <a:t>35</a:t>
            </a:fld>
            <a:endParaRPr lang="en-US"/>
          </a:p>
        </p:txBody>
      </p:sp>
    </p:spTree>
    <p:extLst>
      <p:ext uri="{BB962C8B-B14F-4D97-AF65-F5344CB8AC3E}">
        <p14:creationId xmlns:p14="http://schemas.microsoft.com/office/powerpoint/2010/main" val="425769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Verdana"/>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Verdana"/>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Verdana"/>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FA4008FF-BB79-C642-91B8-3CD7D5E55C69}"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FDD953-05ED-BA46-B308-B7B942B5CE2D}" type="datetime1">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Verdana"/>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9DBA3-A91F-674C-A5E0-CE6083547159}"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777A6E7-C4C3-7A4C-8408-92E751E433B8}"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84B810F-48F8-7448-8C32-21D4ECC3D391}"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8865268-670A-B341-BFA5-F94DB1FC847D}"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ABA02-41AD-0D45-849C-B6F5025A61C6}" type="datetime1">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1E72778-F480-E74F-AFE8-91FB049C46DE}" type="datetime1">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550DC61-3C96-5747-9DC2-1CF2A45C33C5}" type="datetime1">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28418CD-5879-1540-9665-5BD6F1164E8B}" type="datetime1">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BA406-459E-8942-BCA4-FB20818B519B}" type="datetime1">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3B150-549F-AB43-9160-A7C14F7FE045}" type="datetime1">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33B3FEBE-AFB3-CC4E-857E-9EABAB3F29AF}" type="datetime1">
              <a:rPr lang="en-US" smtClean="0"/>
              <a:t>11/2/19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latin typeface="Verdana"/>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latin typeface="Verdana"/>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600" kern="1200">
          <a:solidFill>
            <a:schemeClr val="accent1"/>
          </a:solidFill>
          <a:latin typeface="Verdana"/>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Verdana"/>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Verdana"/>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Verdana"/>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yFkzWi1gDY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descr="Large confetti"/>
          <p:cNvSpPr>
            <a:spLocks noGrp="1" noChangeArrowheads="1"/>
          </p:cNvSpPr>
          <p:nvPr>
            <p:ph type="ctrTitle"/>
          </p:nvPr>
        </p:nvSpPr>
        <p:spPr>
          <a:xfrm>
            <a:off x="1322921" y="1523999"/>
            <a:ext cx="6498158" cy="2324306"/>
          </a:xfrm>
        </p:spPr>
        <p:txBody>
          <a:bodyPr/>
          <a:lstStyle/>
          <a:p>
            <a:pPr eaLnBrk="1" hangingPunct="1">
              <a:lnSpc>
                <a:spcPct val="80000"/>
              </a:lnSpc>
            </a:pPr>
            <a:r>
              <a:rPr lang="en-US" sz="5400" dirty="0">
                <a:latin typeface="Calibri"/>
                <a:cs typeface="Calibri"/>
              </a:rPr>
              <a:t>ABCD: Desarrollo </a:t>
            </a:r>
            <a:r>
              <a:rPr lang="en-US" sz="5400" dirty="0" err="1">
                <a:latin typeface="Calibri"/>
                <a:cs typeface="Calibri"/>
              </a:rPr>
              <a:t>Comunitario</a:t>
            </a:r>
            <a:r>
              <a:rPr lang="en-US" sz="5400" dirty="0">
                <a:latin typeface="Calibri"/>
                <a:cs typeface="Calibri"/>
              </a:rPr>
              <a:t> </a:t>
            </a:r>
            <a:r>
              <a:rPr lang="en-US" sz="5400" dirty="0" err="1">
                <a:latin typeface="Calibri"/>
                <a:cs typeface="Calibri"/>
              </a:rPr>
              <a:t>Basado</a:t>
            </a:r>
            <a:r>
              <a:rPr lang="en-US" sz="5400" dirty="0">
                <a:latin typeface="Calibri"/>
                <a:cs typeface="Calibri"/>
              </a:rPr>
              <a:t> en las </a:t>
            </a:r>
            <a:r>
              <a:rPr lang="en-US" sz="5400" dirty="0" err="1">
                <a:latin typeface="Calibri"/>
                <a:cs typeface="Calibri"/>
              </a:rPr>
              <a:t>Capacidades</a:t>
            </a:r>
            <a:r>
              <a:rPr lang="en-US" sz="5400" dirty="0">
                <a:latin typeface="Calibri"/>
                <a:cs typeface="Calibri"/>
              </a:rPr>
              <a:t> (</a:t>
            </a:r>
            <a:r>
              <a:rPr lang="en-US" sz="5400" dirty="0" err="1">
                <a:latin typeface="Calibri"/>
                <a:cs typeface="Calibri"/>
              </a:rPr>
              <a:t>Activos</a:t>
            </a:r>
            <a:r>
              <a:rPr lang="en-US" sz="5400" dirty="0">
                <a:latin typeface="Calibri"/>
                <a:cs typeface="Calibri"/>
              </a:rPr>
              <a:t>)</a:t>
            </a:r>
          </a:p>
        </p:txBody>
      </p:sp>
      <p:pic>
        <p:nvPicPr>
          <p:cNvPr id="3" name="Picture 2" descr="Screen Shot 2016-12-30 at 11.04.30 A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4734" y="5617387"/>
            <a:ext cx="1842678" cy="996721"/>
          </a:xfrm>
          <a:prstGeom prst="rect">
            <a:avLst/>
          </a:prstGeom>
        </p:spPr>
      </p:pic>
      <p:pic>
        <p:nvPicPr>
          <p:cNvPr id="7" name="Picture 6" descr="ABCDLogo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8837" y="5626377"/>
            <a:ext cx="1065897" cy="987731"/>
          </a:xfrm>
          <a:prstGeom prst="rect">
            <a:avLst/>
          </a:prstGeom>
        </p:spPr>
      </p:pic>
    </p:spTree>
    <p:extLst>
      <p:ext uri="{BB962C8B-B14F-4D97-AF65-F5344CB8AC3E}">
        <p14:creationId xmlns:p14="http://schemas.microsoft.com/office/powerpoint/2010/main" val="238154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49275" y="107950"/>
            <a:ext cx="8042275" cy="1035050"/>
          </a:xfrm>
        </p:spPr>
        <p:txBody>
          <a:bodyPr/>
          <a:lstStyle/>
          <a:p>
            <a:r>
              <a:rPr lang="en-US" sz="4400" dirty="0">
                <a:latin typeface="Calibri"/>
                <a:cs typeface="Calibri"/>
              </a:rPr>
              <a:t>Tres </a:t>
            </a:r>
            <a:r>
              <a:rPr lang="en-US" sz="4400" dirty="0" err="1">
                <a:latin typeface="Calibri"/>
                <a:cs typeface="Calibri"/>
              </a:rPr>
              <a:t>Preguntas</a:t>
            </a:r>
            <a:r>
              <a:rPr lang="en-US" sz="4400" dirty="0">
                <a:latin typeface="Calibri"/>
                <a:cs typeface="Calibri"/>
              </a:rPr>
              <a:t> de </a:t>
            </a:r>
            <a:r>
              <a:rPr lang="en-US" sz="4400" dirty="0" err="1">
                <a:latin typeface="Calibri"/>
                <a:cs typeface="Calibri"/>
              </a:rPr>
              <a:t>Planificaci</a:t>
            </a:r>
            <a:r>
              <a:rPr lang="es-ES" sz="4400" dirty="0" err="1">
                <a:latin typeface="Calibri"/>
                <a:cs typeface="Calibri"/>
              </a:rPr>
              <a:t>ó</a:t>
            </a:r>
            <a:r>
              <a:rPr lang="en-US" sz="4400" dirty="0">
                <a:latin typeface="Calibri"/>
                <a:cs typeface="Calibri"/>
              </a:rPr>
              <a:t>n </a:t>
            </a:r>
          </a:p>
        </p:txBody>
      </p:sp>
      <p:sp>
        <p:nvSpPr>
          <p:cNvPr id="78850" name="Content Placeholder 2"/>
          <p:cNvSpPr>
            <a:spLocks noGrp="1"/>
          </p:cNvSpPr>
          <p:nvPr>
            <p:ph idx="1"/>
          </p:nvPr>
        </p:nvSpPr>
        <p:spPr>
          <a:xfrm>
            <a:off x="939800" y="1567157"/>
            <a:ext cx="7651750" cy="4553952"/>
          </a:xfrm>
        </p:spPr>
        <p:txBody>
          <a:bodyPr>
            <a:normAutofit fontScale="92500" lnSpcReduction="20000"/>
          </a:bodyPr>
          <a:lstStyle/>
          <a:p>
            <a:r>
              <a:rPr lang="es-ES" sz="3700" dirty="0">
                <a:latin typeface="Calibri"/>
                <a:cs typeface="Calibri"/>
              </a:rPr>
              <a:t>Como vecinos, ¿qué podemos lograr utilizando nuestros propias capacidades? </a:t>
            </a:r>
          </a:p>
          <a:p>
            <a:r>
              <a:rPr lang="es-ES" sz="3700" dirty="0">
                <a:latin typeface="Calibri"/>
                <a:cs typeface="Calibri"/>
              </a:rPr>
              <a:t>¿Qué podemos lograr con nuestros propios recursos si obtenemos ayuda externa? </a:t>
            </a:r>
          </a:p>
          <a:p>
            <a:r>
              <a:rPr lang="es-ES" sz="3700" dirty="0">
                <a:latin typeface="Calibri"/>
                <a:cs typeface="Calibri"/>
              </a:rPr>
              <a:t>¿Qué no podemos hacer con nuestras capacidades que deben hacer los de afuera?</a:t>
            </a:r>
            <a:endParaRPr lang="en-US" sz="3700" dirty="0">
              <a:latin typeface="Calibri"/>
              <a:cs typeface="Calibri"/>
            </a:endParaRPr>
          </a:p>
        </p:txBody>
      </p:sp>
    </p:spTree>
    <p:extLst>
      <p:ext uri="{BB962C8B-B14F-4D97-AF65-F5344CB8AC3E}">
        <p14:creationId xmlns:p14="http://schemas.microsoft.com/office/powerpoint/2010/main" val="290855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descr="Large confetti"/>
          <p:cNvSpPr>
            <a:spLocks noGrp="1" noChangeArrowheads="1"/>
          </p:cNvSpPr>
          <p:nvPr>
            <p:ph type="title"/>
          </p:nvPr>
        </p:nvSpPr>
        <p:spPr>
          <a:xfrm>
            <a:off x="549275" y="107576"/>
            <a:ext cx="8042276" cy="1019766"/>
          </a:xfrm>
        </p:spPr>
        <p:txBody>
          <a:bodyPr/>
          <a:lstStyle/>
          <a:p>
            <a:pPr eaLnBrk="1" hangingPunct="1"/>
            <a:r>
              <a:rPr lang="en-US" sz="5400" dirty="0" err="1">
                <a:latin typeface="Calibri"/>
                <a:cs typeface="Calibri"/>
              </a:rPr>
              <a:t>Puntos</a:t>
            </a:r>
            <a:r>
              <a:rPr lang="en-US" sz="5400" dirty="0">
                <a:latin typeface="Calibri"/>
                <a:cs typeface="Calibri"/>
              </a:rPr>
              <a:t> </a:t>
            </a:r>
            <a:r>
              <a:rPr lang="en-US" sz="5400" dirty="0" err="1">
                <a:latin typeface="Calibri"/>
                <a:cs typeface="Calibri"/>
              </a:rPr>
              <a:t>Principales</a:t>
            </a:r>
            <a:r>
              <a:rPr lang="en-US" sz="5400" dirty="0">
                <a:latin typeface="Calibri"/>
                <a:cs typeface="Calibri"/>
              </a:rPr>
              <a:t> de ABCD.</a:t>
            </a:r>
          </a:p>
        </p:txBody>
      </p:sp>
      <p:sp>
        <p:nvSpPr>
          <p:cNvPr id="9" name="Rectangle 3">
            <a:extLst>
              <a:ext uri="{FF2B5EF4-FFF2-40B4-BE49-F238E27FC236}">
                <a16:creationId xmlns:a16="http://schemas.microsoft.com/office/drawing/2014/main" id="{5FCCC508-8ED7-44A8-957F-303854DA8D53}"/>
              </a:ext>
            </a:extLst>
          </p:cNvPr>
          <p:cNvSpPr txBox="1">
            <a:spLocks noChangeArrowheads="1"/>
          </p:cNvSpPr>
          <p:nvPr/>
        </p:nvSpPr>
        <p:spPr>
          <a:xfrm>
            <a:off x="1240077" y="1595615"/>
            <a:ext cx="7991083" cy="5005730"/>
          </a:xfrm>
          <a:prstGeom prst="rect">
            <a:avLst/>
          </a:prstGeom>
        </p:spPr>
        <p:txBody>
          <a:bodyPr>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Verdana"/>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Verdana"/>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Verdana"/>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spcBef>
                <a:spcPts val="600"/>
              </a:spcBef>
            </a:pPr>
            <a:r>
              <a:rPr lang="en-US" sz="4400" dirty="0" err="1">
                <a:latin typeface="Calibri"/>
                <a:cs typeface="Calibri"/>
              </a:rPr>
              <a:t>Basado</a:t>
            </a:r>
            <a:r>
              <a:rPr lang="en-US" sz="4400" dirty="0">
                <a:latin typeface="Calibri"/>
                <a:cs typeface="Calibri"/>
              </a:rPr>
              <a:t> </a:t>
            </a:r>
            <a:r>
              <a:rPr lang="en-US" sz="4400" dirty="0" err="1">
                <a:latin typeface="Calibri"/>
                <a:cs typeface="Calibri"/>
              </a:rPr>
              <a:t>en</a:t>
            </a:r>
            <a:r>
              <a:rPr lang="en-US" sz="4400" dirty="0">
                <a:latin typeface="Calibri"/>
                <a:cs typeface="Calibri"/>
              </a:rPr>
              <a:t> </a:t>
            </a:r>
            <a:r>
              <a:rPr lang="en-US" sz="4400" dirty="0" err="1">
                <a:latin typeface="Calibri"/>
                <a:cs typeface="Calibri"/>
              </a:rPr>
              <a:t>Capacidades</a:t>
            </a:r>
            <a:endParaRPr lang="en-US" altLang="ja-JP" sz="4400" dirty="0">
              <a:latin typeface="Calibri"/>
              <a:cs typeface="Calibri"/>
            </a:endParaRPr>
          </a:p>
          <a:p>
            <a:pPr>
              <a:lnSpc>
                <a:spcPct val="110000"/>
              </a:lnSpc>
              <a:spcBef>
                <a:spcPts val="600"/>
              </a:spcBef>
            </a:pPr>
            <a:r>
              <a:rPr lang="en-US" sz="4400" dirty="0" err="1">
                <a:latin typeface="Calibri"/>
                <a:cs typeface="Calibri"/>
              </a:rPr>
              <a:t>Impulsado</a:t>
            </a:r>
            <a:r>
              <a:rPr lang="en-US" sz="4400" dirty="0">
                <a:latin typeface="Calibri"/>
                <a:cs typeface="Calibri"/>
              </a:rPr>
              <a:t> </a:t>
            </a:r>
            <a:r>
              <a:rPr lang="en-US" sz="4400" dirty="0" err="1">
                <a:latin typeface="Calibri"/>
                <a:cs typeface="Calibri"/>
              </a:rPr>
              <a:t>por</a:t>
            </a:r>
            <a:r>
              <a:rPr lang="en-US" sz="4400" dirty="0">
                <a:latin typeface="Calibri"/>
                <a:cs typeface="Calibri"/>
              </a:rPr>
              <a:t> las </a:t>
            </a:r>
            <a:r>
              <a:rPr lang="en-US" sz="4400" dirty="0" err="1">
                <a:latin typeface="Calibri"/>
                <a:cs typeface="Calibri"/>
              </a:rPr>
              <a:t>Relaciones</a:t>
            </a:r>
            <a:endParaRPr lang="en-US" sz="4400" dirty="0">
              <a:latin typeface="Calibri"/>
              <a:cs typeface="Calibri"/>
            </a:endParaRPr>
          </a:p>
          <a:p>
            <a:pPr>
              <a:lnSpc>
                <a:spcPct val="110000"/>
              </a:lnSpc>
              <a:spcBef>
                <a:spcPts val="600"/>
              </a:spcBef>
            </a:pPr>
            <a:r>
              <a:rPr lang="en-US" sz="4400" dirty="0" err="1">
                <a:latin typeface="Calibri"/>
                <a:cs typeface="Calibri"/>
              </a:rPr>
              <a:t>Enfocado</a:t>
            </a:r>
            <a:r>
              <a:rPr lang="en-US" sz="4400" dirty="0">
                <a:latin typeface="Calibri"/>
                <a:cs typeface="Calibri"/>
              </a:rPr>
              <a:t> </a:t>
            </a:r>
            <a:r>
              <a:rPr lang="en-US" sz="4400" dirty="0" err="1">
                <a:latin typeface="Calibri"/>
                <a:cs typeface="Calibri"/>
              </a:rPr>
              <a:t>Localmente</a:t>
            </a:r>
            <a:endParaRPr lang="en-US" sz="4400" dirty="0">
              <a:latin typeface="Calibri"/>
              <a:cs typeface="Calibri"/>
            </a:endParaRPr>
          </a:p>
          <a:p>
            <a:pPr>
              <a:lnSpc>
                <a:spcPct val="110000"/>
              </a:lnSpc>
              <a:spcBef>
                <a:spcPts val="600"/>
              </a:spcBef>
            </a:pPr>
            <a:r>
              <a:rPr lang="en-US" sz="4400" dirty="0" err="1">
                <a:latin typeface="Calibri"/>
                <a:cs typeface="Calibri"/>
              </a:rPr>
              <a:t>Inclusivo</a:t>
            </a:r>
            <a:endParaRPr lang="en-US" sz="4400" dirty="0">
              <a:latin typeface="Calibri"/>
              <a:cs typeface="Calibri"/>
            </a:endParaRPr>
          </a:p>
          <a:p>
            <a:pPr>
              <a:lnSpc>
                <a:spcPct val="110000"/>
              </a:lnSpc>
              <a:spcBef>
                <a:spcPts val="600"/>
              </a:spcBef>
            </a:pPr>
            <a:endParaRPr lang="en-US" sz="2800" dirty="0">
              <a:latin typeface="Calibri"/>
              <a:cs typeface="Calibri"/>
            </a:endParaRPr>
          </a:p>
        </p:txBody>
      </p:sp>
    </p:spTree>
    <p:extLst>
      <p:ext uri="{BB962C8B-B14F-4D97-AF65-F5344CB8AC3E}">
        <p14:creationId xmlns:p14="http://schemas.microsoft.com/office/powerpoint/2010/main" val="337592795"/>
      </p:ext>
    </p:extLst>
  </p:cSld>
  <p:clrMapOvr>
    <a:masterClrMapping/>
  </p:clrMapOvr>
  <p:transition>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FEBE-040D-4C18-8340-6540939F5994}"/>
              </a:ext>
            </a:extLst>
          </p:cNvPr>
          <p:cNvSpPr>
            <a:spLocks noGrp="1"/>
          </p:cNvSpPr>
          <p:nvPr>
            <p:ph type="title"/>
          </p:nvPr>
        </p:nvSpPr>
        <p:spPr>
          <a:xfrm>
            <a:off x="549275" y="1442890"/>
            <a:ext cx="8042276" cy="5090725"/>
          </a:xfrm>
        </p:spPr>
        <p:txBody>
          <a:bodyPr/>
          <a:lstStyle/>
          <a:p>
            <a:r>
              <a:rPr lang="es-ES" altLang="en-US" dirty="0"/>
              <a:t>Cuando ABCD es liderado por congregaciones, organizaciones comunitarias, organizaciones basadas en vecindarios o instituciones locales </a:t>
            </a:r>
            <a:br>
              <a:rPr lang="es-ES" altLang="en-US" sz="6600" dirty="0">
                <a:solidFill>
                  <a:schemeClr val="tx1"/>
                </a:solidFill>
                <a:latin typeface="Arial" panose="020B0604020202020204" pitchFamily="34" charset="0"/>
              </a:rPr>
            </a:br>
            <a:endParaRPr lang="en-US" dirty="0"/>
          </a:p>
        </p:txBody>
      </p:sp>
    </p:spTree>
    <p:extLst>
      <p:ext uri="{BB962C8B-B14F-4D97-AF65-F5344CB8AC3E}">
        <p14:creationId xmlns:p14="http://schemas.microsoft.com/office/powerpoint/2010/main" val="364527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D228C8-A26F-454E-9BA9-47DD216CF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605" y="3269293"/>
            <a:ext cx="4704597" cy="3352025"/>
          </a:xfrm>
          <a:prstGeom prst="rect">
            <a:avLst/>
          </a:prstGeom>
        </p:spPr>
      </p:pic>
      <p:sp>
        <p:nvSpPr>
          <p:cNvPr id="2" name="Title 1">
            <a:extLst>
              <a:ext uri="{FF2B5EF4-FFF2-40B4-BE49-F238E27FC236}">
                <a16:creationId xmlns:a16="http://schemas.microsoft.com/office/drawing/2014/main" id="{7D46CB1B-D95F-4552-B49E-2683E2151D1D}"/>
              </a:ext>
            </a:extLst>
          </p:cNvPr>
          <p:cNvSpPr>
            <a:spLocks noGrp="1"/>
          </p:cNvSpPr>
          <p:nvPr>
            <p:ph type="title"/>
          </p:nvPr>
        </p:nvSpPr>
        <p:spPr>
          <a:xfrm>
            <a:off x="505678" y="1543051"/>
            <a:ext cx="2743200" cy="2165684"/>
          </a:xfrm>
        </p:spPr>
        <p:txBody>
          <a:bodyPr vert="horz" lIns="68580" tIns="34290" rIns="68580" bIns="34290" rtlCol="0" anchor="b" anchorCtr="0">
            <a:normAutofit/>
          </a:bodyPr>
          <a:lstStyle/>
          <a:p>
            <a:pPr algn="ctr"/>
            <a:r>
              <a:rPr lang="en-US" sz="3600" dirty="0">
                <a:solidFill>
                  <a:schemeClr val="bg1"/>
                </a:solidFill>
                <a:latin typeface="+mn-lt"/>
              </a:rPr>
              <a:t>Roles institutions can play</a:t>
            </a:r>
          </a:p>
        </p:txBody>
      </p:sp>
      <p:sp>
        <p:nvSpPr>
          <p:cNvPr id="6" name="TextBox 5">
            <a:extLst>
              <a:ext uri="{FF2B5EF4-FFF2-40B4-BE49-F238E27FC236}">
                <a16:creationId xmlns:a16="http://schemas.microsoft.com/office/drawing/2014/main" id="{733C10BA-2B89-481F-AC82-82188295D019}"/>
              </a:ext>
            </a:extLst>
          </p:cNvPr>
          <p:cNvSpPr txBox="1"/>
          <p:nvPr/>
        </p:nvSpPr>
        <p:spPr>
          <a:xfrm>
            <a:off x="377372" y="2035939"/>
            <a:ext cx="4992914" cy="2862322"/>
          </a:xfrm>
          <a:prstGeom prst="rect">
            <a:avLst/>
          </a:prstGeom>
          <a:noFill/>
        </p:spPr>
        <p:txBody>
          <a:bodyPr wrap="square" rtlCol="0">
            <a:spAutoFit/>
          </a:bodyPr>
          <a:lstStyle/>
          <a:p>
            <a:pPr>
              <a:buFontTx/>
              <a:buChar char="•"/>
            </a:pPr>
            <a:r>
              <a:rPr lang="en-US" altLang="en-US" sz="3600" dirty="0" err="1">
                <a:latin typeface="Calibri"/>
                <a:cs typeface="Calibri"/>
              </a:rPr>
              <a:t>Convocante</a:t>
            </a:r>
            <a:endParaRPr lang="en-US" altLang="en-US" sz="3600" dirty="0">
              <a:latin typeface="Calibri"/>
              <a:cs typeface="Calibri"/>
            </a:endParaRPr>
          </a:p>
          <a:p>
            <a:pPr>
              <a:buFontTx/>
              <a:buChar char="•"/>
            </a:pPr>
            <a:r>
              <a:rPr lang="en-US" altLang="en-US" sz="3600" dirty="0" err="1">
                <a:latin typeface="Calibri"/>
                <a:cs typeface="Calibri"/>
              </a:rPr>
              <a:t>Habilitador</a:t>
            </a:r>
            <a:r>
              <a:rPr lang="en-US" altLang="en-US" sz="3600" dirty="0">
                <a:latin typeface="Calibri"/>
                <a:cs typeface="Calibri"/>
              </a:rPr>
              <a:t>/</a:t>
            </a:r>
            <a:r>
              <a:rPr lang="en-US" altLang="en-US" sz="3600" dirty="0" err="1">
                <a:latin typeface="Calibri"/>
                <a:cs typeface="Calibri"/>
              </a:rPr>
              <a:t>Facilitador</a:t>
            </a:r>
            <a:endParaRPr lang="en-US" altLang="en-US" sz="3600" dirty="0">
              <a:latin typeface="Calibri"/>
              <a:cs typeface="Calibri"/>
            </a:endParaRPr>
          </a:p>
          <a:p>
            <a:pPr>
              <a:buFontTx/>
              <a:buChar char="•"/>
            </a:pPr>
            <a:r>
              <a:rPr lang="en-US" altLang="en-US" sz="3600" dirty="0" err="1">
                <a:latin typeface="Calibri"/>
                <a:cs typeface="Calibri"/>
              </a:rPr>
              <a:t>Proveedor</a:t>
            </a:r>
            <a:r>
              <a:rPr lang="en-US" altLang="en-US" sz="3600" dirty="0">
                <a:latin typeface="Calibri"/>
                <a:cs typeface="Calibri"/>
              </a:rPr>
              <a:t> de </a:t>
            </a:r>
            <a:r>
              <a:rPr lang="en-US" altLang="en-US" sz="3600" dirty="0" err="1">
                <a:latin typeface="Calibri"/>
                <a:cs typeface="Calibri"/>
              </a:rPr>
              <a:t>Recursos</a:t>
            </a:r>
            <a:endParaRPr lang="en-US" altLang="en-US" sz="3600" dirty="0">
              <a:latin typeface="Calibri"/>
              <a:cs typeface="Calibri"/>
            </a:endParaRPr>
          </a:p>
          <a:p>
            <a:pPr>
              <a:buFontTx/>
              <a:buChar char="•"/>
            </a:pPr>
            <a:r>
              <a:rPr lang="en-US" altLang="en-US" sz="3600" dirty="0">
                <a:latin typeface="Calibri"/>
                <a:cs typeface="Calibri"/>
              </a:rPr>
              <a:t>Socio/</a:t>
            </a:r>
            <a:r>
              <a:rPr lang="en-US" altLang="en-US" sz="3600" dirty="0" err="1">
                <a:latin typeface="Calibri"/>
                <a:cs typeface="Calibri"/>
              </a:rPr>
              <a:t>Abogado</a:t>
            </a:r>
            <a:endParaRPr lang="en-US" altLang="en-US" sz="3600" dirty="0">
              <a:latin typeface="Calibri"/>
              <a:cs typeface="Calibri"/>
            </a:endParaRPr>
          </a:p>
          <a:p>
            <a:pPr>
              <a:buFontTx/>
              <a:buChar char="•"/>
            </a:pPr>
            <a:r>
              <a:rPr lang="en-US" altLang="en-US" sz="3600" dirty="0" err="1">
                <a:latin typeface="Calibri"/>
                <a:cs typeface="Calibri"/>
              </a:rPr>
              <a:t>Participante</a:t>
            </a:r>
            <a:r>
              <a:rPr lang="en-US" altLang="en-US" sz="3600" dirty="0">
                <a:latin typeface="Calibri"/>
                <a:cs typeface="Calibri"/>
              </a:rPr>
              <a:t>/</a:t>
            </a:r>
            <a:r>
              <a:rPr lang="en-US" altLang="en-US" sz="3600" dirty="0" err="1">
                <a:latin typeface="Calibri"/>
                <a:cs typeface="Calibri"/>
              </a:rPr>
              <a:t>Reclutador</a:t>
            </a:r>
            <a:endParaRPr lang="en-US" altLang="en-US" sz="3600" dirty="0">
              <a:latin typeface="Calibri"/>
              <a:cs typeface="Calibri"/>
            </a:endParaRPr>
          </a:p>
        </p:txBody>
      </p:sp>
      <p:sp>
        <p:nvSpPr>
          <p:cNvPr id="7" name="Title 1">
            <a:extLst>
              <a:ext uri="{FF2B5EF4-FFF2-40B4-BE49-F238E27FC236}">
                <a16:creationId xmlns:a16="http://schemas.microsoft.com/office/drawing/2014/main" id="{E2C0A8FB-3F97-46AD-B637-5B9A06467F77}"/>
              </a:ext>
            </a:extLst>
          </p:cNvPr>
          <p:cNvSpPr txBox="1">
            <a:spLocks/>
          </p:cNvSpPr>
          <p:nvPr/>
        </p:nvSpPr>
        <p:spPr>
          <a:xfrm>
            <a:off x="505678" y="-70794"/>
            <a:ext cx="7661292" cy="1613845"/>
          </a:xfrm>
          <a:prstGeom prst="rect">
            <a:avLst/>
          </a:prstGeom>
        </p:spPr>
        <p:txBody>
          <a:bodyPr vert="horz" lIns="91440" tIns="45720" rIns="91440" bIns="45720" rtlCol="0" anchor="b" anchorCtr="0">
            <a:normAutofit fontScale="85000" lnSpcReduction="10000"/>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4800" dirty="0" err="1">
                <a:solidFill>
                  <a:schemeClr val="accent1">
                    <a:lumMod val="75000"/>
                  </a:schemeClr>
                </a:solidFill>
                <a:latin typeface="Calibri" panose="020F0502020204030204" pitchFamily="34" charset="0"/>
                <a:cs typeface="Calibri" panose="020F0502020204030204" pitchFamily="34" charset="0"/>
              </a:rPr>
              <a:t>Partes</a:t>
            </a:r>
            <a:r>
              <a:rPr lang="en-US" sz="4800" dirty="0">
                <a:solidFill>
                  <a:schemeClr val="accent1">
                    <a:lumMod val="75000"/>
                  </a:schemeClr>
                </a:solidFill>
                <a:latin typeface="Calibri" panose="020F0502020204030204" pitchFamily="34" charset="0"/>
                <a:cs typeface="Calibri" panose="020F0502020204030204" pitchFamily="34" charset="0"/>
              </a:rPr>
              <a:t>/</a:t>
            </a:r>
            <a:r>
              <a:rPr lang="en-US" sz="4800" dirty="0" err="1">
                <a:solidFill>
                  <a:schemeClr val="accent1">
                    <a:lumMod val="75000"/>
                  </a:schemeClr>
                </a:solidFill>
                <a:latin typeface="Calibri" panose="020F0502020204030204" pitchFamily="34" charset="0"/>
                <a:cs typeface="Calibri" panose="020F0502020204030204" pitchFamily="34" charset="0"/>
              </a:rPr>
              <a:t>Responsabilidades</a:t>
            </a:r>
            <a:r>
              <a:rPr lang="en-US" sz="4800" dirty="0">
                <a:solidFill>
                  <a:schemeClr val="accent1">
                    <a:lumMod val="75000"/>
                  </a:schemeClr>
                </a:solidFill>
                <a:latin typeface="Calibri" panose="020F0502020204030204" pitchFamily="34" charset="0"/>
                <a:cs typeface="Calibri" panose="020F0502020204030204" pitchFamily="34" charset="0"/>
              </a:rPr>
              <a:t> Que </a:t>
            </a:r>
            <a:r>
              <a:rPr lang="en-US" sz="4800" dirty="0" err="1">
                <a:solidFill>
                  <a:schemeClr val="accent1">
                    <a:lumMod val="75000"/>
                  </a:schemeClr>
                </a:solidFill>
                <a:latin typeface="Calibri" panose="020F0502020204030204" pitchFamily="34" charset="0"/>
                <a:cs typeface="Calibri" panose="020F0502020204030204" pitchFamily="34" charset="0"/>
              </a:rPr>
              <a:t>Pueden</a:t>
            </a:r>
            <a:r>
              <a:rPr lang="en-US" sz="4800" dirty="0">
                <a:solidFill>
                  <a:schemeClr val="accent1">
                    <a:lumMod val="75000"/>
                  </a:schemeClr>
                </a:solidFill>
                <a:latin typeface="Calibri" panose="020F0502020204030204" pitchFamily="34" charset="0"/>
                <a:cs typeface="Calibri" panose="020F0502020204030204" pitchFamily="34" charset="0"/>
              </a:rPr>
              <a:t> </a:t>
            </a:r>
            <a:r>
              <a:rPr lang="en-US" sz="4800" dirty="0" err="1">
                <a:solidFill>
                  <a:schemeClr val="accent1">
                    <a:lumMod val="75000"/>
                  </a:schemeClr>
                </a:solidFill>
                <a:latin typeface="Calibri" panose="020F0502020204030204" pitchFamily="34" charset="0"/>
                <a:cs typeface="Calibri" panose="020F0502020204030204" pitchFamily="34" charset="0"/>
              </a:rPr>
              <a:t>Tomar</a:t>
            </a:r>
            <a:r>
              <a:rPr lang="en-US" sz="4800" dirty="0">
                <a:solidFill>
                  <a:schemeClr val="accent1">
                    <a:lumMod val="75000"/>
                  </a:schemeClr>
                </a:solidFill>
                <a:latin typeface="Calibri" panose="020F0502020204030204" pitchFamily="34" charset="0"/>
                <a:cs typeface="Calibri" panose="020F0502020204030204" pitchFamily="34" charset="0"/>
              </a:rPr>
              <a:t> las </a:t>
            </a:r>
            <a:r>
              <a:rPr lang="en-US" sz="4800" dirty="0" err="1">
                <a:solidFill>
                  <a:schemeClr val="accent1">
                    <a:lumMod val="75000"/>
                  </a:schemeClr>
                </a:solidFill>
                <a:latin typeface="Calibri" panose="020F0502020204030204" pitchFamily="34" charset="0"/>
                <a:cs typeface="Calibri" panose="020F0502020204030204" pitchFamily="34" charset="0"/>
              </a:rPr>
              <a:t>Organizaciones</a:t>
            </a:r>
            <a:endParaRPr lang="en-US" sz="48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9BA6-C7BE-41DB-B8AA-1CA8CC2E2654}"/>
              </a:ext>
            </a:extLst>
          </p:cNvPr>
          <p:cNvSpPr>
            <a:spLocks noGrp="1"/>
          </p:cNvSpPr>
          <p:nvPr>
            <p:ph type="title"/>
          </p:nvPr>
        </p:nvSpPr>
        <p:spPr>
          <a:xfrm>
            <a:off x="549275" y="107576"/>
            <a:ext cx="8042276" cy="4589684"/>
          </a:xfrm>
        </p:spPr>
        <p:txBody>
          <a:bodyPr/>
          <a:lstStyle/>
          <a:p>
            <a:r>
              <a:rPr lang="en-US" dirty="0">
                <a:latin typeface="Calibri" panose="020F0502020204030204" pitchFamily="34" charset="0"/>
                <a:cs typeface="Calibri" panose="020F0502020204030204" pitchFamily="34" charset="0"/>
              </a:rPr>
              <a:t>Las </a:t>
            </a:r>
            <a:r>
              <a:rPr lang="en-US" dirty="0" err="1">
                <a:latin typeface="Calibri" panose="020F0502020204030204" pitchFamily="34" charset="0"/>
                <a:cs typeface="Calibri" panose="020F0502020204030204" pitchFamily="34" charset="0"/>
              </a:rPr>
              <a:t>Instituciones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pueden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liderar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dando</a:t>
            </a:r>
            <a:r>
              <a:rPr lang="en-US" dirty="0">
                <a:latin typeface="Calibri" panose="020F0502020204030204" pitchFamily="34" charset="0"/>
                <a:cs typeface="Calibri" panose="020F0502020204030204" pitchFamily="34" charset="0"/>
              </a:rPr>
              <a:t> un </a:t>
            </a:r>
            <a:r>
              <a:rPr lang="en-US" dirty="0" err="1">
                <a:latin typeface="Calibri" panose="020F0502020204030204" pitchFamily="34" charset="0"/>
                <a:cs typeface="Calibri" panose="020F0502020204030204" pitchFamily="34" charset="0"/>
              </a:rPr>
              <a:t>paso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atr</a:t>
            </a:r>
            <a:r>
              <a:rPr lang="es-ES" altLang="en-US" dirty="0">
                <a:latin typeface="Calibri" panose="020F0502020204030204" pitchFamily="34" charset="0"/>
                <a:cs typeface="Calibri" panose="020F0502020204030204" pitchFamily="34" charset="0"/>
              </a:rPr>
              <a:t>á</a:t>
            </a:r>
            <a:r>
              <a:rPr lang="en-US" dirty="0">
                <a:latin typeface="Calibri" panose="020F0502020204030204" pitchFamily="34" charset="0"/>
                <a:cs typeface="Calibri" panose="020F0502020204030204" pitchFamily="34" charset="0"/>
              </a:rPr>
              <a:t>s</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El </a:t>
            </a:r>
            <a:r>
              <a:rPr lang="en-US" dirty="0" err="1">
                <a:latin typeface="Calibri" panose="020F0502020204030204" pitchFamily="34" charset="0"/>
                <a:cs typeface="Calibri" panose="020F0502020204030204" pitchFamily="34" charset="0"/>
              </a:rPr>
              <a:t>Cuento</a:t>
            </a:r>
            <a:r>
              <a:rPr lang="en-US" dirty="0">
                <a:latin typeface="Calibri" panose="020F0502020204030204" pitchFamily="34" charset="0"/>
                <a:cs typeface="Calibri" panose="020F0502020204030204" pitchFamily="34" charset="0"/>
              </a:rPr>
              <a:t> de Savannah</a:t>
            </a:r>
          </a:p>
        </p:txBody>
      </p:sp>
    </p:spTree>
    <p:extLst>
      <p:ext uri="{BB962C8B-B14F-4D97-AF65-F5344CB8AC3E}">
        <p14:creationId xmlns:p14="http://schemas.microsoft.com/office/powerpoint/2010/main" val="198256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D64C-4828-4255-BF15-5A644F2027C5}"/>
              </a:ext>
            </a:extLst>
          </p:cNvPr>
          <p:cNvSpPr>
            <a:spLocks noGrp="1"/>
          </p:cNvSpPr>
          <p:nvPr>
            <p:ph type="title"/>
          </p:nvPr>
        </p:nvSpPr>
        <p:spPr>
          <a:xfrm>
            <a:off x="549274" y="107576"/>
            <a:ext cx="8507043" cy="1336956"/>
          </a:xfrm>
        </p:spPr>
        <p:txBody>
          <a:bodyPr/>
          <a:lstStyle/>
          <a:p>
            <a:r>
              <a:rPr lang="en-US" dirty="0">
                <a:latin typeface="Calibri" panose="020F0502020204030204" pitchFamily="34" charset="0"/>
                <a:cs typeface="Calibri" panose="020F0502020204030204" pitchFamily="34" charset="0"/>
              </a:rPr>
              <a:t>West La Loma</a:t>
            </a:r>
            <a:br>
              <a:rPr lang="en-US"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Rancho Cordova, California</a:t>
            </a:r>
          </a:p>
        </p:txBody>
      </p:sp>
      <p:pic>
        <p:nvPicPr>
          <p:cNvPr id="10" name="Picture 9" descr="A group of people looking at each other&#10;&#10;Description generated with very high confidence">
            <a:extLst>
              <a:ext uri="{FF2B5EF4-FFF2-40B4-BE49-F238E27FC236}">
                <a16:creationId xmlns:a16="http://schemas.microsoft.com/office/drawing/2014/main" id="{B5F06A6E-791C-4971-BF71-70918B71140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7777" y="1444532"/>
            <a:ext cx="4754848" cy="3175880"/>
          </a:xfrm>
          <a:prstGeom prst="rect">
            <a:avLst/>
          </a:prstGeom>
        </p:spPr>
      </p:pic>
      <p:pic>
        <p:nvPicPr>
          <p:cNvPr id="12" name="Picture 11" descr="A group of people posing for the camera&#10;&#10;Description generated with very high confidence">
            <a:extLst>
              <a:ext uri="{FF2B5EF4-FFF2-40B4-BE49-F238E27FC236}">
                <a16:creationId xmlns:a16="http://schemas.microsoft.com/office/drawing/2014/main" id="{95B19A9E-4441-4D89-9398-EF3BB455FC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89094" y="1778952"/>
            <a:ext cx="5054906" cy="3376296"/>
          </a:xfrm>
          <a:prstGeom prst="rect">
            <a:avLst/>
          </a:prstGeom>
        </p:spPr>
      </p:pic>
      <p:pic>
        <p:nvPicPr>
          <p:cNvPr id="15" name="Picture 14" descr="A group of people standing in front of a crowd&#10;&#10;Description generated with very high confidence">
            <a:extLst>
              <a:ext uri="{FF2B5EF4-FFF2-40B4-BE49-F238E27FC236}">
                <a16:creationId xmlns:a16="http://schemas.microsoft.com/office/drawing/2014/main" id="{EF27C53C-358B-4D85-8B77-F036D1224FC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8356" t="19168"/>
          <a:stretch/>
        </p:blipFill>
        <p:spPr>
          <a:xfrm>
            <a:off x="1365337" y="3792362"/>
            <a:ext cx="4722312" cy="3122793"/>
          </a:xfrm>
          <a:prstGeom prst="rect">
            <a:avLst/>
          </a:prstGeom>
        </p:spPr>
      </p:pic>
    </p:spTree>
    <p:extLst>
      <p:ext uri="{BB962C8B-B14F-4D97-AF65-F5344CB8AC3E}">
        <p14:creationId xmlns:p14="http://schemas.microsoft.com/office/powerpoint/2010/main" val="270706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C5D-2F64-4415-B9DD-A1925AABA4CF}"/>
              </a:ext>
            </a:extLst>
          </p:cNvPr>
          <p:cNvSpPr>
            <a:spLocks noGrp="1"/>
          </p:cNvSpPr>
          <p:nvPr>
            <p:ph type="title"/>
          </p:nvPr>
        </p:nvSpPr>
        <p:spPr>
          <a:xfrm>
            <a:off x="549274" y="107576"/>
            <a:ext cx="8444413" cy="1336956"/>
          </a:xfrm>
        </p:spPr>
        <p:txBody>
          <a:bodyPr/>
          <a:lstStyle/>
          <a:p>
            <a:r>
              <a:rPr lang="en-US" dirty="0">
                <a:latin typeface="Calibri" panose="020F0502020204030204" pitchFamily="34" charset="0"/>
                <a:cs typeface="Calibri" panose="020F0502020204030204" pitchFamily="34" charset="0"/>
              </a:rPr>
              <a:t>West La Loma</a:t>
            </a:r>
            <a:br>
              <a:rPr lang="en-US"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Rancho Cordova, California</a:t>
            </a:r>
          </a:p>
        </p:txBody>
      </p:sp>
      <p:pic>
        <p:nvPicPr>
          <p:cNvPr id="11" name="Content Placeholder 10" descr="A picture containing outdoor, sky, ground, tree&#10;&#10;Description generated with very high confidence">
            <a:extLst>
              <a:ext uri="{FF2B5EF4-FFF2-40B4-BE49-F238E27FC236}">
                <a16:creationId xmlns:a16="http://schemas.microsoft.com/office/drawing/2014/main" id="{DBA6A772-5998-4A2E-9550-82E61B7E2D2C}"/>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4642" y="3778106"/>
            <a:ext cx="5867748" cy="3300608"/>
          </a:xfrm>
        </p:spPr>
      </p:pic>
      <p:pic>
        <p:nvPicPr>
          <p:cNvPr id="12" name="Content Placeholder 4" descr="A picture containing tree, outdoor, person, grass&#10;&#10;Description generated with very high confidence">
            <a:extLst>
              <a:ext uri="{FF2B5EF4-FFF2-40B4-BE49-F238E27FC236}">
                <a16:creationId xmlns:a16="http://schemas.microsoft.com/office/drawing/2014/main" id="{FCF4D9C4-F46F-42C1-8B62-695243FD0E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900968" y="2643740"/>
            <a:ext cx="4852214" cy="2729370"/>
          </a:xfrm>
          <a:prstGeom prst="rect">
            <a:avLst/>
          </a:prstGeom>
        </p:spPr>
      </p:pic>
    </p:spTree>
    <p:extLst>
      <p:ext uri="{BB962C8B-B14F-4D97-AF65-F5344CB8AC3E}">
        <p14:creationId xmlns:p14="http://schemas.microsoft.com/office/powerpoint/2010/main" val="7479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D64C-4828-4255-BF15-5A644F2027C5}"/>
              </a:ext>
            </a:extLst>
          </p:cNvPr>
          <p:cNvSpPr>
            <a:spLocks noGrp="1"/>
          </p:cNvSpPr>
          <p:nvPr>
            <p:ph type="title"/>
          </p:nvPr>
        </p:nvSpPr>
        <p:spPr>
          <a:xfrm>
            <a:off x="549275" y="-330835"/>
            <a:ext cx="8042276" cy="1846484"/>
          </a:xfrm>
        </p:spPr>
        <p:txBody>
          <a:bodyPr/>
          <a:lstStyle/>
          <a:p>
            <a:r>
              <a:rPr lang="en-US" dirty="0">
                <a:latin typeface="Calibri" panose="020F0502020204030204" pitchFamily="34" charset="0"/>
                <a:cs typeface="Calibri" panose="020F0502020204030204" pitchFamily="34" charset="0"/>
              </a:rPr>
              <a:t>West La Loma</a:t>
            </a:r>
            <a:br>
              <a:rPr lang="en-US"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Rancho Cordova, California</a:t>
            </a:r>
            <a:endParaRPr lang="en-US" dirty="0"/>
          </a:p>
        </p:txBody>
      </p:sp>
      <p:pic>
        <p:nvPicPr>
          <p:cNvPr id="6" name="Picture 5" descr="A group of people in a tent&#10;&#10;Description generated with very high confidence">
            <a:extLst>
              <a:ext uri="{FF2B5EF4-FFF2-40B4-BE49-F238E27FC236}">
                <a16:creationId xmlns:a16="http://schemas.microsoft.com/office/drawing/2014/main" id="{D0B0B6CA-BF4D-4FE7-BF6A-7029737B656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19" t="-633" r="1994" b="5178"/>
          <a:stretch/>
        </p:blipFill>
        <p:spPr>
          <a:xfrm>
            <a:off x="2348108" y="1335515"/>
            <a:ext cx="4747364" cy="3062105"/>
          </a:xfrm>
          <a:prstGeom prst="rect">
            <a:avLst/>
          </a:prstGeom>
        </p:spPr>
      </p:pic>
      <p:graphicFrame>
        <p:nvGraphicFramePr>
          <p:cNvPr id="7" name="Table 6">
            <a:extLst>
              <a:ext uri="{FF2B5EF4-FFF2-40B4-BE49-F238E27FC236}">
                <a16:creationId xmlns:a16="http://schemas.microsoft.com/office/drawing/2014/main" id="{E2A26C7D-B0AF-4DEB-8267-B55C540331D5}"/>
              </a:ext>
            </a:extLst>
          </p:cNvPr>
          <p:cNvGraphicFramePr>
            <a:graphicFrameLocks noGrp="1"/>
          </p:cNvGraphicFramePr>
          <p:nvPr>
            <p:extLst>
              <p:ext uri="{D42A27DB-BD31-4B8C-83A1-F6EECF244321}">
                <p14:modId xmlns:p14="http://schemas.microsoft.com/office/powerpoint/2010/main" val="658203689"/>
              </p:ext>
            </p:extLst>
          </p:nvPr>
        </p:nvGraphicFramePr>
        <p:xfrm>
          <a:off x="1312384" y="4217486"/>
          <a:ext cx="7279167" cy="2640514"/>
        </p:xfrm>
        <a:graphic>
          <a:graphicData uri="http://schemas.openxmlformats.org/drawingml/2006/table">
            <a:tbl>
              <a:tblPr firstRow="1" firstCol="1" bandRow="1">
                <a:tableStyleId>{5C22544A-7EE6-4342-B048-85BDC9FD1C3A}</a:tableStyleId>
              </a:tblPr>
              <a:tblGrid>
                <a:gridCol w="1402894">
                  <a:extLst>
                    <a:ext uri="{9D8B030D-6E8A-4147-A177-3AD203B41FA5}">
                      <a16:colId xmlns:a16="http://schemas.microsoft.com/office/drawing/2014/main" val="3218167244"/>
                    </a:ext>
                  </a:extLst>
                </a:gridCol>
                <a:gridCol w="1208264">
                  <a:extLst>
                    <a:ext uri="{9D8B030D-6E8A-4147-A177-3AD203B41FA5}">
                      <a16:colId xmlns:a16="http://schemas.microsoft.com/office/drawing/2014/main" val="3721978276"/>
                    </a:ext>
                  </a:extLst>
                </a:gridCol>
                <a:gridCol w="246323">
                  <a:extLst>
                    <a:ext uri="{9D8B030D-6E8A-4147-A177-3AD203B41FA5}">
                      <a16:colId xmlns:a16="http://schemas.microsoft.com/office/drawing/2014/main" val="1169537257"/>
                    </a:ext>
                  </a:extLst>
                </a:gridCol>
                <a:gridCol w="1014608">
                  <a:extLst>
                    <a:ext uri="{9D8B030D-6E8A-4147-A177-3AD203B41FA5}">
                      <a16:colId xmlns:a16="http://schemas.microsoft.com/office/drawing/2014/main" val="4005773930"/>
                    </a:ext>
                  </a:extLst>
                </a:gridCol>
                <a:gridCol w="951978">
                  <a:extLst>
                    <a:ext uri="{9D8B030D-6E8A-4147-A177-3AD203B41FA5}">
                      <a16:colId xmlns:a16="http://schemas.microsoft.com/office/drawing/2014/main" val="1599386598"/>
                    </a:ext>
                  </a:extLst>
                </a:gridCol>
                <a:gridCol w="2455100">
                  <a:extLst>
                    <a:ext uri="{9D8B030D-6E8A-4147-A177-3AD203B41FA5}">
                      <a16:colId xmlns:a16="http://schemas.microsoft.com/office/drawing/2014/main" val="2302392499"/>
                    </a:ext>
                  </a:extLst>
                </a:gridCol>
              </a:tblGrid>
              <a:tr h="180474">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2013-2014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2014-2015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r>
                        <a:rPr lang="en-US" sz="1100" dirty="0" err="1">
                          <a:effectLst/>
                        </a:rPr>
                        <a:t>cambio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52911"/>
                  </a:ext>
                </a:extLst>
              </a:tr>
              <a:tr h="569339">
                <a:tc>
                  <a:txBody>
                    <a:bodyPr/>
                    <a:lstStyle/>
                    <a:p>
                      <a:pPr marL="0" marR="0">
                        <a:lnSpc>
                          <a:spcPct val="107000"/>
                        </a:lnSpc>
                        <a:spcBef>
                          <a:spcPts val="0"/>
                        </a:spcBef>
                        <a:spcAft>
                          <a:spcPts val="0"/>
                        </a:spcAft>
                      </a:pPr>
                      <a:r>
                        <a:rPr lang="en-US" sz="1100" dirty="0" err="1">
                          <a:effectLst/>
                        </a:rPr>
                        <a:t>Recuento</a:t>
                      </a:r>
                      <a:r>
                        <a:rPr lang="en-US" sz="1100" dirty="0">
                          <a:effectLst/>
                        </a:rPr>
                        <a:t> Total de </a:t>
                      </a:r>
                      <a:r>
                        <a:rPr lang="en-US" sz="1100" dirty="0" err="1">
                          <a:effectLst/>
                        </a:rPr>
                        <a:t>Delitos</a:t>
                      </a:r>
                      <a:r>
                        <a:rPr lang="en-US" sz="1100" dirty="0">
                          <a:effectLst/>
                        </a:rPr>
                        <a:t> </a:t>
                      </a:r>
                      <a:r>
                        <a:rPr lang="en-US" sz="1100" dirty="0" err="1">
                          <a:effectLst/>
                        </a:rPr>
                        <a:t>Violentos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121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9440417"/>
                  </a:ext>
                </a:extLst>
              </a:tr>
              <a:tr h="1890701">
                <a:tc>
                  <a:txBody>
                    <a:bodyPr/>
                    <a:lstStyle/>
                    <a:p>
                      <a:pPr marL="0" marR="0">
                        <a:lnSpc>
                          <a:spcPct val="107000"/>
                        </a:lnSpc>
                        <a:spcBef>
                          <a:spcPts val="0"/>
                        </a:spcBef>
                        <a:spcAft>
                          <a:spcPts val="0"/>
                        </a:spcAft>
                      </a:pPr>
                      <a:r>
                        <a:rPr lang="es-ES" sz="1100" dirty="0"/>
                        <a:t>Total de crímenes violentos entre </a:t>
                      </a:r>
                      <a:r>
                        <a:rPr lang="es-ES" sz="1100" dirty="0" err="1"/>
                        <a:t>Cordova</a:t>
                      </a:r>
                      <a:r>
                        <a:rPr lang="es-ES" sz="1100" dirty="0"/>
                        <a:t> </a:t>
                      </a:r>
                      <a:r>
                        <a:rPr lang="es-ES" sz="1100" dirty="0" err="1"/>
                        <a:t>Meadows</a:t>
                      </a:r>
                      <a:r>
                        <a:rPr lang="es-ES" sz="1100" dirty="0"/>
                        <a:t> </a:t>
                      </a:r>
                      <a:r>
                        <a:rPr lang="es-ES" sz="1100" dirty="0" err="1"/>
                        <a:t>Elementary</a:t>
                      </a:r>
                      <a:r>
                        <a:rPr lang="es-ES" sz="1100" dirty="0"/>
                        <a:t> </a:t>
                      </a:r>
                      <a:r>
                        <a:rPr lang="es-ES" sz="1100" dirty="0" err="1"/>
                        <a:t>School</a:t>
                      </a:r>
                      <a:r>
                        <a:rPr lang="es-ES" sz="1100" dirty="0"/>
                        <a:t> y </a:t>
                      </a:r>
                      <a:r>
                        <a:rPr lang="es-ES" sz="1100" dirty="0" err="1"/>
                        <a:t>Folsom</a:t>
                      </a:r>
                      <a:r>
                        <a:rPr lang="es-ES" sz="1100" dirty="0"/>
                        <a:t> </a:t>
                      </a:r>
                      <a:r>
                        <a:rPr lang="es-ES" sz="1100" dirty="0" err="1"/>
                        <a:t>Blvd</a:t>
                      </a:r>
                      <a:r>
                        <a:rPr lang="es-ES" sz="1100" dirty="0"/>
                        <a:t>. (ver el área en círculo en el mapa)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3223664"/>
                  </a:ext>
                </a:extLst>
              </a:tr>
            </a:tbl>
          </a:graphicData>
        </a:graphic>
      </p:graphicFrame>
    </p:spTree>
    <p:extLst>
      <p:ext uri="{BB962C8B-B14F-4D97-AF65-F5344CB8AC3E}">
        <p14:creationId xmlns:p14="http://schemas.microsoft.com/office/powerpoint/2010/main" val="26378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D64C-4828-4255-BF15-5A644F2027C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Heritage District </a:t>
            </a:r>
            <a:br>
              <a:rPr lang="en-US"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Lodi, California</a:t>
            </a:r>
            <a:endParaRPr lang="en-US" dirty="0"/>
          </a:p>
        </p:txBody>
      </p:sp>
      <p:sp>
        <p:nvSpPr>
          <p:cNvPr id="3" name="Rectangle 2">
            <a:extLst>
              <a:ext uri="{FF2B5EF4-FFF2-40B4-BE49-F238E27FC236}">
                <a16:creationId xmlns:a16="http://schemas.microsoft.com/office/drawing/2014/main" id="{63135ED3-A0F7-4D1C-A17D-DAC35F7E4F59}"/>
              </a:ext>
            </a:extLst>
          </p:cNvPr>
          <p:cNvSpPr/>
          <p:nvPr/>
        </p:nvSpPr>
        <p:spPr>
          <a:xfrm>
            <a:off x="1991638" y="3244334"/>
            <a:ext cx="5198301" cy="769441"/>
          </a:xfrm>
          <a:prstGeom prst="rect">
            <a:avLst/>
          </a:prstGeom>
        </p:spPr>
        <p:txBody>
          <a:bodyPr wrap="square">
            <a:spAutoFit/>
          </a:bodyPr>
          <a:lstStyle/>
          <a:p>
            <a:r>
              <a:rPr lang="en-US" sz="4400" dirty="0">
                <a:latin typeface="Calibri" panose="020F0502020204030204" pitchFamily="34" charset="0"/>
                <a:cs typeface="Calibri" panose="020F0502020204030204" pitchFamily="34" charset="0"/>
                <a:hlinkClick r:id="rId2"/>
              </a:rPr>
              <a:t>ABCD Love Your Block</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50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49275" y="107576"/>
            <a:ext cx="8042276" cy="1558386"/>
          </a:xfrm>
        </p:spPr>
        <p:txBody>
          <a:bodyPr/>
          <a:lstStyle/>
          <a:p>
            <a:pPr algn="ctr"/>
            <a:r>
              <a:rPr lang="en-US" altLang="en-US" dirty="0" err="1">
                <a:latin typeface="Calibri"/>
                <a:cs typeface="Calibri"/>
              </a:rPr>
              <a:t>Iglesia</a:t>
            </a:r>
            <a:r>
              <a:rPr lang="en-US" altLang="en-US" dirty="0">
                <a:latin typeface="Calibri"/>
                <a:cs typeface="Calibri"/>
              </a:rPr>
              <a:t>/CBO y </a:t>
            </a:r>
            <a:r>
              <a:rPr lang="en-US" altLang="en-US" dirty="0" err="1">
                <a:latin typeface="Calibri"/>
                <a:cs typeface="Calibri"/>
              </a:rPr>
              <a:t>Comunidad</a:t>
            </a:r>
            <a:endParaRPr lang="en-US" altLang="en-US" dirty="0">
              <a:latin typeface="Calibri"/>
              <a:cs typeface="Calibri"/>
            </a:endParaRPr>
          </a:p>
        </p:txBody>
      </p:sp>
      <p:sp>
        <p:nvSpPr>
          <p:cNvPr id="38915" name="Rectangle 3"/>
          <p:cNvSpPr>
            <a:spLocks noGrp="1" noChangeArrowheads="1"/>
          </p:cNvSpPr>
          <p:nvPr>
            <p:ph type="body" idx="1"/>
          </p:nvPr>
        </p:nvSpPr>
        <p:spPr>
          <a:xfrm>
            <a:off x="741539" y="2192055"/>
            <a:ext cx="7850012" cy="3125390"/>
          </a:xfrm>
        </p:spPr>
        <p:txBody>
          <a:bodyPr>
            <a:noAutofit/>
          </a:bodyPr>
          <a:lstStyle/>
          <a:p>
            <a:pPr>
              <a:lnSpc>
                <a:spcPct val="90000"/>
              </a:lnSpc>
              <a:buFontTx/>
              <a:buNone/>
            </a:pPr>
            <a:endParaRPr lang="en-US" altLang="en-US" sz="2100" dirty="0">
              <a:latin typeface="Calibri"/>
              <a:cs typeface="Calibri"/>
            </a:endParaRPr>
          </a:p>
          <a:p>
            <a:pPr>
              <a:lnSpc>
                <a:spcPct val="90000"/>
              </a:lnSpc>
            </a:pPr>
            <a:r>
              <a:rPr lang="en-US" altLang="en-US" sz="2800" dirty="0" err="1">
                <a:latin typeface="Calibri"/>
                <a:cs typeface="Calibri"/>
              </a:rPr>
              <a:t>Iglesia</a:t>
            </a:r>
            <a:r>
              <a:rPr lang="en-US" altLang="en-US" sz="2800" dirty="0">
                <a:latin typeface="Calibri"/>
                <a:cs typeface="Calibri"/>
              </a:rPr>
              <a:t> “</a:t>
            </a:r>
            <a:r>
              <a:rPr lang="en-US" altLang="en-US" sz="2800" dirty="0" err="1">
                <a:latin typeface="Calibri"/>
                <a:cs typeface="Calibri"/>
              </a:rPr>
              <a:t>dentro</a:t>
            </a:r>
            <a:r>
              <a:rPr lang="en-US" altLang="en-US" sz="2800" dirty="0">
                <a:latin typeface="Calibri"/>
                <a:cs typeface="Calibri"/>
              </a:rPr>
              <a:t> de” la </a:t>
            </a:r>
            <a:r>
              <a:rPr lang="en-US" altLang="en-US" sz="2800" dirty="0" err="1">
                <a:latin typeface="Calibri"/>
                <a:cs typeface="Calibri"/>
              </a:rPr>
              <a:t>comunidad</a:t>
            </a:r>
            <a:r>
              <a:rPr lang="en-US" altLang="en-US" sz="2800" dirty="0">
                <a:latin typeface="Calibri"/>
                <a:cs typeface="Calibri"/>
              </a:rPr>
              <a:t> (Fortaleza)</a:t>
            </a:r>
          </a:p>
          <a:p>
            <a:pPr>
              <a:lnSpc>
                <a:spcPct val="90000"/>
              </a:lnSpc>
            </a:pPr>
            <a:r>
              <a:rPr lang="en-US" altLang="en-US" sz="2800" dirty="0" err="1">
                <a:latin typeface="Calibri"/>
                <a:cs typeface="Calibri"/>
              </a:rPr>
              <a:t>Iglesia</a:t>
            </a:r>
            <a:r>
              <a:rPr lang="en-US" altLang="en-US" sz="2800" dirty="0">
                <a:latin typeface="Calibri"/>
                <a:cs typeface="Calibri"/>
              </a:rPr>
              <a:t> “</a:t>
            </a:r>
            <a:r>
              <a:rPr lang="en-US" altLang="en-US" sz="2800" dirty="0" err="1">
                <a:latin typeface="Calibri"/>
                <a:cs typeface="Calibri"/>
              </a:rPr>
              <a:t>por</a:t>
            </a:r>
            <a:r>
              <a:rPr lang="en-US" altLang="en-US" sz="2800" dirty="0">
                <a:latin typeface="Calibri"/>
                <a:cs typeface="Calibri"/>
              </a:rPr>
              <a:t>/para” la </a:t>
            </a:r>
            <a:r>
              <a:rPr lang="en-US" altLang="en-US" sz="2800" dirty="0" err="1">
                <a:latin typeface="Calibri"/>
                <a:cs typeface="Calibri"/>
              </a:rPr>
              <a:t>comunidad</a:t>
            </a:r>
            <a:r>
              <a:rPr lang="en-US" altLang="en-US" sz="2800" dirty="0">
                <a:latin typeface="Calibri"/>
                <a:cs typeface="Calibri"/>
              </a:rPr>
              <a:t> (Salvador)</a:t>
            </a:r>
          </a:p>
          <a:p>
            <a:pPr>
              <a:lnSpc>
                <a:spcPct val="90000"/>
              </a:lnSpc>
            </a:pPr>
            <a:r>
              <a:rPr lang="en-US" altLang="en-US" sz="2800" dirty="0" err="1">
                <a:latin typeface="Calibri"/>
                <a:cs typeface="Calibri"/>
              </a:rPr>
              <a:t>Iglesia</a:t>
            </a:r>
            <a:r>
              <a:rPr lang="en-US" altLang="en-US" sz="2800" dirty="0">
                <a:latin typeface="Calibri"/>
                <a:cs typeface="Calibri"/>
              </a:rPr>
              <a:t> “con” la </a:t>
            </a:r>
            <a:r>
              <a:rPr lang="en-US" altLang="en-US" sz="2800" dirty="0" err="1">
                <a:latin typeface="Calibri"/>
                <a:cs typeface="Calibri"/>
              </a:rPr>
              <a:t>comunidad</a:t>
            </a:r>
            <a:r>
              <a:rPr lang="en-US" altLang="en-US" sz="2800" dirty="0">
                <a:latin typeface="Calibri"/>
                <a:cs typeface="Calibri"/>
              </a:rPr>
              <a:t> (Socio)</a:t>
            </a:r>
          </a:p>
          <a:p>
            <a:pPr>
              <a:lnSpc>
                <a:spcPct val="90000"/>
              </a:lnSpc>
              <a:buFontTx/>
              <a:buNone/>
            </a:pPr>
            <a:endParaRPr lang="en-US" altLang="en-US" sz="1200" dirty="0">
              <a:latin typeface="Calibri"/>
              <a:cs typeface="Calibri"/>
            </a:endParaRPr>
          </a:p>
          <a:p>
            <a:pPr>
              <a:lnSpc>
                <a:spcPct val="90000"/>
              </a:lnSpc>
              <a:buFontTx/>
              <a:buNone/>
            </a:pPr>
            <a:endParaRPr lang="en-US" altLang="en-US" sz="1800" dirty="0"/>
          </a:p>
        </p:txBody>
      </p:sp>
      <p:pic>
        <p:nvPicPr>
          <p:cNvPr id="3891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84582" y="3781851"/>
            <a:ext cx="1535594" cy="1535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72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Large confetti"/>
          <p:cNvSpPr>
            <a:spLocks noGrp="1"/>
          </p:cNvSpPr>
          <p:nvPr>
            <p:ph type="title"/>
          </p:nvPr>
        </p:nvSpPr>
        <p:spPr>
          <a:xfrm>
            <a:off x="1066800" y="533400"/>
            <a:ext cx="7772400" cy="685800"/>
          </a:xfrm>
        </p:spPr>
        <p:txBody>
          <a:bodyPr>
            <a:normAutofit fontScale="90000"/>
          </a:bodyPr>
          <a:lstStyle/>
          <a:p>
            <a:pPr>
              <a:defRPr/>
            </a:pPr>
            <a:r>
              <a:rPr lang="es-ES_tradnl" sz="6000" dirty="0">
                <a:latin typeface="Calibri" panose="020F0502020204030204" pitchFamily="34" charset="0"/>
                <a:cs typeface="Calibri" panose="020F0502020204030204" pitchFamily="34" charset="0"/>
              </a:rPr>
              <a:t>Introducciones</a:t>
            </a:r>
            <a:r>
              <a:rPr lang="es-ES_tradnl" sz="6000" dirty="0"/>
              <a:t>	</a:t>
            </a:r>
            <a:r>
              <a:rPr lang="es-ES_tradnl" dirty="0"/>
              <a:t>	</a:t>
            </a:r>
          </a:p>
        </p:txBody>
      </p:sp>
      <p:sp>
        <p:nvSpPr>
          <p:cNvPr id="40963"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1B506B4B-3B09-492F-A9CF-490171D6795C}" type="slidenum">
              <a:rPr lang="en-US" altLang="en-US" sz="1400" smtClean="0">
                <a:solidFill>
                  <a:srgbClr val="FFFFFF"/>
                </a:solidFill>
                <a:latin typeface="Times New Roman" panose="02020603050405020304" pitchFamily="18" charset="0"/>
              </a:rPr>
              <a:pPr>
                <a:spcBef>
                  <a:spcPct val="0"/>
                </a:spcBef>
                <a:buClrTx/>
                <a:buSzTx/>
                <a:buFontTx/>
                <a:buNone/>
              </a:pPr>
              <a:t>2</a:t>
            </a:fld>
            <a:endParaRPr lang="en-US" altLang="en-US" sz="1400">
              <a:solidFill>
                <a:srgbClr val="FFFFFF"/>
              </a:solidFill>
              <a:latin typeface="Times New Roman" panose="02020603050405020304" pitchFamily="18" charset="0"/>
            </a:endParaRPr>
          </a:p>
        </p:txBody>
      </p:sp>
      <p:sp>
        <p:nvSpPr>
          <p:cNvPr id="40964" name="TextBox 3"/>
          <p:cNvSpPr txBox="1">
            <a:spLocks noChangeArrowheads="1"/>
          </p:cNvSpPr>
          <p:nvPr/>
        </p:nvSpPr>
        <p:spPr bwMode="auto">
          <a:xfrm>
            <a:off x="457200" y="1295400"/>
            <a:ext cx="8458200"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4000" b="1" i="1" dirty="0">
                <a:latin typeface="Calibri" panose="020F0502020204030204" pitchFamily="34" charset="0"/>
                <a:cs typeface="Calibri" panose="020F0502020204030204" pitchFamily="34" charset="0"/>
              </a:rPr>
              <a:t>Dones de </a:t>
            </a:r>
            <a:r>
              <a:rPr lang="es-ES_tradnl" altLang="en-US" sz="4000" dirty="0">
                <a:latin typeface="Calibri" panose="020F0502020204030204" pitchFamily="34" charset="0"/>
                <a:cs typeface="Calibri" panose="020F0502020204030204" pitchFamily="34" charset="0"/>
              </a:rPr>
              <a:t>…</a:t>
            </a:r>
          </a:p>
          <a:p>
            <a:pPr eaLnBrk="1" hangingPunct="1">
              <a:spcBef>
                <a:spcPct val="0"/>
              </a:spcBef>
              <a:buClrTx/>
              <a:buSzTx/>
              <a:buFontTx/>
              <a:buNone/>
            </a:pPr>
            <a:r>
              <a:rPr lang="es-ES_tradnl" altLang="en-US" sz="3600" dirty="0">
                <a:latin typeface="Calibri" panose="020F0502020204030204" pitchFamily="34" charset="0"/>
                <a:cs typeface="Calibri" panose="020F0502020204030204" pitchFamily="34" charset="0"/>
              </a:rPr>
              <a:t>      	</a:t>
            </a:r>
            <a:r>
              <a:rPr lang="es-ES_tradnl" altLang="en-US" sz="3600" u="sng" dirty="0">
                <a:latin typeface="Calibri" panose="020F0502020204030204" pitchFamily="34" charset="0"/>
                <a:cs typeface="Calibri" panose="020F0502020204030204" pitchFamily="34" charset="0"/>
              </a:rPr>
              <a:t>Las Manos-</a:t>
            </a:r>
            <a:r>
              <a:rPr lang="es-ES_tradnl" altLang="en-US" sz="3600" dirty="0">
                <a:latin typeface="Calibri" panose="020F0502020204030204" pitchFamily="34" charset="0"/>
                <a:cs typeface="Calibri" panose="020F0502020204030204" pitchFamily="34" charset="0"/>
              </a:rPr>
              <a:t> Cosas que puedo hacer,                     		arreglar, y crear</a:t>
            </a:r>
          </a:p>
          <a:p>
            <a:pPr eaLnBrk="1" hangingPunct="1">
              <a:spcBef>
                <a:spcPct val="0"/>
              </a:spcBef>
              <a:buClrTx/>
              <a:buSzTx/>
              <a:buFontTx/>
              <a:buNone/>
            </a:pPr>
            <a:endParaRPr lang="es-ES_tradnl" altLang="en-US" sz="3600" dirty="0">
              <a:latin typeface="Calibri" panose="020F0502020204030204" pitchFamily="34" charset="0"/>
              <a:cs typeface="Calibri" panose="020F0502020204030204" pitchFamily="34" charset="0"/>
            </a:endParaRPr>
          </a:p>
          <a:p>
            <a:pPr>
              <a:spcBef>
                <a:spcPct val="0"/>
              </a:spcBef>
              <a:buClrTx/>
              <a:buSzTx/>
              <a:buNone/>
            </a:pPr>
            <a:r>
              <a:rPr lang="es-ES_tradnl" altLang="en-US" sz="3600" u="sng" dirty="0">
                <a:latin typeface="Calibri" panose="020F0502020204030204" pitchFamily="34" charset="0"/>
                <a:cs typeface="Calibri" panose="020F0502020204030204" pitchFamily="34" charset="0"/>
              </a:rPr>
              <a:t>La Mente</a:t>
            </a:r>
            <a:r>
              <a:rPr lang="es-ES_tradnl" altLang="en-US" sz="3600" dirty="0">
                <a:latin typeface="Calibri" panose="020F0502020204030204" pitchFamily="34" charset="0"/>
                <a:cs typeface="Calibri" panose="020F0502020204030204" pitchFamily="34" charset="0"/>
              </a:rPr>
              <a:t>– Cosas que conozco y entiendo, o cosas que quiero aprender.</a:t>
            </a:r>
          </a:p>
          <a:p>
            <a:pPr eaLnBrk="1" hangingPunct="1">
              <a:spcBef>
                <a:spcPct val="0"/>
              </a:spcBef>
              <a:buClrTx/>
              <a:buSzTx/>
              <a:buFontTx/>
              <a:buNone/>
            </a:pPr>
            <a:r>
              <a:rPr lang="es-ES_tradnl" altLang="en-US" sz="3600" dirty="0">
                <a:latin typeface="Calibri" panose="020F0502020204030204" pitchFamily="34" charset="0"/>
                <a:cs typeface="Calibri" panose="020F0502020204030204" pitchFamily="34" charset="0"/>
              </a:rPr>
              <a:t>    </a:t>
            </a:r>
          </a:p>
          <a:p>
            <a:pPr>
              <a:spcBef>
                <a:spcPct val="0"/>
              </a:spcBef>
              <a:buClrTx/>
              <a:buSzTx/>
              <a:buNone/>
            </a:pPr>
            <a:r>
              <a:rPr lang="es-ES_tradnl" altLang="en-US" sz="3600" dirty="0">
                <a:latin typeface="Calibri" panose="020F0502020204030204" pitchFamily="34" charset="0"/>
                <a:cs typeface="Calibri" panose="020F0502020204030204" pitchFamily="34" charset="0"/>
              </a:rPr>
              <a:t>	</a:t>
            </a:r>
            <a:r>
              <a:rPr lang="es-ES_tradnl" altLang="en-US" sz="3600" u="sng" dirty="0">
                <a:latin typeface="Times New Roman" panose="02020603050405020304" pitchFamily="18" charset="0"/>
              </a:rPr>
              <a:t> </a:t>
            </a:r>
            <a:r>
              <a:rPr lang="es-ES_tradnl" altLang="en-US" sz="3600" u="sng" dirty="0">
                <a:latin typeface="Calibri" panose="020F0502020204030204" pitchFamily="34" charset="0"/>
                <a:cs typeface="Calibri" panose="020F0502020204030204" pitchFamily="34" charset="0"/>
              </a:rPr>
              <a:t>El Corazón-</a:t>
            </a:r>
            <a:r>
              <a:rPr lang="es-ES_tradnl" altLang="en-US" sz="3600" dirty="0">
                <a:latin typeface="Calibri" panose="020F0502020204030204" pitchFamily="34" charset="0"/>
                <a:cs typeface="Calibri" panose="020F0502020204030204" pitchFamily="34" charset="0"/>
              </a:rPr>
              <a:t> mis pasiones, 				preocupaciones e intereses.</a:t>
            </a:r>
          </a:p>
        </p:txBody>
      </p:sp>
      <p:pic>
        <p:nvPicPr>
          <p:cNvPr id="40965" name="Picture 2" descr="C:\Users\Ron\AppData\Local\Microsoft\Windows\Temporary Internet Files\Content.IE5\XH5H98FG\MCj0292940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133600"/>
            <a:ext cx="1044575"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3" descr="C:\Program Files\Microsoft Office\MEDIA\CAGCAT10\j0299125.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1000" y="4343400"/>
            <a:ext cx="642938"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5" descr="C:\Users\Ron\AppData\Local\Microsoft\Windows\Temporary Internet Files\Content.IE5\10OSX7Q5\MCj0442151000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50292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03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445544" y="445294"/>
            <a:ext cx="4183856"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ltLang="en-US" sz="1350"/>
          </a:p>
        </p:txBody>
      </p:sp>
      <p:sp>
        <p:nvSpPr>
          <p:cNvPr id="10243" name="Text Box 3"/>
          <p:cNvSpPr txBox="1">
            <a:spLocks noChangeArrowheads="1"/>
          </p:cNvSpPr>
          <p:nvPr/>
        </p:nvSpPr>
        <p:spPr bwMode="auto">
          <a:xfrm>
            <a:off x="882549" y="431089"/>
            <a:ext cx="4832451" cy="584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altLang="en-US" sz="2000" b="1" u="sng" dirty="0">
                <a:latin typeface="Calibri"/>
                <a:cs typeface="Calibri"/>
              </a:rPr>
              <a:t>IGLESIA/CBO DONES PARA OFRECER</a:t>
            </a:r>
            <a:endParaRPr lang="en-US" altLang="en-US" sz="2000" u="sng" dirty="0">
              <a:latin typeface="Calibri"/>
              <a:cs typeface="Calibri"/>
            </a:endParaRPr>
          </a:p>
          <a:p>
            <a:endParaRPr lang="en-US" altLang="en-US" sz="2000" u="sng" dirty="0">
              <a:latin typeface="Calibri"/>
              <a:cs typeface="Calibri"/>
            </a:endParaRPr>
          </a:p>
          <a:p>
            <a:pPr>
              <a:buFontTx/>
              <a:buChar char="•"/>
            </a:pPr>
            <a:r>
              <a:rPr lang="en-US" altLang="en-US" sz="2000" dirty="0">
                <a:latin typeface="Calibri"/>
                <a:cs typeface="Calibri"/>
              </a:rPr>
              <a:t>Dar </a:t>
            </a:r>
            <a:r>
              <a:rPr lang="en-US" altLang="en-US" sz="2000" dirty="0" err="1">
                <a:latin typeface="Calibri"/>
                <a:cs typeface="Calibri"/>
              </a:rPr>
              <a:t>esperanza</a:t>
            </a:r>
            <a:endParaRPr lang="en-US" altLang="en-US" sz="2000" dirty="0">
              <a:latin typeface="Calibri"/>
              <a:cs typeface="Calibri"/>
            </a:endParaRPr>
          </a:p>
          <a:p>
            <a:pPr>
              <a:buFontTx/>
              <a:buChar char="•"/>
            </a:pPr>
            <a:r>
              <a:rPr lang="en-US" altLang="en-US" sz="2000" dirty="0" err="1">
                <a:latin typeface="Calibri"/>
                <a:cs typeface="Calibri"/>
              </a:rPr>
              <a:t>Invitar</a:t>
            </a:r>
            <a:r>
              <a:rPr lang="en-US" altLang="en-US" sz="2000" dirty="0">
                <a:latin typeface="Calibri"/>
                <a:cs typeface="Calibri"/>
              </a:rPr>
              <a:t> </a:t>
            </a:r>
            <a:r>
              <a:rPr lang="en-US" altLang="en-US" sz="2000" dirty="0" err="1">
                <a:latin typeface="Calibri"/>
                <a:cs typeface="Calibri"/>
              </a:rPr>
              <a:t>participacion</a:t>
            </a:r>
            <a:endParaRPr lang="en-US" altLang="en-US" sz="2000" dirty="0">
              <a:latin typeface="Calibri"/>
              <a:cs typeface="Calibri"/>
            </a:endParaRPr>
          </a:p>
          <a:p>
            <a:pPr>
              <a:buFontTx/>
              <a:buChar char="•"/>
            </a:pPr>
            <a:r>
              <a:rPr lang="en-US" altLang="en-US" sz="2000" dirty="0" err="1">
                <a:latin typeface="Calibri"/>
                <a:cs typeface="Calibri"/>
              </a:rPr>
              <a:t>Actuar</a:t>
            </a:r>
            <a:r>
              <a:rPr lang="en-US" altLang="en-US" sz="2000" dirty="0">
                <a:latin typeface="Calibri"/>
                <a:cs typeface="Calibri"/>
              </a:rPr>
              <a:t> </a:t>
            </a:r>
            <a:r>
              <a:rPr lang="en-US" altLang="en-US" sz="2000" dirty="0" err="1">
                <a:latin typeface="Calibri"/>
                <a:cs typeface="Calibri"/>
              </a:rPr>
              <a:t>como</a:t>
            </a:r>
            <a:r>
              <a:rPr lang="en-US" altLang="en-US" sz="2000" dirty="0">
                <a:latin typeface="Calibri"/>
                <a:cs typeface="Calibri"/>
              </a:rPr>
              <a:t> </a:t>
            </a:r>
            <a:r>
              <a:rPr lang="en-US" altLang="en-US" sz="2000" dirty="0" err="1">
                <a:latin typeface="Calibri"/>
                <a:cs typeface="Calibri"/>
              </a:rPr>
              <a:t>catalizador</a:t>
            </a:r>
            <a:endParaRPr lang="en-US" altLang="en-US" sz="2000" dirty="0">
              <a:latin typeface="Calibri"/>
              <a:cs typeface="Calibri"/>
            </a:endParaRPr>
          </a:p>
          <a:p>
            <a:pPr>
              <a:buFontTx/>
              <a:buChar char="•"/>
            </a:pPr>
            <a:r>
              <a:rPr lang="en-US" altLang="en-US" sz="2000" dirty="0" err="1">
                <a:latin typeface="Calibri"/>
                <a:cs typeface="Calibri"/>
              </a:rPr>
              <a:t>Prepara</a:t>
            </a:r>
            <a:r>
              <a:rPr lang="en-US" altLang="en-US" sz="2000" dirty="0">
                <a:latin typeface="Calibri"/>
                <a:cs typeface="Calibri"/>
              </a:rPr>
              <a:t> </a:t>
            </a:r>
            <a:r>
              <a:rPr lang="en-US" altLang="en-US" sz="2000" dirty="0" err="1">
                <a:latin typeface="Calibri"/>
                <a:cs typeface="Calibri"/>
              </a:rPr>
              <a:t>lideres</a:t>
            </a:r>
            <a:endParaRPr lang="en-US" altLang="en-US" sz="2000" dirty="0">
              <a:latin typeface="Calibri"/>
              <a:cs typeface="Calibri"/>
            </a:endParaRPr>
          </a:p>
          <a:p>
            <a:pPr>
              <a:buFontTx/>
              <a:buChar char="•"/>
            </a:pPr>
            <a:r>
              <a:rPr lang="en-US" altLang="en-US" sz="2000" dirty="0" err="1">
                <a:latin typeface="Calibri"/>
                <a:cs typeface="Calibri"/>
              </a:rPr>
              <a:t>Infundir</a:t>
            </a:r>
            <a:r>
              <a:rPr lang="en-US" altLang="en-US" sz="2000" dirty="0">
                <a:latin typeface="Calibri"/>
                <a:cs typeface="Calibri"/>
              </a:rPr>
              <a:t> </a:t>
            </a:r>
            <a:r>
              <a:rPr lang="en-US" altLang="en-US" sz="2000" dirty="0" err="1">
                <a:latin typeface="Calibri"/>
                <a:cs typeface="Calibri"/>
              </a:rPr>
              <a:t>los</a:t>
            </a:r>
            <a:r>
              <a:rPr lang="en-US" altLang="en-US" sz="2000" dirty="0">
                <a:latin typeface="Calibri"/>
                <a:cs typeface="Calibri"/>
              </a:rPr>
              <a:t> </a:t>
            </a:r>
            <a:r>
              <a:rPr lang="en-US" altLang="en-US" sz="2000" dirty="0" err="1">
                <a:latin typeface="Calibri"/>
                <a:cs typeface="Calibri"/>
              </a:rPr>
              <a:t>valores</a:t>
            </a:r>
            <a:r>
              <a:rPr lang="en-US" altLang="en-US" sz="2000" dirty="0">
                <a:latin typeface="Calibri"/>
                <a:cs typeface="Calibri"/>
              </a:rPr>
              <a:t> del </a:t>
            </a:r>
            <a:r>
              <a:rPr lang="en-US" altLang="en-US" sz="2000" dirty="0" err="1">
                <a:latin typeface="Calibri"/>
                <a:cs typeface="Calibri"/>
              </a:rPr>
              <a:t>Reino</a:t>
            </a:r>
            <a:endParaRPr lang="en-US" altLang="en-US" sz="2000" dirty="0">
              <a:latin typeface="Calibri"/>
              <a:cs typeface="Calibri"/>
            </a:endParaRPr>
          </a:p>
          <a:p>
            <a:pPr>
              <a:buFontTx/>
              <a:buChar char="•"/>
            </a:pPr>
            <a:r>
              <a:rPr lang="en-US" altLang="en-US" sz="2000" dirty="0" err="1">
                <a:latin typeface="Calibri"/>
                <a:cs typeface="Calibri"/>
              </a:rPr>
              <a:t>Compartir</a:t>
            </a:r>
            <a:r>
              <a:rPr lang="en-US" altLang="en-US" sz="2000" dirty="0">
                <a:latin typeface="Calibri"/>
                <a:cs typeface="Calibri"/>
              </a:rPr>
              <a:t> </a:t>
            </a:r>
            <a:r>
              <a:rPr lang="en-US" altLang="en-US" sz="2000" dirty="0" err="1">
                <a:latin typeface="Calibri"/>
                <a:cs typeface="Calibri"/>
              </a:rPr>
              <a:t>recursos</a:t>
            </a:r>
            <a:r>
              <a:rPr lang="en-US" altLang="en-US" sz="2000" dirty="0">
                <a:latin typeface="Calibri"/>
                <a:cs typeface="Calibri"/>
              </a:rPr>
              <a:t> de </a:t>
            </a:r>
            <a:r>
              <a:rPr lang="en-US" altLang="en-US" sz="2000" dirty="0" err="1">
                <a:latin typeface="Calibri"/>
                <a:cs typeface="Calibri"/>
              </a:rPr>
              <a:t>instalaciones</a:t>
            </a:r>
            <a:r>
              <a:rPr lang="en-US" altLang="en-US" sz="2000" dirty="0">
                <a:latin typeface="Calibri"/>
                <a:cs typeface="Calibri"/>
              </a:rPr>
              <a:t>/</a:t>
            </a:r>
            <a:r>
              <a:rPr lang="en-US" altLang="en-US" sz="2000" dirty="0" err="1">
                <a:latin typeface="Calibri"/>
                <a:cs typeface="Calibri"/>
              </a:rPr>
              <a:t>gente</a:t>
            </a:r>
            <a:endParaRPr lang="en-US" altLang="en-US" sz="2000" dirty="0">
              <a:latin typeface="Calibri"/>
              <a:cs typeface="Calibri"/>
            </a:endParaRPr>
          </a:p>
          <a:p>
            <a:pPr>
              <a:buFontTx/>
              <a:buChar char="•"/>
            </a:pPr>
            <a:r>
              <a:rPr lang="en-US" altLang="en-US" sz="2000" dirty="0">
                <a:latin typeface="Calibri"/>
                <a:cs typeface="Calibri"/>
              </a:rPr>
              <a:t>To cast recognition upon the community</a:t>
            </a:r>
            <a:endParaRPr lang="en-US" altLang="en-US" sz="2000" u="sng" dirty="0">
              <a:latin typeface="Calibri"/>
              <a:cs typeface="Calibri"/>
            </a:endParaRPr>
          </a:p>
          <a:p>
            <a:endParaRPr lang="en-US" altLang="en-US" sz="2000" b="1" u="sng" dirty="0">
              <a:latin typeface="Calibri"/>
              <a:cs typeface="Calibri"/>
            </a:endParaRPr>
          </a:p>
          <a:p>
            <a:r>
              <a:rPr lang="en-US" altLang="en-US" sz="2000" b="1" u="sng" dirty="0">
                <a:latin typeface="Calibri"/>
                <a:cs typeface="Calibri"/>
              </a:rPr>
              <a:t>PARTE/RESPONSABILIDAD EN DESARROLLO DE LA COMUNIDAD</a:t>
            </a:r>
            <a:endParaRPr lang="en-US" altLang="en-US" sz="2000" b="1" dirty="0">
              <a:latin typeface="Calibri"/>
              <a:cs typeface="Calibri"/>
            </a:endParaRPr>
          </a:p>
          <a:p>
            <a:pPr>
              <a:buFontTx/>
              <a:buChar char="•"/>
            </a:pPr>
            <a:r>
              <a:rPr lang="en-US" altLang="en-US" sz="2000" dirty="0" err="1">
                <a:latin typeface="Calibri"/>
                <a:cs typeface="Calibri"/>
              </a:rPr>
              <a:t>Convocante</a:t>
            </a:r>
            <a:endParaRPr lang="en-US" altLang="en-US" sz="2000" dirty="0">
              <a:latin typeface="Calibri"/>
              <a:cs typeface="Calibri"/>
            </a:endParaRPr>
          </a:p>
          <a:p>
            <a:pPr>
              <a:buFontTx/>
              <a:buChar char="•"/>
            </a:pPr>
            <a:r>
              <a:rPr lang="en-US" altLang="en-US" sz="2000" dirty="0" err="1">
                <a:latin typeface="Calibri"/>
                <a:cs typeface="Calibri"/>
              </a:rPr>
              <a:t>Habilitador</a:t>
            </a:r>
            <a:r>
              <a:rPr lang="en-US" altLang="en-US" sz="2000" dirty="0">
                <a:latin typeface="Calibri"/>
                <a:cs typeface="Calibri"/>
              </a:rPr>
              <a:t>/ </a:t>
            </a:r>
            <a:r>
              <a:rPr lang="en-US" altLang="en-US" sz="2000" dirty="0" err="1">
                <a:latin typeface="Calibri"/>
                <a:cs typeface="Calibri"/>
              </a:rPr>
              <a:t>Facilitador</a:t>
            </a:r>
            <a:endParaRPr lang="en-US" altLang="en-US" sz="2000" dirty="0">
              <a:latin typeface="Calibri"/>
              <a:cs typeface="Calibri"/>
            </a:endParaRPr>
          </a:p>
          <a:p>
            <a:pPr>
              <a:buFontTx/>
              <a:buChar char="•"/>
            </a:pPr>
            <a:r>
              <a:rPr lang="en-US" altLang="en-US" sz="2000" dirty="0" err="1">
                <a:latin typeface="Calibri"/>
                <a:cs typeface="Calibri"/>
              </a:rPr>
              <a:t>Proveedor</a:t>
            </a:r>
            <a:r>
              <a:rPr lang="en-US" altLang="en-US" sz="2000" dirty="0">
                <a:latin typeface="Calibri"/>
                <a:cs typeface="Calibri"/>
              </a:rPr>
              <a:t> de </a:t>
            </a:r>
            <a:r>
              <a:rPr lang="en-US" altLang="en-US" sz="2000" dirty="0" err="1">
                <a:latin typeface="Calibri"/>
                <a:cs typeface="Calibri"/>
              </a:rPr>
              <a:t>Recursos</a:t>
            </a:r>
            <a:endParaRPr lang="en-US" altLang="en-US" sz="2000" dirty="0">
              <a:latin typeface="Calibri"/>
              <a:cs typeface="Calibri"/>
            </a:endParaRPr>
          </a:p>
          <a:p>
            <a:pPr>
              <a:buFontTx/>
              <a:buChar char="•"/>
            </a:pPr>
            <a:r>
              <a:rPr lang="en-US" altLang="en-US" sz="2000" dirty="0">
                <a:latin typeface="Calibri"/>
                <a:cs typeface="Calibri"/>
              </a:rPr>
              <a:t>Socio/</a:t>
            </a:r>
            <a:r>
              <a:rPr lang="en-US" altLang="en-US" sz="2000" dirty="0" err="1">
                <a:latin typeface="Calibri"/>
                <a:cs typeface="Calibri"/>
              </a:rPr>
              <a:t>Abogado</a:t>
            </a:r>
            <a:endParaRPr lang="en-US" altLang="en-US" sz="2000" dirty="0">
              <a:latin typeface="Calibri"/>
              <a:cs typeface="Calibri"/>
            </a:endParaRPr>
          </a:p>
          <a:p>
            <a:pPr>
              <a:buFontTx/>
              <a:buChar char="•"/>
            </a:pPr>
            <a:r>
              <a:rPr lang="en-US" altLang="en-US" sz="2000" dirty="0" err="1">
                <a:latin typeface="Calibri"/>
                <a:cs typeface="Calibri"/>
              </a:rPr>
              <a:t>Participante</a:t>
            </a:r>
            <a:r>
              <a:rPr lang="en-US" altLang="en-US" sz="2000" dirty="0">
                <a:latin typeface="Calibri"/>
                <a:cs typeface="Calibri"/>
              </a:rPr>
              <a:t>/</a:t>
            </a:r>
            <a:r>
              <a:rPr lang="en-US" altLang="en-US" sz="2000" dirty="0" err="1">
                <a:latin typeface="Calibri"/>
                <a:cs typeface="Calibri"/>
              </a:rPr>
              <a:t>Reclutador</a:t>
            </a:r>
            <a:endParaRPr lang="en-US" altLang="en-US" sz="2000" dirty="0">
              <a:latin typeface="Calibri"/>
              <a:cs typeface="Calibri"/>
            </a:endParaRPr>
          </a:p>
          <a:p>
            <a:pPr>
              <a:buFontTx/>
              <a:buChar char="•"/>
            </a:pPr>
            <a:endParaRPr lang="en-US" altLang="en-US" sz="2000" dirty="0">
              <a:latin typeface="Calibri"/>
              <a:cs typeface="Calibri"/>
            </a:endParaRPr>
          </a:p>
          <a:p>
            <a:endParaRPr lang="en-US" altLang="en-US" sz="1350" dirty="0"/>
          </a:p>
        </p:txBody>
      </p:sp>
      <p:pic>
        <p:nvPicPr>
          <p:cNvPr id="10245" name="Picture 5" descr="Church 2.jpg                                                   0003A432Macintosh HD                   BA577F9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0" y="845216"/>
            <a:ext cx="1828800"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0700" y="3429333"/>
            <a:ext cx="1943100"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116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0686-FC9D-45EC-808A-0CDEA1FB2134}"/>
              </a:ext>
            </a:extLst>
          </p:cNvPr>
          <p:cNvSpPr>
            <a:spLocks noGrp="1"/>
          </p:cNvSpPr>
          <p:nvPr>
            <p:ph type="title"/>
          </p:nvPr>
        </p:nvSpPr>
        <p:spPr>
          <a:xfrm>
            <a:off x="549275" y="107576"/>
            <a:ext cx="8042276" cy="3537498"/>
          </a:xfrm>
        </p:spPr>
        <p:txBody>
          <a:bodyPr/>
          <a:lstStyle/>
          <a:p>
            <a:r>
              <a:rPr lang="en-US" dirty="0"/>
              <a:t>El </a:t>
            </a:r>
            <a:r>
              <a:rPr lang="en-US" dirty="0" err="1"/>
              <a:t>Cuento</a:t>
            </a:r>
            <a:r>
              <a:rPr lang="en-US" dirty="0"/>
              <a:t> de Woodlawn</a:t>
            </a:r>
          </a:p>
        </p:txBody>
      </p:sp>
    </p:spTree>
    <p:extLst>
      <p:ext uri="{BB962C8B-B14F-4D97-AF65-F5344CB8AC3E}">
        <p14:creationId xmlns:p14="http://schemas.microsoft.com/office/powerpoint/2010/main" val="139424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9F108FF7-52EE-4B44-866E-CEA6BFB975E2}" type="slidenum">
              <a:rPr lang="en-US" altLang="en-US" sz="1200">
                <a:solidFill>
                  <a:srgbClr val="898989"/>
                </a:solidFill>
                <a:latin typeface="Times New Roman" charset="0"/>
                <a:ea typeface="MS PGothic" charset="-128"/>
              </a:rPr>
              <a:pPr>
                <a:spcBef>
                  <a:spcPct val="0"/>
                </a:spcBef>
                <a:buClrTx/>
                <a:buSzTx/>
                <a:buFontTx/>
                <a:buNone/>
              </a:pPr>
              <a:t>22</a:t>
            </a:fld>
            <a:endParaRPr lang="en-US" altLang="en-US" sz="1200">
              <a:solidFill>
                <a:srgbClr val="898989"/>
              </a:solidFill>
              <a:latin typeface="Times New Roman" charset="0"/>
              <a:ea typeface="MS PGothic" charset="-128"/>
            </a:endParaRPr>
          </a:p>
        </p:txBody>
      </p:sp>
      <p:sp>
        <p:nvSpPr>
          <p:cNvPr id="16386" name="TextBox 2"/>
          <p:cNvSpPr txBox="1">
            <a:spLocks noChangeArrowheads="1"/>
          </p:cNvSpPr>
          <p:nvPr/>
        </p:nvSpPr>
        <p:spPr bwMode="auto">
          <a:xfrm>
            <a:off x="42863" y="152400"/>
            <a:ext cx="90678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eaLnBrk="1" hangingPunct="1">
              <a:lnSpc>
                <a:spcPct val="80000"/>
              </a:lnSpc>
              <a:spcBef>
                <a:spcPct val="0"/>
              </a:spcBef>
              <a:buClrTx/>
              <a:buSzTx/>
              <a:buFontTx/>
              <a:buNone/>
            </a:pPr>
            <a:r>
              <a:rPr lang="en-US" altLang="en-US" sz="4000" dirty="0" err="1">
                <a:solidFill>
                  <a:schemeClr val="accent1"/>
                </a:solidFill>
                <a:latin typeface="Calibri" charset="0"/>
                <a:ea typeface="Calibri" charset="0"/>
                <a:cs typeface="Calibri" charset="0"/>
              </a:rPr>
              <a:t>Dones</a:t>
            </a:r>
            <a:r>
              <a:rPr lang="en-US" altLang="en-US" sz="4000" dirty="0">
                <a:solidFill>
                  <a:schemeClr val="accent1"/>
                </a:solidFill>
                <a:latin typeface="Calibri" charset="0"/>
                <a:ea typeface="Calibri" charset="0"/>
                <a:cs typeface="Calibri" charset="0"/>
              </a:rPr>
              <a:t> de</a:t>
            </a:r>
            <a:r>
              <a:rPr lang="en-US" altLang="en-US" sz="2800" dirty="0">
                <a:solidFill>
                  <a:schemeClr val="accent1"/>
                </a:solidFill>
                <a:latin typeface="Calibri" charset="0"/>
                <a:ea typeface="Calibri" charset="0"/>
                <a:cs typeface="Calibri" charset="0"/>
              </a:rPr>
              <a:t> 17 </a:t>
            </a:r>
            <a:r>
              <a:rPr lang="en-US" altLang="en-US" sz="2800" dirty="0" err="1">
                <a:solidFill>
                  <a:schemeClr val="accent1"/>
                </a:solidFill>
                <a:latin typeface="Calibri" charset="0"/>
                <a:ea typeface="Calibri" charset="0"/>
                <a:cs typeface="Calibri" charset="0"/>
              </a:rPr>
              <a:t>Residentes</a:t>
            </a:r>
            <a:r>
              <a:rPr lang="en-US" altLang="en-US" sz="2800" dirty="0">
                <a:solidFill>
                  <a:schemeClr val="accent1"/>
                </a:solidFill>
                <a:latin typeface="Calibri" charset="0"/>
                <a:ea typeface="Calibri" charset="0"/>
                <a:cs typeface="Calibri" charset="0"/>
              </a:rPr>
              <a:t> de 3 </a:t>
            </a:r>
            <a:r>
              <a:rPr lang="en-US" altLang="en-US" sz="2800" dirty="0" err="1">
                <a:solidFill>
                  <a:schemeClr val="accent1"/>
                </a:solidFill>
                <a:latin typeface="Calibri" charset="0"/>
                <a:ea typeface="Calibri" charset="0"/>
                <a:cs typeface="Calibri" charset="0"/>
              </a:rPr>
              <a:t>Bloques</a:t>
            </a:r>
            <a:endParaRPr lang="en-US" altLang="en-US" sz="2800" dirty="0">
              <a:solidFill>
                <a:schemeClr val="accent1"/>
              </a:solidFill>
              <a:latin typeface="Calibri" charset="0"/>
              <a:ea typeface="Calibri" charset="0"/>
              <a:cs typeface="Calibri" charset="0"/>
            </a:endParaRPr>
          </a:p>
          <a:p>
            <a:pPr algn="ctr" eaLnBrk="1" hangingPunct="1">
              <a:lnSpc>
                <a:spcPct val="80000"/>
              </a:lnSpc>
              <a:spcBef>
                <a:spcPct val="0"/>
              </a:spcBef>
              <a:buClrTx/>
              <a:buSzTx/>
              <a:buFontTx/>
              <a:buNone/>
            </a:pP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el </a:t>
            </a:r>
            <a:r>
              <a:rPr lang="en-US" altLang="en-US" sz="2800" dirty="0" err="1">
                <a:solidFill>
                  <a:schemeClr val="accent1"/>
                </a:solidFill>
                <a:latin typeface="Calibri" charset="0"/>
                <a:ea typeface="Calibri" charset="0"/>
                <a:cs typeface="Calibri" charset="0"/>
              </a:rPr>
              <a:t>Vecindario</a:t>
            </a:r>
            <a:r>
              <a:rPr lang="en-US" altLang="en-US" sz="2800" dirty="0">
                <a:solidFill>
                  <a:schemeClr val="accent1"/>
                </a:solidFill>
                <a:latin typeface="Calibri" charset="0"/>
                <a:ea typeface="Calibri" charset="0"/>
                <a:cs typeface="Calibri" charset="0"/>
              </a:rPr>
              <a:t> de Woodlawn </a:t>
            </a: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Chicago</a:t>
            </a:r>
          </a:p>
        </p:txBody>
      </p:sp>
      <p:sp>
        <p:nvSpPr>
          <p:cNvPr id="2" name="Content Placeholder 1"/>
          <p:cNvSpPr>
            <a:spLocks noGrp="1"/>
          </p:cNvSpPr>
          <p:nvPr>
            <p:ph idx="1"/>
          </p:nvPr>
        </p:nvSpPr>
        <p:spPr>
          <a:xfrm>
            <a:off x="914400" y="1352549"/>
            <a:ext cx="7974013" cy="5832021"/>
          </a:xfrm>
          <a:extLst/>
        </p:spPr>
        <p:txBody>
          <a:bodyPr numCol="2"/>
          <a:lstStyle/>
          <a:p>
            <a:pPr>
              <a:lnSpc>
                <a:spcPct val="50000"/>
              </a:lnSpc>
              <a:spcBef>
                <a:spcPts val="1800"/>
              </a:spcBef>
              <a:buFont typeface="Wingdings 2" charset="0"/>
              <a:buChar char=""/>
              <a:defRPr/>
            </a:pPr>
            <a:r>
              <a:rPr lang="es-ES_tradnl" dirty="0">
                <a:latin typeface="Calibri" charset="0"/>
                <a:ea typeface="Calibri" charset="0"/>
                <a:cs typeface="Calibri" charset="0"/>
              </a:rPr>
              <a:t>Impulsado por soluciones</a:t>
            </a:r>
          </a:p>
          <a:p>
            <a:pPr>
              <a:lnSpc>
                <a:spcPct val="50000"/>
              </a:lnSpc>
              <a:spcBef>
                <a:spcPts val="1800"/>
              </a:spcBef>
              <a:buFont typeface="Wingdings 2" charset="0"/>
              <a:buChar char=""/>
              <a:defRPr/>
            </a:pPr>
            <a:r>
              <a:rPr lang="es-ES_tradnl" dirty="0">
                <a:latin typeface="Calibri" charset="0"/>
                <a:ea typeface="Calibri" charset="0"/>
                <a:cs typeface="Calibri" charset="0"/>
              </a:rPr>
              <a:t>Motivador</a:t>
            </a:r>
          </a:p>
          <a:p>
            <a:pPr>
              <a:lnSpc>
                <a:spcPct val="50000"/>
              </a:lnSpc>
              <a:spcBef>
                <a:spcPts val="1800"/>
              </a:spcBef>
              <a:buFont typeface="Wingdings 2" charset="0"/>
              <a:buChar char=""/>
              <a:defRPr/>
            </a:pPr>
            <a:r>
              <a:rPr lang="es-ES_tradnl" dirty="0">
                <a:latin typeface="Calibri" charset="0"/>
                <a:ea typeface="Calibri" charset="0"/>
                <a:cs typeface="Calibri" charset="0"/>
              </a:rPr>
              <a:t>Persona sociable</a:t>
            </a:r>
          </a:p>
          <a:p>
            <a:pPr>
              <a:lnSpc>
                <a:spcPct val="50000"/>
              </a:lnSpc>
              <a:spcBef>
                <a:spcPts val="1800"/>
              </a:spcBef>
              <a:buFont typeface="Wingdings 2" charset="0"/>
              <a:buChar char=""/>
              <a:defRPr/>
            </a:pPr>
            <a:r>
              <a:rPr lang="es-ES_tradnl" dirty="0">
                <a:latin typeface="Calibri" charset="0"/>
                <a:ea typeface="Calibri" charset="0"/>
                <a:cs typeface="Calibri" charset="0"/>
              </a:rPr>
              <a:t>Organizado</a:t>
            </a:r>
          </a:p>
          <a:p>
            <a:pPr>
              <a:spcBef>
                <a:spcPts val="1800"/>
              </a:spcBef>
              <a:buFont typeface="Wingdings 2" charset="0"/>
              <a:buChar char=""/>
              <a:defRPr/>
            </a:pPr>
            <a:r>
              <a:rPr lang="es-ES_tradnl" dirty="0">
                <a:latin typeface="Calibri" charset="0"/>
                <a:ea typeface="Calibri" charset="0"/>
                <a:cs typeface="Calibri" charset="0"/>
              </a:rPr>
              <a:t>Capaz de planear, crear estrategias e implementar cambio</a:t>
            </a:r>
          </a:p>
          <a:p>
            <a:pPr>
              <a:spcBef>
                <a:spcPts val="1800"/>
              </a:spcBef>
              <a:buFont typeface="Wingdings 2" charset="0"/>
              <a:buChar char=""/>
              <a:defRPr/>
            </a:pPr>
            <a:r>
              <a:rPr lang="es-ES_tradnl" dirty="0">
                <a:latin typeface="Calibri" charset="0"/>
                <a:ea typeface="Calibri" charset="0"/>
                <a:cs typeface="Calibri" charset="0"/>
              </a:rPr>
              <a:t>Creativo</a:t>
            </a:r>
          </a:p>
          <a:p>
            <a:pPr>
              <a:lnSpc>
                <a:spcPct val="50000"/>
              </a:lnSpc>
              <a:spcBef>
                <a:spcPts val="1800"/>
              </a:spcBef>
              <a:buFont typeface="Wingdings 2" charset="0"/>
              <a:buChar char=""/>
              <a:defRPr/>
            </a:pPr>
            <a:r>
              <a:rPr lang="es-ES_tradnl" dirty="0">
                <a:latin typeface="Calibri" charset="0"/>
                <a:ea typeface="Calibri" charset="0"/>
                <a:cs typeface="Calibri" charset="0"/>
              </a:rPr>
              <a:t>Gerencial</a:t>
            </a:r>
          </a:p>
          <a:p>
            <a:pPr>
              <a:lnSpc>
                <a:spcPct val="50000"/>
              </a:lnSpc>
              <a:spcBef>
                <a:spcPts val="1800"/>
              </a:spcBef>
              <a:buFont typeface="Wingdings 2" charset="0"/>
              <a:buChar char=""/>
              <a:defRPr/>
            </a:pPr>
            <a:r>
              <a:rPr lang="es-ES_tradnl" dirty="0" err="1">
                <a:latin typeface="Calibri" charset="0"/>
                <a:ea typeface="Calibri" charset="0"/>
                <a:cs typeface="Calibri" charset="0"/>
              </a:rPr>
              <a:t>Educacion</a:t>
            </a:r>
            <a:endParaRPr lang="es-ES_tradnl" dirty="0">
              <a:latin typeface="Calibri" charset="0"/>
              <a:ea typeface="Calibri" charset="0"/>
              <a:cs typeface="Calibri" charset="0"/>
            </a:endParaRPr>
          </a:p>
          <a:p>
            <a:pPr>
              <a:lnSpc>
                <a:spcPct val="50000"/>
              </a:lnSpc>
              <a:spcBef>
                <a:spcPts val="1800"/>
              </a:spcBef>
              <a:buFont typeface="Wingdings 2" charset="0"/>
              <a:buChar char=""/>
              <a:defRPr/>
            </a:pPr>
            <a:r>
              <a:rPr lang="es-ES_tradnl" dirty="0">
                <a:latin typeface="Calibri" charset="0"/>
                <a:ea typeface="Calibri" charset="0"/>
                <a:cs typeface="Calibri" charset="0"/>
              </a:rPr>
              <a:t>Negocio</a:t>
            </a:r>
          </a:p>
          <a:p>
            <a:pPr>
              <a:lnSpc>
                <a:spcPct val="50000"/>
              </a:lnSpc>
              <a:spcBef>
                <a:spcPts val="1800"/>
              </a:spcBef>
              <a:buFont typeface="Wingdings 2" charset="0"/>
              <a:buChar char=""/>
              <a:defRPr/>
            </a:pPr>
            <a:r>
              <a:rPr lang="es-ES_tradnl" dirty="0">
                <a:latin typeface="Calibri" charset="0"/>
                <a:ea typeface="Calibri" charset="0"/>
                <a:cs typeface="Calibri" charset="0"/>
              </a:rPr>
              <a:t>Servicios de veteranos</a:t>
            </a:r>
          </a:p>
          <a:p>
            <a:pPr>
              <a:lnSpc>
                <a:spcPct val="50000"/>
              </a:lnSpc>
              <a:spcBef>
                <a:spcPts val="1800"/>
              </a:spcBef>
              <a:buFont typeface="Wingdings 2" charset="0"/>
              <a:buChar char=""/>
              <a:defRPr/>
            </a:pPr>
            <a:endParaRPr lang="es-ES_tradnl" dirty="0">
              <a:latin typeface="Calibri" charset="0"/>
              <a:ea typeface="Calibri" charset="0"/>
              <a:cs typeface="Calibri" charset="0"/>
            </a:endParaRPr>
          </a:p>
          <a:p>
            <a:pPr>
              <a:lnSpc>
                <a:spcPct val="50000"/>
              </a:lnSpc>
              <a:spcBef>
                <a:spcPts val="1800"/>
              </a:spcBef>
              <a:buFont typeface="Wingdings 2" charset="0"/>
              <a:buChar char=""/>
              <a:defRPr/>
            </a:pPr>
            <a:r>
              <a:rPr lang="es-ES_tradnl" dirty="0">
                <a:latin typeface="Calibri" charset="0"/>
                <a:ea typeface="Calibri" charset="0"/>
                <a:cs typeface="Calibri" charset="0"/>
              </a:rPr>
              <a:t>Líder</a:t>
            </a:r>
          </a:p>
          <a:p>
            <a:pPr>
              <a:lnSpc>
                <a:spcPct val="50000"/>
              </a:lnSpc>
              <a:spcBef>
                <a:spcPts val="1800"/>
              </a:spcBef>
              <a:buFont typeface="Wingdings 2" charset="0"/>
              <a:buChar char=""/>
              <a:defRPr/>
            </a:pPr>
            <a:r>
              <a:rPr lang="es-ES_tradnl" altLang="en-US" dirty="0">
                <a:latin typeface="Calibri" charset="0"/>
                <a:ea typeface="Calibri" charset="0"/>
                <a:cs typeface="Calibri" charset="0"/>
              </a:rPr>
              <a:t>Analista político </a:t>
            </a:r>
          </a:p>
          <a:p>
            <a:pPr>
              <a:lnSpc>
                <a:spcPct val="50000"/>
              </a:lnSpc>
              <a:spcBef>
                <a:spcPts val="1800"/>
              </a:spcBef>
              <a:buFont typeface="Wingdings 2" charset="0"/>
              <a:buChar char=""/>
              <a:defRPr/>
            </a:pPr>
            <a:r>
              <a:rPr lang="es-ES_tradnl" dirty="0">
                <a:latin typeface="Calibri" charset="0"/>
                <a:ea typeface="Calibri" charset="0"/>
                <a:cs typeface="Calibri" charset="0"/>
              </a:rPr>
              <a:t>Obtener resultados</a:t>
            </a:r>
          </a:p>
          <a:p>
            <a:pPr>
              <a:lnSpc>
                <a:spcPct val="50000"/>
              </a:lnSpc>
              <a:spcBef>
                <a:spcPts val="1800"/>
              </a:spcBef>
              <a:buFont typeface="Wingdings 2" charset="0"/>
              <a:buChar char=""/>
              <a:defRPr/>
            </a:pPr>
            <a:r>
              <a:rPr lang="es-ES_tradnl" dirty="0">
                <a:latin typeface="Calibri" charset="0"/>
                <a:ea typeface="Calibri" charset="0"/>
                <a:cs typeface="Calibri" charset="0"/>
              </a:rPr>
              <a:t>Visión</a:t>
            </a:r>
          </a:p>
          <a:p>
            <a:pPr>
              <a:lnSpc>
                <a:spcPct val="50000"/>
              </a:lnSpc>
              <a:spcBef>
                <a:spcPts val="1800"/>
              </a:spcBef>
              <a:buFont typeface="Wingdings 2" charset="0"/>
              <a:buChar char=""/>
              <a:defRPr/>
            </a:pPr>
            <a:r>
              <a:rPr lang="es-ES_tradnl" dirty="0">
                <a:latin typeface="Calibri" charset="0"/>
                <a:ea typeface="Calibri" charset="0"/>
                <a:cs typeface="Calibri" charset="0"/>
              </a:rPr>
              <a:t>Capacidad de crear</a:t>
            </a:r>
          </a:p>
          <a:p>
            <a:pPr>
              <a:lnSpc>
                <a:spcPct val="50000"/>
              </a:lnSpc>
              <a:spcBef>
                <a:spcPts val="1800"/>
              </a:spcBef>
              <a:buFont typeface="Wingdings 2" charset="0"/>
              <a:buChar char=""/>
              <a:defRPr/>
            </a:pPr>
            <a:r>
              <a:rPr lang="es-ES_tradnl" dirty="0">
                <a:latin typeface="Calibri" charset="0"/>
                <a:ea typeface="Calibri" charset="0"/>
                <a:cs typeface="Calibri" charset="0"/>
              </a:rPr>
              <a:t>Sabe escuchar</a:t>
            </a:r>
          </a:p>
          <a:p>
            <a:pPr>
              <a:lnSpc>
                <a:spcPct val="50000"/>
              </a:lnSpc>
              <a:spcBef>
                <a:spcPts val="1800"/>
              </a:spcBef>
              <a:buFont typeface="Wingdings 2" charset="0"/>
              <a:buChar char=""/>
              <a:defRPr/>
            </a:pPr>
            <a:r>
              <a:rPr lang="es-ES_tradnl" dirty="0">
                <a:latin typeface="Calibri" charset="0"/>
                <a:ea typeface="Calibri" charset="0"/>
                <a:cs typeface="Calibri" charset="0"/>
              </a:rPr>
              <a:t>Cocinando</a:t>
            </a:r>
          </a:p>
          <a:p>
            <a:pPr>
              <a:lnSpc>
                <a:spcPct val="50000"/>
              </a:lnSpc>
              <a:spcBef>
                <a:spcPts val="1800"/>
              </a:spcBef>
              <a:buFont typeface="Wingdings 2" charset="0"/>
              <a:buChar char=""/>
              <a:defRPr/>
            </a:pPr>
            <a:r>
              <a:rPr lang="es-ES_tradnl" dirty="0">
                <a:latin typeface="Calibri" charset="0"/>
                <a:ea typeface="Calibri" charset="0"/>
                <a:cs typeface="Calibri" charset="0"/>
              </a:rPr>
              <a:t>Mentor </a:t>
            </a:r>
          </a:p>
          <a:p>
            <a:pPr>
              <a:lnSpc>
                <a:spcPct val="50000"/>
              </a:lnSpc>
              <a:spcBef>
                <a:spcPts val="1800"/>
              </a:spcBef>
              <a:buFont typeface="Wingdings 2" charset="0"/>
              <a:buChar char=""/>
              <a:defRPr/>
            </a:pPr>
            <a:r>
              <a:rPr lang="es-ES_tradnl" dirty="0">
                <a:latin typeface="Calibri" charset="0"/>
                <a:ea typeface="Calibri" charset="0"/>
                <a:cs typeface="Calibri" charset="0"/>
              </a:rPr>
              <a:t>Buen comunicador</a:t>
            </a:r>
          </a:p>
          <a:p>
            <a:pPr>
              <a:lnSpc>
                <a:spcPct val="50000"/>
              </a:lnSpc>
              <a:spcBef>
                <a:spcPts val="1800"/>
              </a:spcBef>
              <a:buFont typeface="Wingdings 2" charset="0"/>
              <a:buChar char=""/>
              <a:defRPr/>
            </a:pPr>
            <a:r>
              <a:rPr lang="es-ES_tradnl" dirty="0">
                <a:latin typeface="Calibri" charset="0"/>
                <a:ea typeface="Calibri" charset="0"/>
                <a:cs typeface="Calibri" charset="0"/>
              </a:rPr>
              <a:t>Discernimiento</a:t>
            </a:r>
          </a:p>
          <a:p>
            <a:pPr>
              <a:lnSpc>
                <a:spcPct val="50000"/>
              </a:lnSpc>
              <a:spcBef>
                <a:spcPts val="1800"/>
              </a:spcBef>
              <a:buFont typeface="Wingdings 2" charset="0"/>
              <a:buChar char=""/>
              <a:defRPr/>
            </a:pPr>
            <a:r>
              <a:rPr lang="es-ES_tradnl" dirty="0">
                <a:latin typeface="Calibri" charset="0"/>
                <a:ea typeface="Calibri" charset="0"/>
                <a:cs typeface="Calibri" charset="0"/>
              </a:rPr>
              <a:t>Bueno con las manos</a:t>
            </a:r>
          </a:p>
        </p:txBody>
      </p:sp>
      <p:sp>
        <p:nvSpPr>
          <p:cNvPr id="3"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446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E081F43C-84B8-7344-964B-DF6377F8564A}" type="slidenum">
              <a:rPr lang="en-US" altLang="en-US" sz="1200">
                <a:solidFill>
                  <a:srgbClr val="898989"/>
                </a:solidFill>
                <a:latin typeface="Times New Roman" charset="0"/>
                <a:ea typeface="MS PGothic" charset="-128"/>
              </a:rPr>
              <a:pPr>
                <a:spcBef>
                  <a:spcPct val="0"/>
                </a:spcBef>
                <a:buClrTx/>
                <a:buSzTx/>
                <a:buFontTx/>
                <a:buNone/>
              </a:pPr>
              <a:t>23</a:t>
            </a:fld>
            <a:endParaRPr lang="en-US" altLang="en-US" sz="1200">
              <a:solidFill>
                <a:srgbClr val="898989"/>
              </a:solidFill>
              <a:latin typeface="Times New Roman" charset="0"/>
              <a:ea typeface="MS PGothic" charset="-128"/>
            </a:endParaRPr>
          </a:p>
        </p:txBody>
      </p:sp>
      <p:sp>
        <p:nvSpPr>
          <p:cNvPr id="2" name="Content Placeholder 1"/>
          <p:cNvSpPr>
            <a:spLocks noGrp="1"/>
          </p:cNvSpPr>
          <p:nvPr>
            <p:ph idx="1"/>
          </p:nvPr>
        </p:nvSpPr>
        <p:spPr>
          <a:xfrm>
            <a:off x="990601" y="1066799"/>
            <a:ext cx="7696200" cy="5573713"/>
          </a:xfrm>
          <a:extLst/>
        </p:spPr>
        <p:txBody>
          <a:bodyPr numCol="2">
            <a:normAutofit fontScale="85000" lnSpcReduction="20000"/>
          </a:bodyPr>
          <a:lstStyle/>
          <a:p>
            <a:pPr>
              <a:spcBef>
                <a:spcPts val="1800"/>
              </a:spcBef>
              <a:buFont typeface="Wingdings 2" charset="0"/>
              <a:buChar char=""/>
              <a:defRPr/>
            </a:pPr>
            <a:r>
              <a:rPr lang="es-MX" dirty="0">
                <a:latin typeface="Calibri" charset="0"/>
                <a:ea typeface="Calibri" charset="0"/>
                <a:cs typeface="Calibri" charset="0"/>
              </a:rPr>
              <a:t>Llevar bien con niños</a:t>
            </a:r>
          </a:p>
          <a:p>
            <a:pPr>
              <a:spcBef>
                <a:spcPts val="1800"/>
              </a:spcBef>
              <a:buFont typeface="Wingdings 2" charset="0"/>
              <a:buChar char=""/>
              <a:defRPr/>
            </a:pPr>
            <a:r>
              <a:rPr lang="es-MX" dirty="0">
                <a:latin typeface="Calibri" charset="0"/>
                <a:ea typeface="Calibri" charset="0"/>
                <a:cs typeface="Calibri" charset="0"/>
              </a:rPr>
              <a:t>Solucionar problemas</a:t>
            </a:r>
          </a:p>
          <a:p>
            <a:pPr>
              <a:spcBef>
                <a:spcPts val="1800"/>
              </a:spcBef>
              <a:buFont typeface="Wingdings 2" charset="0"/>
              <a:buChar char=""/>
              <a:defRPr/>
            </a:pPr>
            <a:r>
              <a:rPr lang="es-MX" dirty="0">
                <a:latin typeface="Calibri" charset="0"/>
                <a:ea typeface="Calibri" charset="0"/>
                <a:cs typeface="Calibri" charset="0"/>
              </a:rPr>
              <a:t>Conectar con otros</a:t>
            </a:r>
          </a:p>
          <a:p>
            <a:pPr>
              <a:spcBef>
                <a:spcPts val="1800"/>
              </a:spcBef>
              <a:buFont typeface="Wingdings 2" charset="0"/>
              <a:buChar char=""/>
              <a:defRPr/>
            </a:pPr>
            <a:r>
              <a:rPr lang="es-MX" dirty="0">
                <a:latin typeface="Calibri" charset="0"/>
                <a:ea typeface="Calibri" charset="0"/>
                <a:cs typeface="Calibri" charset="0"/>
              </a:rPr>
              <a:t>Objetividad</a:t>
            </a:r>
          </a:p>
          <a:p>
            <a:pPr>
              <a:spcBef>
                <a:spcPts val="1800"/>
              </a:spcBef>
              <a:buFont typeface="Wingdings 2" charset="0"/>
              <a:buChar char=""/>
              <a:defRPr/>
            </a:pPr>
            <a:r>
              <a:rPr lang="es-MX" dirty="0">
                <a:latin typeface="Calibri" charset="0"/>
                <a:ea typeface="Calibri" charset="0"/>
                <a:cs typeface="Calibri" charset="0"/>
              </a:rPr>
              <a:t>Trabajo duro</a:t>
            </a:r>
          </a:p>
          <a:p>
            <a:pPr>
              <a:spcBef>
                <a:spcPts val="1800"/>
              </a:spcBef>
              <a:buFont typeface="Wingdings 2" charset="0"/>
              <a:buChar char=""/>
              <a:defRPr/>
            </a:pPr>
            <a:r>
              <a:rPr lang="es-MX" dirty="0">
                <a:latin typeface="Calibri" charset="0"/>
                <a:ea typeface="Calibri" charset="0"/>
                <a:cs typeface="Calibri" charset="0"/>
              </a:rPr>
              <a:t>Elocuente</a:t>
            </a:r>
          </a:p>
          <a:p>
            <a:pPr>
              <a:buFont typeface="Wingdings 2" charset="0"/>
              <a:buChar char=""/>
              <a:defRPr/>
            </a:pPr>
            <a:r>
              <a:rPr lang="es-MX" dirty="0">
                <a:latin typeface="Calibri" charset="0"/>
                <a:ea typeface="Calibri" charset="0"/>
                <a:cs typeface="Calibri" charset="0"/>
              </a:rPr>
              <a:t>Hacer mil cosas al mismo tiempo</a:t>
            </a:r>
          </a:p>
          <a:p>
            <a:pPr>
              <a:buFont typeface="Wingdings 2" charset="0"/>
              <a:buChar char=""/>
              <a:defRPr/>
            </a:pPr>
            <a:r>
              <a:rPr lang="es-MX" dirty="0">
                <a:latin typeface="Calibri" charset="0"/>
                <a:ea typeface="Calibri" charset="0"/>
                <a:cs typeface="Calibri" charset="0"/>
              </a:rPr>
              <a:t>Comentando</a:t>
            </a:r>
          </a:p>
          <a:p>
            <a:pPr>
              <a:buFont typeface="Wingdings 2" charset="0"/>
              <a:buChar char=""/>
              <a:defRPr/>
            </a:pPr>
            <a:r>
              <a:rPr lang="es-MX" dirty="0">
                <a:latin typeface="Calibri" charset="0"/>
                <a:ea typeface="Calibri" charset="0"/>
                <a:cs typeface="Calibri" charset="0"/>
              </a:rPr>
              <a:t>Hablar en público</a:t>
            </a:r>
          </a:p>
          <a:p>
            <a:pPr>
              <a:buFont typeface="Wingdings 2" charset="0"/>
              <a:buChar char=""/>
              <a:defRPr/>
            </a:pPr>
            <a:r>
              <a:rPr lang="es-MX" dirty="0">
                <a:latin typeface="Calibri" charset="0"/>
                <a:ea typeface="Calibri" charset="0"/>
                <a:cs typeface="Calibri" charset="0"/>
              </a:rPr>
              <a:t>Unir grupos diversos</a:t>
            </a:r>
          </a:p>
          <a:p>
            <a:pPr>
              <a:buFont typeface="Wingdings 2" charset="0"/>
              <a:buChar char=""/>
              <a:defRPr/>
            </a:pPr>
            <a:endParaRPr lang="es-MX" dirty="0">
              <a:latin typeface="Calibri" charset="0"/>
              <a:ea typeface="Calibri" charset="0"/>
              <a:cs typeface="Calibri" charset="0"/>
            </a:endParaRPr>
          </a:p>
          <a:p>
            <a:pPr>
              <a:buFont typeface="Wingdings 2" charset="0"/>
              <a:buChar char=""/>
              <a:defRPr/>
            </a:pPr>
            <a:r>
              <a:rPr lang="es-MX" dirty="0">
                <a:latin typeface="Calibri" charset="0"/>
                <a:ea typeface="Calibri" charset="0"/>
                <a:cs typeface="Calibri" charset="0"/>
              </a:rPr>
              <a:t>Interactuando bien con los jóvenes</a:t>
            </a:r>
          </a:p>
          <a:p>
            <a:pPr>
              <a:buFont typeface="Wingdings 2" charset="0"/>
              <a:buChar char=""/>
              <a:defRPr/>
            </a:pPr>
            <a:r>
              <a:rPr lang="es-MX" dirty="0">
                <a:latin typeface="Calibri" charset="0"/>
                <a:ea typeface="Calibri" charset="0"/>
                <a:cs typeface="Calibri" charset="0"/>
              </a:rPr>
              <a:t>Motivador intenso </a:t>
            </a:r>
          </a:p>
          <a:p>
            <a:pPr>
              <a:buFont typeface="Wingdings 2" charset="0"/>
              <a:buChar char=""/>
              <a:defRPr/>
            </a:pPr>
            <a:r>
              <a:rPr lang="es-MX" dirty="0">
                <a:latin typeface="Calibri" charset="0"/>
                <a:ea typeface="Calibri" charset="0"/>
                <a:cs typeface="Calibri" charset="0"/>
              </a:rPr>
              <a:t>Capacidad de inspirar a las personas</a:t>
            </a:r>
          </a:p>
          <a:p>
            <a:pPr>
              <a:buFont typeface="Wingdings 2" charset="0"/>
              <a:buChar char=""/>
              <a:defRPr/>
            </a:pPr>
            <a:r>
              <a:rPr lang="es-MX" dirty="0">
                <a:latin typeface="Calibri" charset="0"/>
                <a:ea typeface="Calibri" charset="0"/>
                <a:cs typeface="Calibri" charset="0"/>
              </a:rPr>
              <a:t>Tratar bien a los niños</a:t>
            </a:r>
          </a:p>
          <a:p>
            <a:pPr>
              <a:buFont typeface="Wingdings 2" charset="0"/>
              <a:buChar char=""/>
              <a:defRPr/>
            </a:pPr>
            <a:r>
              <a:rPr lang="es-MX" dirty="0">
                <a:latin typeface="Calibri" charset="0"/>
                <a:ea typeface="Calibri" charset="0"/>
                <a:cs typeface="Calibri" charset="0"/>
              </a:rPr>
              <a:t>Alentar</a:t>
            </a:r>
          </a:p>
          <a:p>
            <a:pPr>
              <a:buFont typeface="Wingdings 2" charset="0"/>
              <a:buChar char=""/>
              <a:defRPr/>
            </a:pPr>
            <a:r>
              <a:rPr lang="es-MX" dirty="0">
                <a:latin typeface="Calibri" charset="0"/>
                <a:ea typeface="Calibri" charset="0"/>
                <a:cs typeface="Calibri" charset="0"/>
              </a:rPr>
              <a:t>Comprensión lectora</a:t>
            </a:r>
          </a:p>
          <a:p>
            <a:pPr>
              <a:buFont typeface="Wingdings 2" charset="0"/>
              <a:buChar char=""/>
              <a:defRPr/>
            </a:pPr>
            <a:r>
              <a:rPr lang="es-MX" dirty="0">
                <a:latin typeface="Calibri" charset="0"/>
                <a:ea typeface="Calibri" charset="0"/>
                <a:cs typeface="Calibri" charset="0"/>
              </a:rPr>
              <a:t>Bueno con la gente</a:t>
            </a:r>
          </a:p>
          <a:p>
            <a:pPr>
              <a:buFont typeface="Wingdings 2" charset="0"/>
              <a:buChar char=""/>
              <a:defRPr/>
            </a:pPr>
            <a:r>
              <a:rPr lang="es-MX" dirty="0">
                <a:latin typeface="Calibri" charset="0"/>
                <a:ea typeface="Calibri" charset="0"/>
                <a:cs typeface="Calibri" charset="0"/>
              </a:rPr>
              <a:t>Computadoras</a:t>
            </a:r>
          </a:p>
          <a:p>
            <a:pPr>
              <a:buFont typeface="Wingdings 2" charset="0"/>
              <a:buChar char=""/>
              <a:defRPr/>
            </a:pPr>
            <a:r>
              <a:rPr lang="es-MX" dirty="0">
                <a:latin typeface="Calibri" charset="0"/>
                <a:ea typeface="Calibri" charset="0"/>
                <a:cs typeface="Calibri" charset="0"/>
              </a:rPr>
              <a:t>Matemáticas</a:t>
            </a:r>
          </a:p>
          <a:p>
            <a:pPr>
              <a:buFont typeface="Wingdings 2" charset="0"/>
              <a:buChar char=""/>
              <a:defRPr/>
            </a:pPr>
            <a:r>
              <a:rPr lang="es-MX" dirty="0">
                <a:latin typeface="Calibri" charset="0"/>
                <a:ea typeface="Calibri" charset="0"/>
                <a:cs typeface="Calibri" charset="0"/>
              </a:rPr>
              <a:t>Contactar</a:t>
            </a:r>
          </a:p>
        </p:txBody>
      </p:sp>
      <p:sp>
        <p:nvSpPr>
          <p:cNvPr id="17411" name="TextBox 2"/>
          <p:cNvSpPr txBox="1">
            <a:spLocks noChangeArrowheads="1"/>
          </p:cNvSpPr>
          <p:nvPr/>
        </p:nvSpPr>
        <p:spPr bwMode="auto">
          <a:xfrm>
            <a:off x="0" y="152400"/>
            <a:ext cx="9067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eaLnBrk="1" hangingPunct="1">
              <a:spcBef>
                <a:spcPct val="0"/>
              </a:spcBef>
              <a:buClrTx/>
              <a:buSzTx/>
              <a:buFontTx/>
              <a:buNone/>
            </a:pPr>
            <a:r>
              <a:rPr lang="es-MX" altLang="en-US" sz="4000" dirty="0">
                <a:solidFill>
                  <a:schemeClr val="accent1"/>
                </a:solidFill>
                <a:latin typeface="Calibri" charset="0"/>
                <a:ea typeface="Calibri" charset="0"/>
                <a:cs typeface="Calibri" charset="0"/>
              </a:rPr>
              <a:t>Dones</a:t>
            </a:r>
            <a:r>
              <a:rPr lang="es-MX" altLang="en-US" sz="3200" dirty="0">
                <a:solidFill>
                  <a:schemeClr val="accent1"/>
                </a:solidFill>
                <a:latin typeface="Calibri" charset="0"/>
                <a:ea typeface="Calibri" charset="0"/>
                <a:cs typeface="Calibri" charset="0"/>
              </a:rPr>
              <a:t> </a:t>
            </a:r>
            <a:r>
              <a:rPr lang="es-MX" altLang="en-US" dirty="0">
                <a:solidFill>
                  <a:schemeClr val="accent1"/>
                </a:solidFill>
                <a:latin typeface="Calibri" charset="0"/>
                <a:ea typeface="Calibri" charset="0"/>
                <a:cs typeface="Calibri" charset="0"/>
              </a:rPr>
              <a:t>(continuado</a:t>
            </a:r>
            <a:r>
              <a:rPr lang="en-US" altLang="en-US" dirty="0">
                <a:solidFill>
                  <a:schemeClr val="accent1"/>
                </a:solidFill>
                <a:latin typeface="Calibri" charset="0"/>
                <a:ea typeface="Calibri" charset="0"/>
                <a:cs typeface="Calibri" charset="0"/>
              </a:rPr>
              <a:t>)</a:t>
            </a:r>
          </a:p>
        </p:txBody>
      </p:sp>
    </p:spTree>
    <p:extLst>
      <p:ext uri="{BB962C8B-B14F-4D97-AF65-F5344CB8AC3E}">
        <p14:creationId xmlns:p14="http://schemas.microsoft.com/office/powerpoint/2010/main" val="145894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C7FBF5F4-EDF2-4443-BAF0-D2659BEAA44E}" type="slidenum">
              <a:rPr lang="en-US" altLang="en-US" sz="1200">
                <a:solidFill>
                  <a:srgbClr val="898989"/>
                </a:solidFill>
                <a:latin typeface="Times New Roman" charset="0"/>
                <a:ea typeface="MS PGothic" charset="-128"/>
              </a:rPr>
              <a:pPr>
                <a:spcBef>
                  <a:spcPct val="0"/>
                </a:spcBef>
                <a:buClrTx/>
                <a:buSzTx/>
                <a:buFontTx/>
                <a:buNone/>
              </a:pPr>
              <a:t>24</a:t>
            </a:fld>
            <a:endParaRPr lang="en-US" altLang="en-US" sz="1200">
              <a:solidFill>
                <a:srgbClr val="898989"/>
              </a:solidFill>
              <a:latin typeface="Times New Roman" charset="0"/>
              <a:ea typeface="MS PGothic" charset="-128"/>
            </a:endParaRPr>
          </a:p>
        </p:txBody>
      </p:sp>
      <p:sp>
        <p:nvSpPr>
          <p:cNvPr id="2" name="Content Placeholder 1"/>
          <p:cNvSpPr>
            <a:spLocks noGrp="1"/>
          </p:cNvSpPr>
          <p:nvPr>
            <p:ph idx="1"/>
          </p:nvPr>
        </p:nvSpPr>
        <p:spPr>
          <a:xfrm>
            <a:off x="609600" y="1104764"/>
            <a:ext cx="8278906" cy="5170624"/>
          </a:xfrm>
          <a:extLst/>
        </p:spPr>
        <p:txBody>
          <a:bodyPr numCol="2">
            <a:normAutofit fontScale="62500" lnSpcReduction="20000"/>
          </a:bodyPr>
          <a:lstStyle/>
          <a:p>
            <a:pPr marL="0">
              <a:spcBef>
                <a:spcPts val="1700"/>
              </a:spcBef>
              <a:buFont typeface="Wingdings 2" charset="0"/>
              <a:buChar char=""/>
              <a:defRPr/>
            </a:pPr>
            <a:r>
              <a:rPr lang="es-MX" dirty="0"/>
              <a:t>Resolución de problemas de computadoras </a:t>
            </a:r>
          </a:p>
          <a:p>
            <a:pPr marL="0">
              <a:spcBef>
                <a:spcPts val="1700"/>
              </a:spcBef>
              <a:buFont typeface="Wingdings 2" charset="0"/>
              <a:buChar char=""/>
              <a:defRPr/>
            </a:pPr>
            <a:r>
              <a:rPr lang="es-MX" dirty="0"/>
              <a:t>Cocina gourmet </a:t>
            </a:r>
          </a:p>
          <a:p>
            <a:pPr marL="0">
              <a:spcBef>
                <a:spcPts val="1700"/>
              </a:spcBef>
              <a:buFont typeface="Wingdings 2" charset="0"/>
              <a:buChar char=""/>
              <a:defRPr/>
            </a:pPr>
            <a:r>
              <a:rPr lang="es-MX" dirty="0"/>
              <a:t>Paleta hábil </a:t>
            </a:r>
          </a:p>
          <a:p>
            <a:pPr marL="0">
              <a:spcBef>
                <a:spcPts val="1700"/>
              </a:spcBef>
              <a:buFont typeface="Wingdings 2" charset="0"/>
              <a:buChar char=""/>
              <a:defRPr/>
            </a:pPr>
            <a:r>
              <a:rPr lang="es-MX" dirty="0"/>
              <a:t>Escritura </a:t>
            </a:r>
          </a:p>
          <a:p>
            <a:pPr marL="0">
              <a:spcBef>
                <a:spcPts val="1700"/>
              </a:spcBef>
              <a:buFont typeface="Wingdings 2" charset="0"/>
              <a:buChar char=""/>
              <a:defRPr/>
            </a:pPr>
            <a:r>
              <a:rPr lang="es-MX" dirty="0" err="1"/>
              <a:t>Blogging</a:t>
            </a:r>
            <a:r>
              <a:rPr lang="es-MX" dirty="0"/>
              <a:t> </a:t>
            </a:r>
          </a:p>
          <a:p>
            <a:pPr marL="0">
              <a:spcBef>
                <a:spcPts val="1700"/>
              </a:spcBef>
              <a:buFont typeface="Wingdings 2" charset="0"/>
              <a:buChar char=""/>
              <a:defRPr/>
            </a:pPr>
            <a:r>
              <a:rPr lang="es-MX" dirty="0"/>
              <a:t>Tutoría de mujeres jóvenes</a:t>
            </a:r>
          </a:p>
          <a:p>
            <a:pPr marL="0">
              <a:spcBef>
                <a:spcPts val="1700"/>
              </a:spcBef>
              <a:buFont typeface="Wingdings 2" charset="0"/>
              <a:buChar char=""/>
              <a:defRPr/>
            </a:pPr>
            <a:r>
              <a:rPr lang="es-MX" dirty="0"/>
              <a:t>De coser </a:t>
            </a:r>
          </a:p>
          <a:p>
            <a:pPr marL="0">
              <a:spcBef>
                <a:spcPts val="1700"/>
              </a:spcBef>
              <a:buFont typeface="Wingdings 2" charset="0"/>
              <a:buChar char=""/>
              <a:defRPr/>
            </a:pPr>
            <a:r>
              <a:rPr lang="es-MX" dirty="0"/>
              <a:t>Cantando</a:t>
            </a:r>
          </a:p>
          <a:p>
            <a:pPr marL="0">
              <a:spcBef>
                <a:spcPts val="1700"/>
              </a:spcBef>
              <a:buFont typeface="Wingdings 2" charset="0"/>
              <a:buChar char=""/>
              <a:defRPr/>
            </a:pPr>
            <a:r>
              <a:rPr lang="es-MX" dirty="0"/>
              <a:t>Enseñando </a:t>
            </a:r>
          </a:p>
          <a:p>
            <a:pPr marL="0">
              <a:spcBef>
                <a:spcPts val="1700"/>
              </a:spcBef>
              <a:buFont typeface="Wingdings 2" charset="0"/>
              <a:buChar char=""/>
              <a:defRPr/>
            </a:pPr>
            <a:r>
              <a:rPr lang="es-MX" dirty="0"/>
              <a:t>Planificación estratégica </a:t>
            </a:r>
          </a:p>
          <a:p>
            <a:pPr marL="0">
              <a:spcBef>
                <a:spcPts val="1700"/>
              </a:spcBef>
              <a:buFont typeface="Wingdings 2" charset="0"/>
              <a:buChar char=""/>
              <a:defRPr/>
            </a:pPr>
            <a:r>
              <a:rPr lang="es-MX" dirty="0"/>
              <a:t>Leyendo </a:t>
            </a:r>
          </a:p>
          <a:p>
            <a:pPr marL="0">
              <a:spcBef>
                <a:spcPts val="1700"/>
              </a:spcBef>
              <a:buFont typeface="Wingdings 2" charset="0"/>
              <a:buChar char=""/>
              <a:defRPr/>
            </a:pPr>
            <a:r>
              <a:rPr lang="es-MX" dirty="0"/>
              <a:t>Negocios (financieros) </a:t>
            </a:r>
          </a:p>
          <a:p>
            <a:pPr marL="0">
              <a:spcBef>
                <a:spcPts val="1700"/>
              </a:spcBef>
              <a:buFont typeface="Wingdings 2" charset="0"/>
              <a:buChar char=""/>
              <a:defRPr/>
            </a:pPr>
            <a:r>
              <a:rPr lang="es-MX" dirty="0"/>
              <a:t>Identificación de debilidades internas </a:t>
            </a:r>
          </a:p>
          <a:p>
            <a:pPr marL="0">
              <a:spcBef>
                <a:spcPts val="1700"/>
              </a:spcBef>
              <a:buFont typeface="Wingdings 2" charset="0"/>
              <a:buChar char=""/>
              <a:defRPr/>
            </a:pPr>
            <a:r>
              <a:rPr lang="es-MX" dirty="0"/>
              <a:t>Vigilante </a:t>
            </a:r>
          </a:p>
          <a:p>
            <a:pPr marL="0">
              <a:spcBef>
                <a:spcPts val="1700"/>
              </a:spcBef>
              <a:buFont typeface="Wingdings 2" charset="0"/>
              <a:buChar char=""/>
              <a:defRPr/>
            </a:pPr>
            <a:r>
              <a:rPr lang="es-MX" dirty="0"/>
              <a:t>Cocinando </a:t>
            </a:r>
          </a:p>
          <a:p>
            <a:pPr marL="0">
              <a:spcBef>
                <a:spcPts val="1700"/>
              </a:spcBef>
              <a:buFont typeface="Wingdings 2" charset="0"/>
              <a:buChar char=""/>
              <a:defRPr/>
            </a:pPr>
            <a:r>
              <a:rPr lang="es-MX" dirty="0"/>
              <a:t>Asistente médico </a:t>
            </a:r>
          </a:p>
          <a:p>
            <a:pPr marL="0">
              <a:spcBef>
                <a:spcPts val="1700"/>
              </a:spcBef>
              <a:buFont typeface="Wingdings 2" charset="0"/>
              <a:buChar char=""/>
              <a:defRPr/>
            </a:pPr>
            <a:r>
              <a:rPr lang="es-MX" dirty="0"/>
              <a:t>Trabajo doméstico</a:t>
            </a:r>
          </a:p>
          <a:p>
            <a:pPr marL="0">
              <a:spcBef>
                <a:spcPts val="1700"/>
              </a:spcBef>
              <a:buFont typeface="Wingdings 2" charset="0"/>
              <a:buChar char=""/>
              <a:defRPr/>
            </a:pPr>
            <a:r>
              <a:rPr lang="es-MX" dirty="0"/>
              <a:t>Carpintería </a:t>
            </a:r>
          </a:p>
          <a:p>
            <a:pPr marL="0">
              <a:spcBef>
                <a:spcPts val="1700"/>
              </a:spcBef>
              <a:buFont typeface="Wingdings 2" charset="0"/>
              <a:buChar char=""/>
              <a:defRPr/>
            </a:pPr>
            <a:r>
              <a:rPr lang="es-MX" dirty="0"/>
              <a:t>Trabajo eléctrico </a:t>
            </a:r>
          </a:p>
          <a:p>
            <a:pPr marL="0">
              <a:spcBef>
                <a:spcPts val="1700"/>
              </a:spcBef>
              <a:buFont typeface="Wingdings 2" charset="0"/>
              <a:buChar char=""/>
              <a:defRPr/>
            </a:pPr>
            <a:r>
              <a:rPr lang="es-MX" dirty="0"/>
              <a:t>Plomería </a:t>
            </a:r>
          </a:p>
          <a:p>
            <a:pPr marL="0">
              <a:spcBef>
                <a:spcPts val="1700"/>
              </a:spcBef>
              <a:buFont typeface="Wingdings 2" charset="0"/>
              <a:buChar char=""/>
              <a:defRPr/>
            </a:pPr>
            <a:r>
              <a:rPr lang="es-MX" dirty="0"/>
              <a:t>Trabajador de chapa por profesión </a:t>
            </a:r>
          </a:p>
          <a:p>
            <a:pPr marL="0">
              <a:spcBef>
                <a:spcPts val="1700"/>
              </a:spcBef>
              <a:buFont typeface="Wingdings 2" charset="0"/>
              <a:buChar char=""/>
              <a:defRPr/>
            </a:pPr>
            <a:r>
              <a:rPr lang="es-MX" dirty="0"/>
              <a:t>Jardinería </a:t>
            </a:r>
          </a:p>
          <a:p>
            <a:pPr marL="0">
              <a:spcBef>
                <a:spcPts val="1700"/>
              </a:spcBef>
              <a:buFont typeface="Wingdings 2" charset="0"/>
              <a:buChar char=""/>
              <a:defRPr/>
            </a:pPr>
            <a:r>
              <a:rPr lang="es-MX" dirty="0"/>
              <a:t>Paisajismo </a:t>
            </a:r>
          </a:p>
          <a:p>
            <a:pPr marL="0">
              <a:spcBef>
                <a:spcPts val="1700"/>
              </a:spcBef>
              <a:buFont typeface="Wingdings 2" charset="0"/>
              <a:buChar char=""/>
              <a:defRPr/>
            </a:pPr>
            <a:r>
              <a:rPr lang="es-MX" dirty="0"/>
              <a:t>Decorando</a:t>
            </a:r>
            <a:endParaRPr lang="es-MX" dirty="0">
              <a:latin typeface="Calibri" charset="0"/>
              <a:ea typeface="Calibri" charset="0"/>
              <a:cs typeface="Calibri" charset="0"/>
            </a:endParaRPr>
          </a:p>
        </p:txBody>
      </p:sp>
      <p:sp>
        <p:nvSpPr>
          <p:cNvPr id="5" name="TextBox 2"/>
          <p:cNvSpPr txBox="1">
            <a:spLocks noChangeArrowheads="1"/>
          </p:cNvSpPr>
          <p:nvPr/>
        </p:nvSpPr>
        <p:spPr bwMode="auto">
          <a:xfrm>
            <a:off x="42863" y="152400"/>
            <a:ext cx="90678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eaLnBrk="1" hangingPunct="1">
              <a:lnSpc>
                <a:spcPct val="80000"/>
              </a:lnSpc>
              <a:spcBef>
                <a:spcPct val="0"/>
              </a:spcBef>
              <a:buClrTx/>
              <a:buSzTx/>
              <a:buFontTx/>
              <a:buNone/>
            </a:pPr>
            <a:r>
              <a:rPr lang="en-US" altLang="en-US" sz="4000" dirty="0" err="1">
                <a:solidFill>
                  <a:schemeClr val="accent1"/>
                </a:solidFill>
                <a:latin typeface="Calibri" charset="0"/>
                <a:ea typeface="Calibri" charset="0"/>
                <a:cs typeface="Calibri" charset="0"/>
              </a:rPr>
              <a:t>Dones</a:t>
            </a:r>
            <a:r>
              <a:rPr lang="en-US" altLang="en-US" sz="4000" dirty="0">
                <a:solidFill>
                  <a:schemeClr val="accent1"/>
                </a:solidFill>
                <a:latin typeface="Calibri" charset="0"/>
                <a:ea typeface="Calibri" charset="0"/>
                <a:cs typeface="Calibri" charset="0"/>
              </a:rPr>
              <a:t> de</a:t>
            </a:r>
            <a:r>
              <a:rPr lang="en-US" altLang="en-US" sz="2800" dirty="0">
                <a:solidFill>
                  <a:schemeClr val="accent1"/>
                </a:solidFill>
                <a:latin typeface="Calibri" charset="0"/>
                <a:ea typeface="Calibri" charset="0"/>
                <a:cs typeface="Calibri" charset="0"/>
              </a:rPr>
              <a:t> 17 </a:t>
            </a:r>
            <a:r>
              <a:rPr lang="en-US" altLang="en-US" sz="2800" dirty="0" err="1">
                <a:solidFill>
                  <a:schemeClr val="accent1"/>
                </a:solidFill>
                <a:latin typeface="Calibri" charset="0"/>
                <a:ea typeface="Calibri" charset="0"/>
                <a:cs typeface="Calibri" charset="0"/>
              </a:rPr>
              <a:t>Residentes</a:t>
            </a:r>
            <a:r>
              <a:rPr lang="en-US" altLang="en-US" sz="2800" dirty="0">
                <a:solidFill>
                  <a:schemeClr val="accent1"/>
                </a:solidFill>
                <a:latin typeface="Calibri" charset="0"/>
                <a:ea typeface="Calibri" charset="0"/>
                <a:cs typeface="Calibri" charset="0"/>
              </a:rPr>
              <a:t> de 3 </a:t>
            </a:r>
            <a:r>
              <a:rPr lang="en-US" altLang="en-US" sz="2800" dirty="0" err="1">
                <a:solidFill>
                  <a:schemeClr val="accent1"/>
                </a:solidFill>
                <a:latin typeface="Calibri" charset="0"/>
                <a:ea typeface="Calibri" charset="0"/>
                <a:cs typeface="Calibri" charset="0"/>
              </a:rPr>
              <a:t>Bloques</a:t>
            </a:r>
            <a:endParaRPr lang="en-US" altLang="en-US" sz="2800" dirty="0">
              <a:solidFill>
                <a:schemeClr val="accent1"/>
              </a:solidFill>
              <a:latin typeface="Calibri" charset="0"/>
              <a:ea typeface="Calibri" charset="0"/>
              <a:cs typeface="Calibri" charset="0"/>
            </a:endParaRPr>
          </a:p>
          <a:p>
            <a:pPr algn="ctr" eaLnBrk="1" hangingPunct="1">
              <a:lnSpc>
                <a:spcPct val="80000"/>
              </a:lnSpc>
              <a:spcBef>
                <a:spcPct val="0"/>
              </a:spcBef>
              <a:buClrTx/>
              <a:buSzTx/>
              <a:buFontTx/>
              <a:buNone/>
            </a:pP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el </a:t>
            </a:r>
            <a:r>
              <a:rPr lang="en-US" altLang="en-US" sz="2800" dirty="0" err="1">
                <a:solidFill>
                  <a:schemeClr val="accent1"/>
                </a:solidFill>
                <a:latin typeface="Calibri" charset="0"/>
                <a:ea typeface="Calibri" charset="0"/>
                <a:cs typeface="Calibri" charset="0"/>
              </a:rPr>
              <a:t>Vecindario</a:t>
            </a:r>
            <a:r>
              <a:rPr lang="en-US" altLang="en-US" sz="2800" dirty="0">
                <a:solidFill>
                  <a:schemeClr val="accent1"/>
                </a:solidFill>
                <a:latin typeface="Calibri" charset="0"/>
                <a:ea typeface="Calibri" charset="0"/>
                <a:cs typeface="Calibri" charset="0"/>
              </a:rPr>
              <a:t> de Woodlawn </a:t>
            </a: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Chicago</a:t>
            </a:r>
          </a:p>
        </p:txBody>
      </p:sp>
    </p:spTree>
    <p:extLst>
      <p:ext uri="{BB962C8B-B14F-4D97-AF65-F5344CB8AC3E}">
        <p14:creationId xmlns:p14="http://schemas.microsoft.com/office/powerpoint/2010/main" val="55082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E22B0869-F6D4-9A46-B3DF-BED4E2A5FE1B}" type="slidenum">
              <a:rPr lang="en-US" altLang="en-US" sz="1200">
                <a:solidFill>
                  <a:srgbClr val="898989"/>
                </a:solidFill>
                <a:latin typeface="Times New Roman" charset="0"/>
                <a:ea typeface="MS PGothic" charset="-128"/>
              </a:rPr>
              <a:pPr>
                <a:spcBef>
                  <a:spcPct val="0"/>
                </a:spcBef>
                <a:buClrTx/>
                <a:buSzTx/>
                <a:buFontTx/>
                <a:buNone/>
              </a:pPr>
              <a:t>25</a:t>
            </a:fld>
            <a:endParaRPr lang="en-US" altLang="en-US" sz="1200">
              <a:solidFill>
                <a:srgbClr val="898989"/>
              </a:solidFill>
              <a:latin typeface="Times New Roman" charset="0"/>
              <a:ea typeface="MS PGothic" charset="-128"/>
            </a:endParaRPr>
          </a:p>
        </p:txBody>
      </p:sp>
      <p:sp>
        <p:nvSpPr>
          <p:cNvPr id="2" name="Content Placeholder 1"/>
          <p:cNvSpPr>
            <a:spLocks noGrp="1"/>
          </p:cNvSpPr>
          <p:nvPr>
            <p:ph idx="1"/>
          </p:nvPr>
        </p:nvSpPr>
        <p:spPr>
          <a:xfrm>
            <a:off x="914400" y="1090614"/>
            <a:ext cx="7861300" cy="5550180"/>
          </a:xfrm>
          <a:extLst/>
        </p:spPr>
        <p:txBody>
          <a:bodyPr numCol="2">
            <a:normAutofit fontScale="62500" lnSpcReduction="20000"/>
          </a:bodyPr>
          <a:lstStyle/>
          <a:p>
            <a:pPr>
              <a:spcBef>
                <a:spcPts val="1400"/>
              </a:spcBef>
              <a:buFont typeface="Wingdings 2" charset="0"/>
              <a:buChar char=""/>
              <a:defRPr/>
            </a:pPr>
            <a:r>
              <a:rPr lang="es-ES" dirty="0"/>
              <a:t>Justicia educativa para la juventud </a:t>
            </a:r>
          </a:p>
          <a:p>
            <a:pPr>
              <a:spcBef>
                <a:spcPts val="1400"/>
              </a:spcBef>
              <a:buFont typeface="Wingdings 2" charset="0"/>
              <a:buChar char=""/>
              <a:defRPr/>
            </a:pPr>
            <a:r>
              <a:rPr lang="es-ES" dirty="0"/>
              <a:t>Estrategia de negocios (para empresas locales y pequeñas  a mover la comunidad hacia adelante) </a:t>
            </a:r>
          </a:p>
          <a:p>
            <a:pPr>
              <a:spcBef>
                <a:spcPts val="1400"/>
              </a:spcBef>
              <a:buFont typeface="Wingdings 2" charset="0"/>
              <a:buChar char=""/>
              <a:defRPr/>
            </a:pPr>
            <a:r>
              <a:rPr lang="es-ES" dirty="0"/>
              <a:t>Educar a la gente</a:t>
            </a:r>
          </a:p>
          <a:p>
            <a:pPr>
              <a:spcBef>
                <a:spcPts val="1400"/>
              </a:spcBef>
              <a:buFont typeface="Wingdings 2" charset="0"/>
              <a:buChar char=""/>
              <a:defRPr/>
            </a:pPr>
            <a:r>
              <a:rPr lang="es-ES" dirty="0"/>
              <a:t>Política </a:t>
            </a:r>
          </a:p>
          <a:p>
            <a:pPr>
              <a:spcBef>
                <a:spcPts val="1400"/>
              </a:spcBef>
              <a:buFont typeface="Wingdings 2" charset="0"/>
              <a:buChar char=""/>
              <a:defRPr/>
            </a:pPr>
            <a:r>
              <a:rPr lang="es-ES" dirty="0"/>
              <a:t>Desarrollo comunitario </a:t>
            </a:r>
          </a:p>
          <a:p>
            <a:pPr>
              <a:spcBef>
                <a:spcPts val="1400"/>
              </a:spcBef>
              <a:buFont typeface="Wingdings 2" charset="0"/>
              <a:buChar char=""/>
              <a:defRPr/>
            </a:pPr>
            <a:r>
              <a:rPr lang="es-ES" dirty="0"/>
              <a:t>Facilitar las actividades juveniles </a:t>
            </a:r>
          </a:p>
          <a:p>
            <a:pPr>
              <a:spcBef>
                <a:spcPts val="1400"/>
              </a:spcBef>
              <a:buFont typeface="Wingdings 2" charset="0"/>
              <a:buChar char=""/>
              <a:defRPr/>
            </a:pPr>
            <a:r>
              <a:rPr lang="es-ES" dirty="0"/>
              <a:t>Espiritualidad </a:t>
            </a:r>
          </a:p>
          <a:p>
            <a:pPr>
              <a:spcBef>
                <a:spcPts val="1400"/>
              </a:spcBef>
              <a:buFont typeface="Wingdings 2" charset="0"/>
              <a:buChar char=""/>
              <a:defRPr/>
            </a:pPr>
            <a:r>
              <a:rPr lang="es-ES" dirty="0"/>
              <a:t>Socio-economía global </a:t>
            </a:r>
          </a:p>
          <a:p>
            <a:pPr>
              <a:spcBef>
                <a:spcPts val="1400"/>
              </a:spcBef>
              <a:buFont typeface="Wingdings 2" charset="0"/>
              <a:buChar char=""/>
              <a:defRPr/>
            </a:pPr>
            <a:r>
              <a:rPr lang="es-ES" dirty="0"/>
              <a:t>Motivacional </a:t>
            </a:r>
          </a:p>
          <a:p>
            <a:pPr>
              <a:spcBef>
                <a:spcPts val="1400"/>
              </a:spcBef>
              <a:buFont typeface="Wingdings 2" charset="0"/>
              <a:buChar char=""/>
              <a:defRPr/>
            </a:pPr>
            <a:r>
              <a:rPr lang="es-ES" dirty="0"/>
              <a:t>Solucionador de problemas </a:t>
            </a:r>
          </a:p>
          <a:p>
            <a:pPr>
              <a:spcBef>
                <a:spcPts val="1400"/>
              </a:spcBef>
              <a:buFont typeface="Wingdings 2" charset="0"/>
              <a:buChar char=""/>
              <a:defRPr/>
            </a:pPr>
            <a:r>
              <a:rPr lang="es-ES" dirty="0"/>
              <a:t>Servicio a los demás </a:t>
            </a:r>
          </a:p>
          <a:p>
            <a:pPr>
              <a:spcBef>
                <a:spcPts val="1400"/>
              </a:spcBef>
              <a:buFont typeface="Wingdings 2" charset="0"/>
              <a:buChar char=""/>
              <a:defRPr/>
            </a:pPr>
            <a:r>
              <a:rPr lang="es-ES" dirty="0"/>
              <a:t>Trabajo ocupacional </a:t>
            </a:r>
          </a:p>
          <a:p>
            <a:pPr>
              <a:spcBef>
                <a:spcPts val="1400"/>
              </a:spcBef>
              <a:buFont typeface="Wingdings 2" charset="0"/>
              <a:buChar char=""/>
              <a:defRPr/>
            </a:pPr>
            <a:r>
              <a:rPr lang="es-ES" dirty="0"/>
              <a:t>Horticultura (jardinería) </a:t>
            </a:r>
          </a:p>
          <a:p>
            <a:pPr>
              <a:spcBef>
                <a:spcPts val="1400"/>
              </a:spcBef>
              <a:buFont typeface="Wingdings 2" charset="0"/>
              <a:buChar char=""/>
              <a:defRPr/>
            </a:pPr>
            <a:r>
              <a:rPr lang="es-ES" dirty="0"/>
              <a:t>Al aire libre </a:t>
            </a:r>
          </a:p>
          <a:p>
            <a:pPr>
              <a:spcBef>
                <a:spcPts val="1400"/>
              </a:spcBef>
              <a:buFont typeface="Wingdings 2" charset="0"/>
              <a:buChar char=""/>
              <a:defRPr/>
            </a:pPr>
            <a:r>
              <a:rPr lang="es-ES" dirty="0"/>
              <a:t>Abogando por una comunidad amistosa al ambientalmente </a:t>
            </a:r>
          </a:p>
          <a:p>
            <a:pPr>
              <a:spcBef>
                <a:spcPts val="1400"/>
              </a:spcBef>
              <a:buFont typeface="Wingdings 2" charset="0"/>
              <a:buChar char=""/>
              <a:defRPr/>
            </a:pPr>
            <a:r>
              <a:rPr lang="es-ES" dirty="0"/>
              <a:t>Montar en bicicleta </a:t>
            </a:r>
          </a:p>
          <a:p>
            <a:pPr>
              <a:spcBef>
                <a:spcPts val="1400"/>
              </a:spcBef>
              <a:buFont typeface="Wingdings 2" charset="0"/>
              <a:buChar char=""/>
              <a:defRPr/>
            </a:pPr>
            <a:r>
              <a:rPr lang="es-ES" dirty="0"/>
              <a:t>Organizador de evento (celebración) </a:t>
            </a:r>
          </a:p>
          <a:p>
            <a:pPr>
              <a:spcBef>
                <a:spcPts val="1400"/>
              </a:spcBef>
              <a:buFont typeface="Wingdings 2" charset="0"/>
              <a:buChar char=""/>
              <a:defRPr/>
            </a:pPr>
            <a:r>
              <a:rPr lang="es-ES" dirty="0"/>
              <a:t>Música </a:t>
            </a:r>
          </a:p>
          <a:p>
            <a:pPr>
              <a:spcBef>
                <a:spcPts val="1400"/>
              </a:spcBef>
              <a:buFont typeface="Wingdings 2" charset="0"/>
              <a:buChar char=""/>
              <a:defRPr/>
            </a:pPr>
            <a:r>
              <a:rPr lang="es-ES" dirty="0"/>
              <a:t>Juventud involucrada en la música </a:t>
            </a:r>
          </a:p>
          <a:p>
            <a:pPr>
              <a:spcBef>
                <a:spcPts val="1400"/>
              </a:spcBef>
              <a:buFont typeface="Wingdings 2" charset="0"/>
              <a:buChar char=""/>
              <a:defRPr/>
            </a:pPr>
            <a:r>
              <a:rPr lang="es-ES" dirty="0"/>
              <a:t>Dirigir eventos culturales </a:t>
            </a:r>
          </a:p>
          <a:p>
            <a:pPr>
              <a:spcBef>
                <a:spcPts val="1400"/>
              </a:spcBef>
              <a:buFont typeface="Wingdings 2" charset="0"/>
              <a:buChar char=""/>
              <a:defRPr/>
            </a:pPr>
            <a:r>
              <a:rPr lang="es-ES" dirty="0"/>
              <a:t>Tutoría de mujeres jóvenes </a:t>
            </a:r>
          </a:p>
          <a:p>
            <a:pPr>
              <a:lnSpc>
                <a:spcPct val="120000"/>
              </a:lnSpc>
              <a:spcBef>
                <a:spcPts val="1400"/>
              </a:spcBef>
              <a:buFont typeface="Wingdings 2" charset="0"/>
              <a:buChar char=""/>
              <a:defRPr/>
            </a:pPr>
            <a:r>
              <a:rPr lang="es-ES" dirty="0"/>
              <a:t>Sincere </a:t>
            </a:r>
            <a:r>
              <a:rPr lang="es-ES" dirty="0" err="1"/>
              <a:t>Milk</a:t>
            </a:r>
            <a:r>
              <a:rPr lang="es-ES" dirty="0"/>
              <a:t> </a:t>
            </a:r>
            <a:r>
              <a:rPr lang="es-ES" dirty="0" err="1"/>
              <a:t>Ministries</a:t>
            </a:r>
            <a:r>
              <a:rPr lang="es-ES" dirty="0"/>
              <a:t> (es decir, madres militares) </a:t>
            </a:r>
          </a:p>
          <a:p>
            <a:pPr>
              <a:spcBef>
                <a:spcPts val="1400"/>
              </a:spcBef>
              <a:buFont typeface="Wingdings 2" charset="0"/>
              <a:buChar char=""/>
              <a:defRPr/>
            </a:pPr>
            <a:r>
              <a:rPr lang="es-ES" dirty="0"/>
              <a:t>Desarrollo de negocios </a:t>
            </a:r>
          </a:p>
          <a:p>
            <a:pPr>
              <a:spcBef>
                <a:spcPts val="1400"/>
              </a:spcBef>
              <a:buFont typeface="Wingdings 2" charset="0"/>
              <a:buChar char=""/>
              <a:defRPr/>
            </a:pPr>
            <a:r>
              <a:rPr lang="es-ES" dirty="0"/>
              <a:t>Alcance comunitario </a:t>
            </a:r>
          </a:p>
          <a:p>
            <a:pPr>
              <a:spcBef>
                <a:spcPts val="1400"/>
              </a:spcBef>
              <a:buFont typeface="Wingdings 2" charset="0"/>
              <a:buChar char=""/>
              <a:defRPr/>
            </a:pPr>
            <a:r>
              <a:rPr lang="es-ES" dirty="0"/>
              <a:t>Iniciativas juveniles</a:t>
            </a:r>
            <a:endParaRPr lang="en-US" dirty="0">
              <a:latin typeface="Calibri" charset="0"/>
              <a:ea typeface="Calibri" charset="0"/>
              <a:cs typeface="Calibri" charset="0"/>
            </a:endParaRPr>
          </a:p>
          <a:p>
            <a:pPr marL="0" indent="0">
              <a:spcBef>
                <a:spcPts val="1400"/>
              </a:spcBef>
              <a:buFont typeface="Wingdings 2" charset="0"/>
              <a:buNone/>
              <a:defRPr/>
            </a:pPr>
            <a:endParaRPr lang="en-US" dirty="0"/>
          </a:p>
        </p:txBody>
      </p:sp>
      <p:sp>
        <p:nvSpPr>
          <p:cNvPr id="6" name="TextBox 2"/>
          <p:cNvSpPr txBox="1">
            <a:spLocks noChangeArrowheads="1"/>
          </p:cNvSpPr>
          <p:nvPr/>
        </p:nvSpPr>
        <p:spPr bwMode="auto">
          <a:xfrm>
            <a:off x="42863" y="152400"/>
            <a:ext cx="90678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eaLnBrk="1" hangingPunct="1">
              <a:lnSpc>
                <a:spcPct val="80000"/>
              </a:lnSpc>
              <a:spcBef>
                <a:spcPct val="0"/>
              </a:spcBef>
              <a:buClrTx/>
              <a:buSzTx/>
              <a:buFontTx/>
              <a:buNone/>
            </a:pPr>
            <a:r>
              <a:rPr lang="en-US" altLang="en-US" sz="4000" dirty="0" err="1">
                <a:solidFill>
                  <a:schemeClr val="accent1"/>
                </a:solidFill>
                <a:latin typeface="Calibri" charset="0"/>
                <a:ea typeface="Calibri" charset="0"/>
                <a:cs typeface="Calibri" charset="0"/>
              </a:rPr>
              <a:t>Dones</a:t>
            </a:r>
            <a:r>
              <a:rPr lang="en-US" altLang="en-US" sz="4000" dirty="0">
                <a:solidFill>
                  <a:schemeClr val="accent1"/>
                </a:solidFill>
                <a:latin typeface="Calibri" charset="0"/>
                <a:ea typeface="Calibri" charset="0"/>
                <a:cs typeface="Calibri" charset="0"/>
              </a:rPr>
              <a:t> de</a:t>
            </a:r>
            <a:r>
              <a:rPr lang="en-US" altLang="en-US" sz="2800" dirty="0">
                <a:solidFill>
                  <a:schemeClr val="accent1"/>
                </a:solidFill>
                <a:latin typeface="Calibri" charset="0"/>
                <a:ea typeface="Calibri" charset="0"/>
                <a:cs typeface="Calibri" charset="0"/>
              </a:rPr>
              <a:t> 17 </a:t>
            </a:r>
            <a:r>
              <a:rPr lang="en-US" altLang="en-US" sz="2800" dirty="0" err="1">
                <a:solidFill>
                  <a:schemeClr val="accent1"/>
                </a:solidFill>
                <a:latin typeface="Calibri" charset="0"/>
                <a:ea typeface="Calibri" charset="0"/>
                <a:cs typeface="Calibri" charset="0"/>
              </a:rPr>
              <a:t>Residentes</a:t>
            </a:r>
            <a:r>
              <a:rPr lang="en-US" altLang="en-US" sz="2800" dirty="0">
                <a:solidFill>
                  <a:schemeClr val="accent1"/>
                </a:solidFill>
                <a:latin typeface="Calibri" charset="0"/>
                <a:ea typeface="Calibri" charset="0"/>
                <a:cs typeface="Calibri" charset="0"/>
              </a:rPr>
              <a:t> de 3 </a:t>
            </a:r>
            <a:r>
              <a:rPr lang="en-US" altLang="en-US" sz="2800" dirty="0" err="1">
                <a:solidFill>
                  <a:schemeClr val="accent1"/>
                </a:solidFill>
                <a:latin typeface="Calibri" charset="0"/>
                <a:ea typeface="Calibri" charset="0"/>
                <a:cs typeface="Calibri" charset="0"/>
              </a:rPr>
              <a:t>Bloques</a:t>
            </a:r>
            <a:endParaRPr lang="en-US" altLang="en-US" sz="2800" dirty="0">
              <a:solidFill>
                <a:schemeClr val="accent1"/>
              </a:solidFill>
              <a:latin typeface="Calibri" charset="0"/>
              <a:ea typeface="Calibri" charset="0"/>
              <a:cs typeface="Calibri" charset="0"/>
            </a:endParaRPr>
          </a:p>
          <a:p>
            <a:pPr algn="ctr" eaLnBrk="1" hangingPunct="1">
              <a:lnSpc>
                <a:spcPct val="80000"/>
              </a:lnSpc>
              <a:spcBef>
                <a:spcPct val="0"/>
              </a:spcBef>
              <a:buClrTx/>
              <a:buSzTx/>
              <a:buFontTx/>
              <a:buNone/>
            </a:pP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el </a:t>
            </a:r>
            <a:r>
              <a:rPr lang="en-US" altLang="en-US" sz="2800" dirty="0" err="1">
                <a:solidFill>
                  <a:schemeClr val="accent1"/>
                </a:solidFill>
                <a:latin typeface="Calibri" charset="0"/>
                <a:ea typeface="Calibri" charset="0"/>
                <a:cs typeface="Calibri" charset="0"/>
              </a:rPr>
              <a:t>Vecindario</a:t>
            </a:r>
            <a:r>
              <a:rPr lang="en-US" altLang="en-US" sz="2800" dirty="0">
                <a:solidFill>
                  <a:schemeClr val="accent1"/>
                </a:solidFill>
                <a:latin typeface="Calibri" charset="0"/>
                <a:ea typeface="Calibri" charset="0"/>
                <a:cs typeface="Calibri" charset="0"/>
              </a:rPr>
              <a:t> de Woodlawn </a:t>
            </a: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Chicago</a:t>
            </a:r>
          </a:p>
        </p:txBody>
      </p:sp>
    </p:spTree>
    <p:extLst>
      <p:ext uri="{BB962C8B-B14F-4D97-AF65-F5344CB8AC3E}">
        <p14:creationId xmlns:p14="http://schemas.microsoft.com/office/powerpoint/2010/main" val="2001625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06795BB4-3AE3-0C45-8096-6625CDB6C73F}" type="slidenum">
              <a:rPr lang="en-US" altLang="en-US" sz="1200">
                <a:solidFill>
                  <a:srgbClr val="898989"/>
                </a:solidFill>
                <a:latin typeface="Times New Roman" charset="0"/>
                <a:ea typeface="MS PGothic" charset="-128"/>
              </a:rPr>
              <a:pPr>
                <a:spcBef>
                  <a:spcPct val="0"/>
                </a:spcBef>
                <a:buClrTx/>
                <a:buSzTx/>
                <a:buFontTx/>
                <a:buNone/>
              </a:pPr>
              <a:t>26</a:t>
            </a:fld>
            <a:endParaRPr lang="en-US" altLang="en-US" sz="1200">
              <a:solidFill>
                <a:srgbClr val="898989"/>
              </a:solidFill>
              <a:latin typeface="Times New Roman" charset="0"/>
              <a:ea typeface="MS PGothic" charset="-128"/>
            </a:endParaRPr>
          </a:p>
        </p:txBody>
      </p:sp>
      <p:sp>
        <p:nvSpPr>
          <p:cNvPr id="20482" name="TextBox 1"/>
          <p:cNvSpPr txBox="1">
            <a:spLocks noChangeArrowheads="1"/>
          </p:cNvSpPr>
          <p:nvPr/>
        </p:nvSpPr>
        <p:spPr bwMode="auto">
          <a:xfrm>
            <a:off x="0" y="2540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eaLnBrk="1" hangingPunct="1">
              <a:spcBef>
                <a:spcPct val="0"/>
              </a:spcBef>
              <a:buClrTx/>
              <a:buSzTx/>
              <a:buFontTx/>
              <a:buNone/>
            </a:pPr>
            <a:r>
              <a:rPr lang="es-ES_tradnl" altLang="en-US" sz="4000" dirty="0">
                <a:solidFill>
                  <a:schemeClr val="accent1"/>
                </a:solidFill>
                <a:latin typeface="Calibri" charset="0"/>
                <a:ea typeface="Calibri" charset="0"/>
                <a:cs typeface="Calibri" charset="0"/>
              </a:rPr>
              <a:t>Pasiones </a:t>
            </a:r>
            <a:r>
              <a:rPr lang="es-ES_tradnl" altLang="en-US" dirty="0">
                <a:solidFill>
                  <a:schemeClr val="accent1"/>
                </a:solidFill>
                <a:latin typeface="Calibri" charset="0"/>
                <a:ea typeface="Calibri" charset="0"/>
                <a:cs typeface="Calibri" charset="0"/>
              </a:rPr>
              <a:t>(continuado</a:t>
            </a:r>
            <a:r>
              <a:rPr lang="en-US" altLang="en-US" dirty="0">
                <a:solidFill>
                  <a:schemeClr val="accent1"/>
                </a:solidFill>
                <a:latin typeface="Calibri" charset="0"/>
                <a:ea typeface="Calibri" charset="0"/>
                <a:cs typeface="Calibri" charset="0"/>
              </a:rPr>
              <a:t>)</a:t>
            </a:r>
          </a:p>
        </p:txBody>
      </p:sp>
      <p:sp>
        <p:nvSpPr>
          <p:cNvPr id="2" name="Content Placeholder 1"/>
          <p:cNvSpPr>
            <a:spLocks noGrp="1"/>
          </p:cNvSpPr>
          <p:nvPr>
            <p:ph idx="1"/>
          </p:nvPr>
        </p:nvSpPr>
        <p:spPr>
          <a:xfrm>
            <a:off x="811306" y="895630"/>
            <a:ext cx="8077200" cy="5562600"/>
          </a:xfrm>
          <a:extLst/>
        </p:spPr>
        <p:txBody>
          <a:bodyPr numCol="2">
            <a:normAutofit fontScale="70000" lnSpcReduction="20000"/>
          </a:bodyPr>
          <a:lstStyle/>
          <a:p>
            <a:pPr>
              <a:spcBef>
                <a:spcPts val="1400"/>
              </a:spcBef>
              <a:buFont typeface="Wingdings 2" charset="0"/>
              <a:buChar char=""/>
              <a:defRPr/>
            </a:pPr>
            <a:r>
              <a:rPr lang="es-ES" dirty="0">
                <a:latin typeface="Calibri" charset="0"/>
                <a:ea typeface="Calibri" charset="0"/>
                <a:cs typeface="Calibri" charset="0"/>
              </a:rPr>
              <a:t>Iniciativas de los jubilados</a:t>
            </a:r>
          </a:p>
          <a:p>
            <a:pPr>
              <a:spcBef>
                <a:spcPts val="1400"/>
              </a:spcBef>
              <a:buFont typeface="Wingdings 2" charset="0"/>
              <a:buChar char=""/>
              <a:defRPr/>
            </a:pPr>
            <a:r>
              <a:rPr lang="es-ES" dirty="0">
                <a:latin typeface="Calibri" charset="0"/>
                <a:ea typeface="Calibri" charset="0"/>
                <a:cs typeface="Calibri" charset="0"/>
              </a:rPr>
              <a:t>Formación profesional</a:t>
            </a:r>
          </a:p>
          <a:p>
            <a:pPr>
              <a:spcBef>
                <a:spcPts val="1400"/>
              </a:spcBef>
              <a:buFont typeface="Wingdings 2" charset="0"/>
              <a:buChar char=""/>
              <a:defRPr/>
            </a:pPr>
            <a:r>
              <a:rPr lang="es-ES" dirty="0">
                <a:latin typeface="Calibri" charset="0"/>
                <a:ea typeface="Calibri" charset="0"/>
                <a:cs typeface="Calibri" charset="0"/>
              </a:rPr>
              <a:t>Financiamiento personal</a:t>
            </a:r>
          </a:p>
          <a:p>
            <a:pPr>
              <a:spcBef>
                <a:spcPts val="1400"/>
              </a:spcBef>
              <a:buFont typeface="Wingdings 2" charset="0"/>
              <a:buChar char=""/>
              <a:defRPr/>
            </a:pPr>
            <a:r>
              <a:rPr lang="es-ES" dirty="0">
                <a:latin typeface="Calibri" charset="0"/>
                <a:ea typeface="Calibri" charset="0"/>
                <a:cs typeface="Calibri" charset="0"/>
              </a:rPr>
              <a:t>Hacer ejercicio</a:t>
            </a:r>
          </a:p>
          <a:p>
            <a:pPr>
              <a:spcBef>
                <a:spcPts val="1400"/>
              </a:spcBef>
              <a:buFont typeface="Wingdings 2" charset="0"/>
              <a:buChar char=""/>
              <a:defRPr/>
            </a:pPr>
            <a:r>
              <a:rPr lang="es-ES" dirty="0">
                <a:latin typeface="Calibri" charset="0"/>
                <a:ea typeface="Calibri" charset="0"/>
                <a:cs typeface="Calibri" charset="0"/>
              </a:rPr>
              <a:t>Leyendo</a:t>
            </a:r>
          </a:p>
          <a:p>
            <a:pPr>
              <a:spcBef>
                <a:spcPts val="1400"/>
              </a:spcBef>
              <a:buFont typeface="Wingdings 2" charset="0"/>
              <a:buChar char=""/>
              <a:defRPr/>
            </a:pPr>
            <a:r>
              <a:rPr lang="es-ES" dirty="0">
                <a:latin typeface="Calibri" charset="0"/>
                <a:ea typeface="Calibri" charset="0"/>
                <a:cs typeface="Calibri" charset="0"/>
              </a:rPr>
              <a:t>Familia (es decir, niños)</a:t>
            </a:r>
          </a:p>
          <a:p>
            <a:pPr>
              <a:spcBef>
                <a:spcPts val="1400"/>
              </a:spcBef>
              <a:buFont typeface="Wingdings 2" charset="0"/>
              <a:buChar char=""/>
              <a:defRPr/>
            </a:pPr>
            <a:r>
              <a:rPr lang="es-ES" dirty="0">
                <a:latin typeface="Calibri" charset="0"/>
                <a:ea typeface="Calibri" charset="0"/>
                <a:cs typeface="Calibri" charset="0"/>
              </a:rPr>
              <a:t>Ayudando en general</a:t>
            </a:r>
          </a:p>
          <a:p>
            <a:pPr>
              <a:spcBef>
                <a:spcPts val="1400"/>
              </a:spcBef>
              <a:buFont typeface="Wingdings 2" charset="0"/>
              <a:buChar char=""/>
              <a:defRPr/>
            </a:pPr>
            <a:r>
              <a:rPr lang="es-ES" dirty="0">
                <a:latin typeface="Calibri" charset="0"/>
                <a:ea typeface="Calibri" charset="0"/>
                <a:cs typeface="Calibri" charset="0"/>
              </a:rPr>
              <a:t>Educación</a:t>
            </a:r>
          </a:p>
          <a:p>
            <a:pPr>
              <a:spcBef>
                <a:spcPts val="1400"/>
              </a:spcBef>
              <a:buFont typeface="Wingdings 2" charset="0"/>
              <a:buChar char=""/>
              <a:defRPr/>
            </a:pPr>
            <a:r>
              <a:rPr lang="es-ES" dirty="0">
                <a:latin typeface="Calibri" charset="0"/>
                <a:ea typeface="Calibri" charset="0"/>
                <a:cs typeface="Calibri" charset="0"/>
              </a:rPr>
              <a:t>Juventud</a:t>
            </a:r>
          </a:p>
          <a:p>
            <a:pPr>
              <a:spcBef>
                <a:spcPts val="1400"/>
              </a:spcBef>
              <a:buFont typeface="Wingdings 2" charset="0"/>
              <a:buChar char=""/>
              <a:defRPr/>
            </a:pPr>
            <a:r>
              <a:rPr lang="es-ES" dirty="0">
                <a:latin typeface="Calibri" charset="0"/>
                <a:ea typeface="Calibri" charset="0"/>
                <a:cs typeface="Calibri" charset="0"/>
              </a:rPr>
              <a:t>Comunidad</a:t>
            </a:r>
          </a:p>
          <a:p>
            <a:pPr>
              <a:spcBef>
                <a:spcPts val="1400"/>
              </a:spcBef>
              <a:buFont typeface="Wingdings 2" charset="0"/>
              <a:buChar char=""/>
              <a:defRPr/>
            </a:pPr>
            <a:r>
              <a:rPr lang="es-ES" dirty="0">
                <a:latin typeface="Calibri" charset="0"/>
                <a:ea typeface="Calibri" charset="0"/>
                <a:cs typeface="Calibri" charset="0"/>
              </a:rPr>
              <a:t>Corregir edificios con problemas</a:t>
            </a:r>
          </a:p>
          <a:p>
            <a:pPr>
              <a:spcBef>
                <a:spcPts val="1400"/>
              </a:spcBef>
              <a:buFont typeface="Wingdings 2" charset="0"/>
              <a:buChar char=""/>
              <a:defRPr/>
            </a:pPr>
            <a:r>
              <a:rPr lang="es-ES" dirty="0">
                <a:latin typeface="Calibri" charset="0"/>
                <a:ea typeface="Calibri" charset="0"/>
                <a:cs typeface="Calibri" charset="0"/>
              </a:rPr>
              <a:t>Iglesia</a:t>
            </a:r>
          </a:p>
          <a:p>
            <a:pPr>
              <a:spcBef>
                <a:spcPts val="1400"/>
              </a:spcBef>
              <a:buFont typeface="Wingdings 2" charset="0"/>
              <a:buChar char=""/>
              <a:defRPr/>
            </a:pPr>
            <a:r>
              <a:rPr lang="es-ES" dirty="0">
                <a:latin typeface="Calibri" charset="0"/>
                <a:ea typeface="Calibri" charset="0"/>
                <a:cs typeface="Calibri" charset="0"/>
              </a:rPr>
              <a:t>Escuchando jazz</a:t>
            </a:r>
          </a:p>
          <a:p>
            <a:pPr>
              <a:spcBef>
                <a:spcPts val="1400"/>
              </a:spcBef>
              <a:buFont typeface="Wingdings 2" charset="0"/>
              <a:buChar char=""/>
              <a:defRPr/>
            </a:pPr>
            <a:r>
              <a:rPr lang="es-ES" dirty="0">
                <a:latin typeface="Calibri" charset="0"/>
                <a:ea typeface="Calibri" charset="0"/>
                <a:cs typeface="Calibri" charset="0"/>
              </a:rPr>
              <a:t>Alfabetismo</a:t>
            </a:r>
          </a:p>
          <a:p>
            <a:pPr>
              <a:spcBef>
                <a:spcPts val="1400"/>
              </a:spcBef>
              <a:buFont typeface="Wingdings 2" charset="0"/>
              <a:buChar char=""/>
              <a:defRPr/>
            </a:pPr>
            <a:r>
              <a:rPr lang="es-ES" dirty="0">
                <a:latin typeface="Calibri" charset="0"/>
                <a:ea typeface="Calibri" charset="0"/>
                <a:cs typeface="Calibri" charset="0"/>
              </a:rPr>
              <a:t>Etiqueta</a:t>
            </a:r>
          </a:p>
          <a:p>
            <a:pPr>
              <a:spcBef>
                <a:spcPts val="1400"/>
              </a:spcBef>
              <a:buFont typeface="Wingdings 2" charset="0"/>
              <a:buChar char=""/>
              <a:defRPr/>
            </a:pPr>
            <a:r>
              <a:rPr lang="es-ES" dirty="0">
                <a:latin typeface="Calibri" charset="0"/>
                <a:ea typeface="Calibri" charset="0"/>
                <a:cs typeface="Calibri" charset="0"/>
              </a:rPr>
              <a:t>Decorar</a:t>
            </a:r>
          </a:p>
          <a:p>
            <a:pPr>
              <a:spcBef>
                <a:spcPts val="1400"/>
              </a:spcBef>
              <a:buFont typeface="Wingdings 2" charset="0"/>
              <a:buChar char=""/>
              <a:defRPr/>
            </a:pPr>
            <a:r>
              <a:rPr lang="es-ES" dirty="0">
                <a:latin typeface="Calibri" charset="0"/>
                <a:ea typeface="Calibri" charset="0"/>
                <a:cs typeface="Calibri" charset="0"/>
              </a:rPr>
              <a:t>Trabajo manual</a:t>
            </a:r>
          </a:p>
          <a:p>
            <a:pPr>
              <a:spcBef>
                <a:spcPts val="1400"/>
              </a:spcBef>
              <a:buFont typeface="Wingdings 2" charset="0"/>
              <a:buChar char=""/>
              <a:defRPr/>
            </a:pPr>
            <a:r>
              <a:rPr lang="es-ES" dirty="0">
                <a:latin typeface="Calibri" charset="0"/>
                <a:ea typeface="Calibri" charset="0"/>
                <a:cs typeface="Calibri" charset="0"/>
              </a:rPr>
              <a:t>Adornos de pared</a:t>
            </a:r>
          </a:p>
          <a:p>
            <a:pPr>
              <a:spcBef>
                <a:spcPts val="1400"/>
              </a:spcBef>
              <a:buFont typeface="Wingdings 2" charset="0"/>
              <a:buChar char=""/>
              <a:defRPr/>
            </a:pPr>
            <a:r>
              <a:rPr lang="es-ES" dirty="0">
                <a:latin typeface="Calibri" charset="0"/>
                <a:ea typeface="Calibri" charset="0"/>
                <a:cs typeface="Calibri" charset="0"/>
              </a:rPr>
              <a:t>Comprar en tienda de cosas usadas</a:t>
            </a:r>
          </a:p>
          <a:p>
            <a:pPr>
              <a:spcBef>
                <a:spcPts val="1400"/>
              </a:spcBef>
              <a:buFont typeface="Wingdings 2" charset="0"/>
              <a:buChar char=""/>
              <a:defRPr/>
            </a:pPr>
            <a:r>
              <a:rPr lang="es-ES" dirty="0">
                <a:latin typeface="Calibri" charset="0"/>
                <a:ea typeface="Calibri" charset="0"/>
                <a:cs typeface="Calibri" charset="0"/>
              </a:rPr>
              <a:t>Buen ojo para el potencial</a:t>
            </a:r>
          </a:p>
          <a:p>
            <a:pPr>
              <a:spcBef>
                <a:spcPts val="1400"/>
              </a:spcBef>
              <a:buFont typeface="Wingdings 2" charset="0"/>
              <a:buChar char=""/>
              <a:defRPr/>
            </a:pPr>
            <a:r>
              <a:rPr lang="es-ES" dirty="0">
                <a:latin typeface="Calibri" charset="0"/>
                <a:ea typeface="Calibri" charset="0"/>
                <a:cs typeface="Calibri" charset="0"/>
              </a:rPr>
              <a:t>Vendaje</a:t>
            </a:r>
          </a:p>
          <a:p>
            <a:pPr>
              <a:spcBef>
                <a:spcPts val="1400"/>
              </a:spcBef>
              <a:buFont typeface="Wingdings 2" charset="0"/>
              <a:buChar char=""/>
              <a:defRPr/>
            </a:pPr>
            <a:r>
              <a:rPr lang="es-ES" dirty="0">
                <a:latin typeface="Calibri" charset="0"/>
                <a:ea typeface="Calibri" charset="0"/>
                <a:cs typeface="Calibri" charset="0"/>
              </a:rPr>
              <a:t>Compras antiguas</a:t>
            </a:r>
          </a:p>
          <a:p>
            <a:pPr>
              <a:spcBef>
                <a:spcPts val="1400"/>
              </a:spcBef>
              <a:buFont typeface="Wingdings 2" charset="0"/>
              <a:buChar char=""/>
              <a:defRPr/>
            </a:pPr>
            <a:r>
              <a:rPr lang="es-ES" dirty="0">
                <a:latin typeface="Calibri" charset="0"/>
                <a:ea typeface="Calibri" charset="0"/>
                <a:cs typeface="Calibri" charset="0"/>
              </a:rPr>
              <a:t>Jardinería</a:t>
            </a:r>
          </a:p>
          <a:p>
            <a:pPr>
              <a:spcBef>
                <a:spcPts val="1400"/>
              </a:spcBef>
              <a:buFont typeface="Wingdings 2" charset="0"/>
              <a:buChar char=""/>
              <a:defRPr/>
            </a:pPr>
            <a:r>
              <a:rPr lang="es-ES" dirty="0">
                <a:latin typeface="Calibri" charset="0"/>
                <a:ea typeface="Calibri" charset="0"/>
                <a:cs typeface="Calibri" charset="0"/>
              </a:rPr>
              <a:t>Fotografía</a:t>
            </a:r>
          </a:p>
          <a:p>
            <a:pPr>
              <a:spcBef>
                <a:spcPts val="1400"/>
              </a:spcBef>
              <a:buFont typeface="Wingdings 2" charset="0"/>
              <a:buChar char=""/>
              <a:defRPr/>
            </a:pPr>
            <a:r>
              <a:rPr lang="es-ES" dirty="0">
                <a:latin typeface="Calibri" charset="0"/>
                <a:ea typeface="Calibri" charset="0"/>
                <a:cs typeface="Calibri" charset="0"/>
              </a:rPr>
              <a:t>Trabajando con niños</a:t>
            </a:r>
          </a:p>
          <a:p>
            <a:pPr>
              <a:spcBef>
                <a:spcPts val="1400"/>
              </a:spcBef>
              <a:buFont typeface="Wingdings 2" charset="0"/>
              <a:buChar char=""/>
              <a:defRPr/>
            </a:pPr>
            <a:r>
              <a:rPr lang="es-ES" dirty="0">
                <a:latin typeface="Calibri" charset="0"/>
                <a:ea typeface="Calibri" charset="0"/>
                <a:cs typeface="Calibri" charset="0"/>
              </a:rPr>
              <a:t>Estar con gente</a:t>
            </a:r>
          </a:p>
          <a:p>
            <a:pPr>
              <a:spcBef>
                <a:spcPts val="1400"/>
              </a:spcBef>
              <a:buFont typeface="Wingdings 2" charset="0"/>
              <a:buChar char=""/>
              <a:defRPr/>
            </a:pPr>
            <a:r>
              <a:rPr lang="es-ES" dirty="0">
                <a:latin typeface="Calibri" charset="0"/>
                <a:ea typeface="Calibri" charset="0"/>
                <a:cs typeface="Calibri" charset="0"/>
              </a:rPr>
              <a:t>Poder ayudar a alguien</a:t>
            </a:r>
          </a:p>
          <a:p>
            <a:pPr>
              <a:spcBef>
                <a:spcPts val="1400"/>
              </a:spcBef>
              <a:buFont typeface="Wingdings 2" charset="0"/>
              <a:buChar char=""/>
              <a:defRPr/>
            </a:pPr>
            <a:r>
              <a:rPr lang="es-ES" dirty="0">
                <a:latin typeface="Calibri" charset="0"/>
                <a:ea typeface="Calibri" charset="0"/>
                <a:cs typeface="Calibri" charset="0"/>
              </a:rPr>
              <a:t>Patinaje</a:t>
            </a:r>
            <a:endParaRPr lang="en-US" dirty="0">
              <a:latin typeface="Calibri" charset="0"/>
              <a:ea typeface="Calibri" charset="0"/>
              <a:cs typeface="Calibri" charset="0"/>
            </a:endParaRPr>
          </a:p>
          <a:p>
            <a:pPr>
              <a:lnSpc>
                <a:spcPct val="50000"/>
              </a:lnSpc>
              <a:spcBef>
                <a:spcPts val="1400"/>
              </a:spcBef>
              <a:buFont typeface="Wingdings 2" charset="0"/>
              <a:buChar char=""/>
              <a:defRPr/>
            </a:pPr>
            <a:endParaRPr lang="en-US" dirty="0"/>
          </a:p>
        </p:txBody>
      </p:sp>
    </p:spTree>
    <p:extLst>
      <p:ext uri="{BB962C8B-B14F-4D97-AF65-F5344CB8AC3E}">
        <p14:creationId xmlns:p14="http://schemas.microsoft.com/office/powerpoint/2010/main" val="983305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D9349856-4A97-EC48-9C5C-FB8D94FD89D8}" type="slidenum">
              <a:rPr lang="en-US" altLang="en-US" sz="1200">
                <a:solidFill>
                  <a:srgbClr val="898989"/>
                </a:solidFill>
                <a:latin typeface="Times New Roman" charset="0"/>
                <a:ea typeface="MS PGothic" charset="-128"/>
              </a:rPr>
              <a:pPr>
                <a:spcBef>
                  <a:spcPct val="0"/>
                </a:spcBef>
                <a:buClrTx/>
                <a:buSzTx/>
                <a:buFontTx/>
                <a:buNone/>
              </a:pPr>
              <a:t>27</a:t>
            </a:fld>
            <a:endParaRPr lang="en-US" altLang="en-US" sz="1200">
              <a:solidFill>
                <a:srgbClr val="898989"/>
              </a:solidFill>
              <a:latin typeface="Times New Roman" charset="0"/>
              <a:ea typeface="MS PGothic" charset="-128"/>
            </a:endParaRPr>
          </a:p>
        </p:txBody>
      </p:sp>
      <p:sp>
        <p:nvSpPr>
          <p:cNvPr id="21506" name="Rectangle 1"/>
          <p:cNvSpPr>
            <a:spLocks noChangeArrowheads="1"/>
          </p:cNvSpPr>
          <p:nvPr/>
        </p:nvSpPr>
        <p:spPr bwMode="auto">
          <a:xfrm>
            <a:off x="0" y="327025"/>
            <a:ext cx="9144000" cy="929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a:lnSpc>
                <a:spcPct val="80000"/>
              </a:lnSpc>
              <a:spcBef>
                <a:spcPct val="0"/>
              </a:spcBef>
              <a:buClrTx/>
              <a:buSzTx/>
              <a:buNone/>
            </a:pPr>
            <a:r>
              <a:rPr lang="en-US" altLang="en-US" sz="4000" dirty="0">
                <a:solidFill>
                  <a:schemeClr val="accent1"/>
                </a:solidFill>
                <a:latin typeface="Calibri" charset="0"/>
                <a:ea typeface="Calibri" charset="0"/>
                <a:cs typeface="Calibri" charset="0"/>
              </a:rPr>
              <a:t>Para </a:t>
            </a:r>
            <a:r>
              <a:rPr lang="en-US" altLang="en-US" sz="4000" dirty="0" err="1">
                <a:solidFill>
                  <a:schemeClr val="accent1"/>
                </a:solidFill>
                <a:latin typeface="Calibri" charset="0"/>
                <a:ea typeface="Calibri" charset="0"/>
                <a:cs typeface="Calibri" charset="0"/>
              </a:rPr>
              <a:t>Ense</a:t>
            </a:r>
            <a:r>
              <a:rPr lang="en-US" sz="4000" dirty="0" err="1">
                <a:solidFill>
                  <a:schemeClr val="accent1"/>
                </a:solidFill>
                <a:latin typeface="Calibri" charset="0"/>
                <a:ea typeface="Calibri" charset="0"/>
                <a:cs typeface="Calibri" charset="0"/>
              </a:rPr>
              <a:t>ñ</a:t>
            </a:r>
            <a:r>
              <a:rPr lang="en-US" altLang="en-US" sz="4000" dirty="0" err="1">
                <a:solidFill>
                  <a:schemeClr val="accent1"/>
                </a:solidFill>
                <a:latin typeface="Calibri" charset="0"/>
                <a:ea typeface="Calibri" charset="0"/>
                <a:cs typeface="Calibri" charset="0"/>
              </a:rPr>
              <a:t>ar</a:t>
            </a:r>
            <a:r>
              <a:rPr lang="en-US" altLang="en-US" dirty="0">
                <a:solidFill>
                  <a:schemeClr val="accent1"/>
                </a:solidFill>
                <a:latin typeface="Calibri" charset="0"/>
                <a:ea typeface="Calibri" charset="0"/>
                <a:cs typeface="Calibri" charset="0"/>
              </a:rPr>
              <a:t> de</a:t>
            </a:r>
            <a:r>
              <a:rPr lang="en-US" altLang="en-US" sz="2800" dirty="0">
                <a:solidFill>
                  <a:schemeClr val="accent1"/>
                </a:solidFill>
                <a:latin typeface="Calibri" charset="0"/>
                <a:ea typeface="Calibri" charset="0"/>
                <a:cs typeface="Calibri" charset="0"/>
              </a:rPr>
              <a:t> 17 </a:t>
            </a:r>
            <a:r>
              <a:rPr lang="en-US" altLang="en-US" sz="2800" dirty="0" err="1">
                <a:solidFill>
                  <a:schemeClr val="accent1"/>
                </a:solidFill>
                <a:latin typeface="Calibri" charset="0"/>
                <a:ea typeface="Calibri" charset="0"/>
                <a:cs typeface="Calibri" charset="0"/>
              </a:rPr>
              <a:t>Residentes</a:t>
            </a:r>
            <a:r>
              <a:rPr lang="en-US" altLang="en-US" sz="2800" dirty="0">
                <a:solidFill>
                  <a:schemeClr val="accent1"/>
                </a:solidFill>
                <a:latin typeface="Calibri" charset="0"/>
                <a:ea typeface="Calibri" charset="0"/>
                <a:cs typeface="Calibri" charset="0"/>
              </a:rPr>
              <a:t> de 3 </a:t>
            </a:r>
            <a:r>
              <a:rPr lang="en-US" altLang="en-US" sz="2800" dirty="0" err="1">
                <a:solidFill>
                  <a:schemeClr val="accent1"/>
                </a:solidFill>
                <a:latin typeface="Calibri" charset="0"/>
                <a:ea typeface="Calibri" charset="0"/>
                <a:cs typeface="Calibri" charset="0"/>
              </a:rPr>
              <a:t>Bloques</a:t>
            </a:r>
            <a:r>
              <a:rPr lang="en-US" altLang="en-US" sz="2800" dirty="0">
                <a:solidFill>
                  <a:schemeClr val="accent1"/>
                </a:solidFill>
                <a:latin typeface="Calibri" charset="0"/>
                <a:ea typeface="Calibri" charset="0"/>
                <a:cs typeface="Calibri" charset="0"/>
              </a:rPr>
              <a:t> </a:t>
            </a:r>
          </a:p>
          <a:p>
            <a:pPr algn="ctr" eaLnBrk="1" hangingPunct="1">
              <a:lnSpc>
                <a:spcPct val="80000"/>
              </a:lnSpc>
              <a:spcBef>
                <a:spcPct val="0"/>
              </a:spcBef>
              <a:buClrTx/>
              <a:buSzTx/>
              <a:buFontTx/>
              <a:buNone/>
            </a:pP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el </a:t>
            </a:r>
            <a:r>
              <a:rPr lang="en-US" altLang="en-US" sz="2800" dirty="0" err="1">
                <a:solidFill>
                  <a:schemeClr val="accent1"/>
                </a:solidFill>
                <a:latin typeface="Calibri" charset="0"/>
                <a:ea typeface="Calibri" charset="0"/>
                <a:cs typeface="Calibri" charset="0"/>
              </a:rPr>
              <a:t>Vecindario</a:t>
            </a:r>
            <a:r>
              <a:rPr lang="en-US" altLang="en-US" sz="2800" dirty="0">
                <a:solidFill>
                  <a:schemeClr val="accent1"/>
                </a:solidFill>
                <a:latin typeface="Calibri" charset="0"/>
                <a:ea typeface="Calibri" charset="0"/>
                <a:cs typeface="Calibri" charset="0"/>
              </a:rPr>
              <a:t> de Woodlawn </a:t>
            </a:r>
            <a:r>
              <a:rPr lang="en-US" altLang="en-US" sz="2800" dirty="0" err="1">
                <a:solidFill>
                  <a:schemeClr val="accent1"/>
                </a:solidFill>
                <a:latin typeface="Calibri" charset="0"/>
                <a:ea typeface="Calibri" charset="0"/>
                <a:cs typeface="Calibri" charset="0"/>
              </a:rPr>
              <a:t>en</a:t>
            </a:r>
            <a:r>
              <a:rPr lang="en-US" altLang="en-US" sz="2800" dirty="0">
                <a:solidFill>
                  <a:schemeClr val="accent1"/>
                </a:solidFill>
                <a:latin typeface="Calibri" charset="0"/>
                <a:ea typeface="Calibri" charset="0"/>
                <a:cs typeface="Calibri" charset="0"/>
              </a:rPr>
              <a:t> Chicago</a:t>
            </a:r>
          </a:p>
        </p:txBody>
      </p:sp>
      <p:sp>
        <p:nvSpPr>
          <p:cNvPr id="2" name="Content Placeholder 1"/>
          <p:cNvSpPr>
            <a:spLocks noGrp="1"/>
          </p:cNvSpPr>
          <p:nvPr>
            <p:ph idx="1"/>
          </p:nvPr>
        </p:nvSpPr>
        <p:spPr>
          <a:xfrm>
            <a:off x="860518" y="1792014"/>
            <a:ext cx="8027988" cy="4483654"/>
          </a:xfrm>
          <a:extLst/>
        </p:spPr>
        <p:txBody>
          <a:bodyPr numCol="2">
            <a:normAutofit/>
          </a:bodyPr>
          <a:lstStyle/>
          <a:p>
            <a:pPr>
              <a:lnSpc>
                <a:spcPct val="60000"/>
              </a:lnSpc>
              <a:spcBef>
                <a:spcPts val="1400"/>
              </a:spcBef>
              <a:buFont typeface="Wingdings 2" charset="0"/>
              <a:buChar char=""/>
              <a:defRPr/>
            </a:pPr>
            <a:r>
              <a:rPr lang="es-ES" dirty="0">
                <a:latin typeface="Calibri" charset="0"/>
                <a:ea typeface="Calibri" charset="0"/>
                <a:cs typeface="Calibri" charset="0"/>
              </a:rPr>
              <a:t>Emprendimiento</a:t>
            </a:r>
          </a:p>
          <a:p>
            <a:pPr>
              <a:lnSpc>
                <a:spcPct val="60000"/>
              </a:lnSpc>
              <a:spcBef>
                <a:spcPts val="1400"/>
              </a:spcBef>
              <a:buFont typeface="Wingdings 2" charset="0"/>
              <a:buChar char=""/>
              <a:defRPr/>
            </a:pPr>
            <a:r>
              <a:rPr lang="es-ES" dirty="0">
                <a:latin typeface="Calibri" charset="0"/>
                <a:ea typeface="Calibri" charset="0"/>
                <a:cs typeface="Calibri" charset="0"/>
              </a:rPr>
              <a:t>Creación de empleo</a:t>
            </a:r>
          </a:p>
          <a:p>
            <a:pPr>
              <a:lnSpc>
                <a:spcPct val="60000"/>
              </a:lnSpc>
              <a:spcBef>
                <a:spcPts val="1400"/>
              </a:spcBef>
              <a:buFont typeface="Wingdings 2" charset="0"/>
              <a:buChar char=""/>
              <a:defRPr/>
            </a:pPr>
            <a:r>
              <a:rPr lang="es-ES" dirty="0">
                <a:latin typeface="Calibri" charset="0"/>
                <a:ea typeface="Calibri" charset="0"/>
                <a:cs typeface="Calibri" charset="0"/>
              </a:rPr>
              <a:t>Formación profesional</a:t>
            </a:r>
          </a:p>
          <a:p>
            <a:pPr>
              <a:lnSpc>
                <a:spcPct val="60000"/>
              </a:lnSpc>
              <a:spcBef>
                <a:spcPts val="1400"/>
              </a:spcBef>
              <a:buFont typeface="Wingdings 2" charset="0"/>
              <a:buChar char=""/>
              <a:defRPr/>
            </a:pPr>
            <a:r>
              <a:rPr lang="es-ES" dirty="0">
                <a:latin typeface="Calibri" charset="0"/>
                <a:ea typeface="Calibri" charset="0"/>
                <a:cs typeface="Calibri" charset="0"/>
              </a:rPr>
              <a:t>Mercadotecnia</a:t>
            </a:r>
          </a:p>
          <a:p>
            <a:pPr>
              <a:lnSpc>
                <a:spcPct val="60000"/>
              </a:lnSpc>
              <a:spcBef>
                <a:spcPts val="1400"/>
              </a:spcBef>
              <a:buFont typeface="Wingdings 2" charset="0"/>
              <a:buChar char=""/>
              <a:defRPr/>
            </a:pPr>
            <a:r>
              <a:rPr lang="es-ES" dirty="0">
                <a:latin typeface="Calibri" charset="0"/>
                <a:ea typeface="Calibri" charset="0"/>
                <a:cs typeface="Calibri" charset="0"/>
              </a:rPr>
              <a:t>Planificación estratégica</a:t>
            </a:r>
          </a:p>
          <a:p>
            <a:pPr>
              <a:lnSpc>
                <a:spcPct val="60000"/>
              </a:lnSpc>
              <a:spcBef>
                <a:spcPts val="1400"/>
              </a:spcBef>
              <a:buFont typeface="Wingdings 2" charset="0"/>
              <a:buChar char=""/>
              <a:defRPr/>
            </a:pPr>
            <a:r>
              <a:rPr lang="es-ES" dirty="0">
                <a:latin typeface="Calibri" charset="0"/>
                <a:ea typeface="Calibri" charset="0"/>
                <a:cs typeface="Calibri" charset="0"/>
              </a:rPr>
              <a:t>Aptitud física</a:t>
            </a:r>
          </a:p>
          <a:p>
            <a:pPr>
              <a:lnSpc>
                <a:spcPct val="60000"/>
              </a:lnSpc>
              <a:spcBef>
                <a:spcPts val="1400"/>
              </a:spcBef>
              <a:buFont typeface="Wingdings 2" charset="0"/>
              <a:buChar char=""/>
              <a:defRPr/>
            </a:pPr>
            <a:r>
              <a:rPr lang="es-ES" dirty="0">
                <a:latin typeface="Calibri" charset="0"/>
                <a:ea typeface="Calibri" charset="0"/>
                <a:cs typeface="Calibri" charset="0"/>
              </a:rPr>
              <a:t>Contabilidad básica</a:t>
            </a:r>
          </a:p>
          <a:p>
            <a:pPr>
              <a:lnSpc>
                <a:spcPct val="60000"/>
              </a:lnSpc>
              <a:spcBef>
                <a:spcPts val="1400"/>
              </a:spcBef>
              <a:buFont typeface="Wingdings 2" charset="0"/>
              <a:buChar char=""/>
              <a:defRPr/>
            </a:pPr>
            <a:r>
              <a:rPr lang="es-ES" dirty="0">
                <a:latin typeface="Calibri" charset="0"/>
                <a:ea typeface="Calibri" charset="0"/>
                <a:cs typeface="Calibri" charset="0"/>
              </a:rPr>
              <a:t>Ciencias económicas</a:t>
            </a:r>
          </a:p>
          <a:p>
            <a:pPr>
              <a:lnSpc>
                <a:spcPct val="60000"/>
              </a:lnSpc>
              <a:spcBef>
                <a:spcPts val="1400"/>
              </a:spcBef>
              <a:buFont typeface="Wingdings 2" charset="0"/>
              <a:buChar char=""/>
              <a:defRPr/>
            </a:pPr>
            <a:r>
              <a:rPr lang="es-ES" dirty="0">
                <a:latin typeface="Calibri" charset="0"/>
                <a:ea typeface="Calibri" charset="0"/>
                <a:cs typeface="Calibri" charset="0"/>
              </a:rPr>
              <a:t>Cómo revisar un informe de crédito</a:t>
            </a:r>
          </a:p>
          <a:p>
            <a:pPr>
              <a:lnSpc>
                <a:spcPct val="60000"/>
              </a:lnSpc>
              <a:spcBef>
                <a:spcPts val="1400"/>
              </a:spcBef>
              <a:buFont typeface="Wingdings 2" charset="0"/>
              <a:buChar char=""/>
              <a:defRPr/>
            </a:pPr>
            <a:r>
              <a:rPr lang="es-ES" dirty="0">
                <a:latin typeface="Calibri" charset="0"/>
                <a:ea typeface="Calibri" charset="0"/>
                <a:cs typeface="Calibri" charset="0"/>
              </a:rPr>
              <a:t>Calidad crediticia</a:t>
            </a:r>
          </a:p>
          <a:p>
            <a:pPr>
              <a:lnSpc>
                <a:spcPct val="60000"/>
              </a:lnSpc>
              <a:spcBef>
                <a:spcPts val="1400"/>
              </a:spcBef>
              <a:buFont typeface="Wingdings 2" charset="0"/>
              <a:buChar char=""/>
              <a:defRPr/>
            </a:pPr>
            <a:r>
              <a:rPr lang="es-ES" dirty="0">
                <a:latin typeface="Calibri" charset="0"/>
                <a:ea typeface="Calibri" charset="0"/>
                <a:cs typeface="Calibri" charset="0"/>
              </a:rPr>
              <a:t>Bancario</a:t>
            </a:r>
          </a:p>
          <a:p>
            <a:pPr>
              <a:lnSpc>
                <a:spcPct val="60000"/>
              </a:lnSpc>
              <a:spcBef>
                <a:spcPts val="1400"/>
              </a:spcBef>
              <a:buFont typeface="Wingdings 2" charset="0"/>
              <a:buChar char=""/>
              <a:defRPr/>
            </a:pPr>
            <a:r>
              <a:rPr lang="es-ES" dirty="0">
                <a:latin typeface="Calibri" charset="0"/>
                <a:ea typeface="Calibri" charset="0"/>
                <a:cs typeface="Calibri" charset="0"/>
              </a:rPr>
              <a:t>Dietético</a:t>
            </a:r>
          </a:p>
          <a:p>
            <a:pPr>
              <a:lnSpc>
                <a:spcPct val="60000"/>
              </a:lnSpc>
              <a:spcBef>
                <a:spcPts val="1400"/>
              </a:spcBef>
              <a:buFont typeface="Wingdings 2" charset="0"/>
              <a:buChar char=""/>
              <a:defRPr/>
            </a:pPr>
            <a:r>
              <a:rPr lang="es-ES" dirty="0">
                <a:latin typeface="Calibri" charset="0"/>
                <a:ea typeface="Calibri" charset="0"/>
                <a:cs typeface="Calibri" charset="0"/>
              </a:rPr>
              <a:t>Gramática</a:t>
            </a:r>
          </a:p>
          <a:p>
            <a:pPr>
              <a:lnSpc>
                <a:spcPct val="60000"/>
              </a:lnSpc>
              <a:spcBef>
                <a:spcPts val="1400"/>
              </a:spcBef>
              <a:buFont typeface="Wingdings 2" charset="0"/>
              <a:buChar char=""/>
              <a:defRPr/>
            </a:pPr>
            <a:r>
              <a:rPr lang="es-ES" dirty="0">
                <a:latin typeface="Calibri" charset="0"/>
                <a:ea typeface="Calibri" charset="0"/>
                <a:cs typeface="Calibri" charset="0"/>
              </a:rPr>
              <a:t>Organizando eventos</a:t>
            </a:r>
          </a:p>
          <a:p>
            <a:pPr>
              <a:lnSpc>
                <a:spcPct val="60000"/>
              </a:lnSpc>
              <a:spcBef>
                <a:spcPts val="1400"/>
              </a:spcBef>
              <a:buFont typeface="Wingdings 2" charset="0"/>
              <a:buChar char=""/>
              <a:defRPr/>
            </a:pPr>
            <a:r>
              <a:rPr lang="es-ES" dirty="0">
                <a:latin typeface="Calibri" charset="0"/>
                <a:ea typeface="Calibri" charset="0"/>
                <a:cs typeface="Calibri" charset="0"/>
              </a:rPr>
              <a:t>Inglés</a:t>
            </a:r>
          </a:p>
          <a:p>
            <a:pPr>
              <a:lnSpc>
                <a:spcPct val="60000"/>
              </a:lnSpc>
              <a:spcBef>
                <a:spcPts val="1400"/>
              </a:spcBef>
              <a:buFont typeface="Wingdings 2" charset="0"/>
              <a:buChar char=""/>
              <a:defRPr/>
            </a:pPr>
            <a:r>
              <a:rPr lang="es-ES" dirty="0">
                <a:latin typeface="Calibri" charset="0"/>
                <a:ea typeface="Calibri" charset="0"/>
                <a:cs typeface="Calibri" charset="0"/>
              </a:rPr>
              <a:t>Hablar en público</a:t>
            </a:r>
          </a:p>
          <a:p>
            <a:pPr>
              <a:lnSpc>
                <a:spcPct val="60000"/>
              </a:lnSpc>
              <a:spcBef>
                <a:spcPts val="1400"/>
              </a:spcBef>
              <a:buFont typeface="Wingdings 2" charset="0"/>
              <a:buChar char=""/>
              <a:defRPr/>
            </a:pPr>
            <a:r>
              <a:rPr lang="es-ES" dirty="0">
                <a:latin typeface="Calibri" charset="0"/>
                <a:ea typeface="Calibri" charset="0"/>
                <a:cs typeface="Calibri" charset="0"/>
              </a:rPr>
              <a:t>Etiqueta de presentación</a:t>
            </a:r>
          </a:p>
          <a:p>
            <a:pPr>
              <a:lnSpc>
                <a:spcPct val="60000"/>
              </a:lnSpc>
              <a:spcBef>
                <a:spcPts val="1400"/>
              </a:spcBef>
              <a:buFont typeface="Wingdings 2" charset="0"/>
              <a:buChar char=""/>
              <a:defRPr/>
            </a:pPr>
            <a:r>
              <a:rPr lang="es-ES" dirty="0">
                <a:latin typeface="Calibri" charset="0"/>
                <a:ea typeface="Calibri" charset="0"/>
                <a:cs typeface="Calibri" charset="0"/>
              </a:rPr>
              <a:t>Periodismo para principiantes</a:t>
            </a:r>
          </a:p>
          <a:p>
            <a:pPr>
              <a:lnSpc>
                <a:spcPct val="60000"/>
              </a:lnSpc>
              <a:spcBef>
                <a:spcPts val="1400"/>
              </a:spcBef>
              <a:buFont typeface="Wingdings 2" charset="0"/>
              <a:buChar char=""/>
              <a:defRPr/>
            </a:pPr>
            <a:r>
              <a:rPr lang="es-ES" dirty="0">
                <a:latin typeface="Calibri" charset="0"/>
                <a:ea typeface="Calibri" charset="0"/>
                <a:cs typeface="Calibri" charset="0"/>
              </a:rPr>
              <a:t>Educación en el hogar</a:t>
            </a:r>
          </a:p>
          <a:p>
            <a:pPr>
              <a:lnSpc>
                <a:spcPct val="60000"/>
              </a:lnSpc>
              <a:spcBef>
                <a:spcPts val="1400"/>
              </a:spcBef>
              <a:buFont typeface="Wingdings 2" charset="0"/>
              <a:buChar char=""/>
              <a:defRPr/>
            </a:pPr>
            <a:r>
              <a:rPr lang="es-ES" dirty="0">
                <a:latin typeface="Calibri" charset="0"/>
                <a:ea typeface="Calibri" charset="0"/>
                <a:cs typeface="Calibri" charset="0"/>
              </a:rPr>
              <a:t>Etiqueta básica</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52556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spcBef>
                <a:spcPct val="0"/>
              </a:spcBef>
              <a:buClrTx/>
              <a:buSzTx/>
              <a:buFontTx/>
              <a:buNone/>
            </a:pPr>
            <a:fld id="{64F98652-CC85-D14A-A08C-00D01D0EED74}" type="slidenum">
              <a:rPr lang="en-US" altLang="en-US" sz="1200">
                <a:solidFill>
                  <a:srgbClr val="898989"/>
                </a:solidFill>
                <a:latin typeface="Times New Roman" charset="0"/>
                <a:ea typeface="MS PGothic" charset="-128"/>
              </a:rPr>
              <a:pPr>
                <a:spcBef>
                  <a:spcPct val="0"/>
                </a:spcBef>
                <a:buClrTx/>
                <a:buSzTx/>
                <a:buFontTx/>
                <a:buNone/>
              </a:pPr>
              <a:t>28</a:t>
            </a:fld>
            <a:endParaRPr lang="en-US" altLang="en-US" sz="1200">
              <a:solidFill>
                <a:srgbClr val="898989"/>
              </a:solidFill>
              <a:latin typeface="Times New Roman" charset="0"/>
              <a:ea typeface="MS PGothic" charset="-128"/>
            </a:endParaRPr>
          </a:p>
        </p:txBody>
      </p:sp>
      <p:sp>
        <p:nvSpPr>
          <p:cNvPr id="22530" name="Rectangle 1"/>
          <p:cNvSpPr>
            <a:spLocks noChangeArrowheads="1"/>
          </p:cNvSpPr>
          <p:nvPr/>
        </p:nvSpPr>
        <p:spPr bwMode="auto">
          <a:xfrm>
            <a:off x="0" y="246063"/>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ctr">
              <a:spcBef>
                <a:spcPct val="0"/>
              </a:spcBef>
              <a:buClrTx/>
              <a:buSzTx/>
              <a:buNone/>
            </a:pPr>
            <a:r>
              <a:rPr lang="es-ES_tradnl" altLang="en-US" sz="4000" dirty="0">
                <a:solidFill>
                  <a:schemeClr val="accent1"/>
                </a:solidFill>
                <a:latin typeface="Calibri" charset="0"/>
                <a:ea typeface="Calibri" charset="0"/>
                <a:cs typeface="Calibri" charset="0"/>
              </a:rPr>
              <a:t>Para Ense</a:t>
            </a:r>
            <a:r>
              <a:rPr lang="es-ES_tradnl" sz="4000" dirty="0">
                <a:solidFill>
                  <a:schemeClr val="accent1"/>
                </a:solidFill>
                <a:latin typeface="Calibri" charset="0"/>
                <a:ea typeface="Calibri" charset="0"/>
                <a:cs typeface="Calibri" charset="0"/>
              </a:rPr>
              <a:t>ñ</a:t>
            </a:r>
            <a:r>
              <a:rPr lang="es-ES_tradnl" altLang="en-US" sz="4000" dirty="0">
                <a:solidFill>
                  <a:schemeClr val="accent1"/>
                </a:solidFill>
                <a:latin typeface="Calibri" charset="0"/>
                <a:ea typeface="Calibri" charset="0"/>
                <a:cs typeface="Calibri" charset="0"/>
              </a:rPr>
              <a:t>ar </a:t>
            </a:r>
            <a:r>
              <a:rPr lang="es-ES_tradnl" altLang="en-US" dirty="0">
                <a:solidFill>
                  <a:schemeClr val="accent1"/>
                </a:solidFill>
                <a:latin typeface="Calibri" charset="0"/>
                <a:ea typeface="Calibri" charset="0"/>
                <a:cs typeface="Calibri" charset="0"/>
              </a:rPr>
              <a:t>(continuado</a:t>
            </a:r>
            <a:r>
              <a:rPr lang="en-US" altLang="en-US" dirty="0">
                <a:solidFill>
                  <a:schemeClr val="accent1"/>
                </a:solidFill>
                <a:latin typeface="Calibri" charset="0"/>
                <a:ea typeface="Calibri" charset="0"/>
                <a:cs typeface="Calibri" charset="0"/>
              </a:rPr>
              <a:t>) </a:t>
            </a:r>
          </a:p>
        </p:txBody>
      </p:sp>
      <p:sp>
        <p:nvSpPr>
          <p:cNvPr id="2" name="Content Placeholder 1"/>
          <p:cNvSpPr>
            <a:spLocks noGrp="1"/>
          </p:cNvSpPr>
          <p:nvPr>
            <p:ph idx="1"/>
          </p:nvPr>
        </p:nvSpPr>
        <p:spPr>
          <a:xfrm>
            <a:off x="811306" y="1162050"/>
            <a:ext cx="8077200" cy="5113618"/>
          </a:xfrm>
          <a:extLst/>
        </p:spPr>
        <p:txBody>
          <a:bodyPr numCol="2">
            <a:normAutofit/>
          </a:bodyPr>
          <a:lstStyle/>
          <a:p>
            <a:pPr>
              <a:spcBef>
                <a:spcPts val="1400"/>
              </a:spcBef>
              <a:buFont typeface="Wingdings 2" charset="0"/>
              <a:buChar char=""/>
              <a:defRPr/>
            </a:pPr>
            <a:r>
              <a:rPr lang="es-ES" dirty="0">
                <a:latin typeface="Calibri" charset="0"/>
                <a:ea typeface="Calibri" charset="0"/>
                <a:cs typeface="Calibri" charset="0"/>
              </a:rPr>
              <a:t>Técnicas de amamantamiento para madres primerizas</a:t>
            </a:r>
          </a:p>
          <a:p>
            <a:pPr>
              <a:spcBef>
                <a:spcPts val="1400"/>
              </a:spcBef>
              <a:buFont typeface="Wingdings 2" charset="0"/>
              <a:buChar char=""/>
              <a:defRPr/>
            </a:pPr>
            <a:r>
              <a:rPr lang="es-ES" dirty="0">
                <a:latin typeface="Calibri" charset="0"/>
                <a:ea typeface="Calibri" charset="0"/>
                <a:cs typeface="Calibri" charset="0"/>
              </a:rPr>
              <a:t>Primeros auxilios</a:t>
            </a:r>
          </a:p>
          <a:p>
            <a:pPr>
              <a:spcBef>
                <a:spcPts val="1400"/>
              </a:spcBef>
              <a:buFont typeface="Wingdings 2" charset="0"/>
              <a:buChar char=""/>
              <a:defRPr/>
            </a:pPr>
            <a:r>
              <a:rPr lang="es-ES" dirty="0">
                <a:latin typeface="Calibri" charset="0"/>
                <a:ea typeface="Calibri" charset="0"/>
                <a:cs typeface="Calibri" charset="0"/>
              </a:rPr>
              <a:t>Higiene</a:t>
            </a:r>
          </a:p>
          <a:p>
            <a:pPr>
              <a:spcBef>
                <a:spcPts val="1400"/>
              </a:spcBef>
              <a:buFont typeface="Wingdings 2" charset="0"/>
              <a:buChar char=""/>
              <a:defRPr/>
            </a:pPr>
            <a:r>
              <a:rPr lang="es-ES" dirty="0">
                <a:latin typeface="Calibri" charset="0"/>
                <a:ea typeface="Calibri" charset="0"/>
                <a:cs typeface="Calibri" charset="0"/>
              </a:rPr>
              <a:t>Autoestima</a:t>
            </a:r>
          </a:p>
          <a:p>
            <a:pPr>
              <a:spcBef>
                <a:spcPts val="1400"/>
              </a:spcBef>
              <a:buFont typeface="Wingdings 2" charset="0"/>
              <a:buChar char=""/>
              <a:defRPr/>
            </a:pPr>
            <a:r>
              <a:rPr lang="es-ES" dirty="0">
                <a:latin typeface="Calibri" charset="0"/>
                <a:ea typeface="Calibri" charset="0"/>
                <a:cs typeface="Calibri" charset="0"/>
              </a:rPr>
              <a:t>Habilidades de vida para los jóvenes</a:t>
            </a:r>
          </a:p>
          <a:p>
            <a:pPr>
              <a:spcBef>
                <a:spcPts val="1400"/>
              </a:spcBef>
              <a:buFont typeface="Wingdings 2" charset="0"/>
              <a:buChar char=""/>
              <a:defRPr/>
            </a:pPr>
            <a:r>
              <a:rPr lang="es-ES" dirty="0">
                <a:latin typeface="Calibri" charset="0"/>
                <a:ea typeface="Calibri" charset="0"/>
                <a:cs typeface="Calibri" charset="0"/>
              </a:rPr>
              <a:t>Tejido de punto</a:t>
            </a:r>
          </a:p>
          <a:p>
            <a:pPr>
              <a:spcBef>
                <a:spcPts val="1400"/>
              </a:spcBef>
              <a:buFont typeface="Wingdings 2" charset="0"/>
              <a:buChar char=""/>
              <a:defRPr/>
            </a:pPr>
            <a:r>
              <a:rPr lang="es-ES" dirty="0">
                <a:latin typeface="Calibri" charset="0"/>
                <a:ea typeface="Calibri" charset="0"/>
                <a:cs typeface="Calibri" charset="0"/>
              </a:rPr>
              <a:t>Tecnología computacional</a:t>
            </a:r>
          </a:p>
          <a:p>
            <a:pPr>
              <a:spcBef>
                <a:spcPts val="1400"/>
              </a:spcBef>
              <a:buFont typeface="Wingdings 2" charset="0"/>
              <a:buChar char=""/>
              <a:defRPr/>
            </a:pPr>
            <a:r>
              <a:rPr lang="es-ES" dirty="0">
                <a:latin typeface="Calibri" charset="0"/>
                <a:ea typeface="Calibri" charset="0"/>
                <a:cs typeface="Calibri" charset="0"/>
              </a:rPr>
              <a:t>Matemáticas</a:t>
            </a:r>
          </a:p>
          <a:p>
            <a:pPr>
              <a:spcBef>
                <a:spcPts val="1400"/>
              </a:spcBef>
              <a:buFont typeface="Wingdings 2" charset="0"/>
              <a:buChar char=""/>
              <a:defRPr/>
            </a:pPr>
            <a:r>
              <a:rPr lang="es-ES" dirty="0">
                <a:latin typeface="Calibri" charset="0"/>
                <a:ea typeface="Calibri" charset="0"/>
                <a:cs typeface="Calibri" charset="0"/>
              </a:rPr>
              <a:t>Patinaje</a:t>
            </a:r>
          </a:p>
          <a:p>
            <a:pPr>
              <a:spcBef>
                <a:spcPts val="1400"/>
              </a:spcBef>
              <a:buFont typeface="Wingdings 2" charset="0"/>
              <a:buChar char=""/>
              <a:defRPr/>
            </a:pPr>
            <a:r>
              <a:rPr lang="es-ES" dirty="0">
                <a:latin typeface="Calibri" charset="0"/>
                <a:ea typeface="Calibri" charset="0"/>
                <a:cs typeface="Calibri" charset="0"/>
              </a:rPr>
              <a:t>Cómo ser un buen vecino</a:t>
            </a:r>
          </a:p>
          <a:p>
            <a:pPr>
              <a:spcBef>
                <a:spcPts val="1400"/>
              </a:spcBef>
              <a:buFont typeface="Wingdings 2" charset="0"/>
              <a:buChar char=""/>
              <a:defRPr/>
            </a:pPr>
            <a:r>
              <a:rPr lang="es-ES" dirty="0">
                <a:latin typeface="Calibri" charset="0"/>
                <a:ea typeface="Calibri" charset="0"/>
                <a:cs typeface="Calibri" charset="0"/>
              </a:rPr>
              <a:t>Bienes raíces</a:t>
            </a:r>
          </a:p>
          <a:p>
            <a:pPr>
              <a:spcBef>
                <a:spcPts val="1400"/>
              </a:spcBef>
              <a:buFont typeface="Wingdings 2" charset="0"/>
              <a:buChar char=""/>
              <a:defRPr/>
            </a:pPr>
            <a:r>
              <a:rPr lang="es-ES" dirty="0">
                <a:latin typeface="Calibri" charset="0"/>
                <a:ea typeface="Calibri" charset="0"/>
                <a:cs typeface="Calibri" charset="0"/>
              </a:rPr>
              <a:t>Comprensión lectora</a:t>
            </a:r>
          </a:p>
          <a:p>
            <a:pPr>
              <a:spcBef>
                <a:spcPts val="1400"/>
              </a:spcBef>
              <a:buFont typeface="Wingdings 2" charset="0"/>
              <a:buChar char=""/>
              <a:defRPr/>
            </a:pPr>
            <a:r>
              <a:rPr lang="es-ES" dirty="0">
                <a:latin typeface="Calibri" charset="0"/>
                <a:ea typeface="Calibri" charset="0"/>
                <a:cs typeface="Calibri" charset="0"/>
              </a:rPr>
              <a:t>De coser</a:t>
            </a:r>
          </a:p>
          <a:p>
            <a:pPr>
              <a:spcBef>
                <a:spcPts val="1400"/>
              </a:spcBef>
              <a:buFont typeface="Wingdings 2" charset="0"/>
              <a:buChar char=""/>
              <a:defRPr/>
            </a:pPr>
            <a:r>
              <a:rPr lang="es-ES" dirty="0">
                <a:latin typeface="Calibri" charset="0"/>
                <a:ea typeface="Calibri" charset="0"/>
                <a:cs typeface="Calibri" charset="0"/>
              </a:rPr>
              <a:t>Artesanía</a:t>
            </a:r>
          </a:p>
          <a:p>
            <a:pPr>
              <a:lnSpc>
                <a:spcPct val="60000"/>
              </a:lnSpc>
              <a:spcBef>
                <a:spcPts val="1400"/>
              </a:spcBef>
              <a:buFont typeface="Wingdings 2" charset="0"/>
              <a:buChar char=""/>
              <a:defRPr/>
            </a:pPr>
            <a:r>
              <a:rPr lang="es-ES" dirty="0">
                <a:latin typeface="Calibri" charset="0"/>
                <a:ea typeface="Calibri" charset="0"/>
                <a:cs typeface="Calibri" charset="0"/>
              </a:rPr>
              <a:t>Cocina</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34446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9180" t="7018" r="9087" b="50877"/>
          <a:stretch>
            <a:fillRect/>
          </a:stretch>
        </p:blipFill>
        <p:spPr>
          <a:xfrm>
            <a:off x="381000" y="636868"/>
            <a:ext cx="8458200" cy="5638800"/>
          </a:xfrm>
        </p:spPr>
      </p:pic>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MS PGothic" charset="-128"/>
              </a:defRPr>
            </a:lvl1pPr>
            <a:lvl2pPr marL="742950" indent="-285750">
              <a:defRPr sz="1200">
                <a:solidFill>
                  <a:schemeClr val="tx1"/>
                </a:solidFill>
                <a:latin typeface="Times New Roman" charset="0"/>
                <a:ea typeface="MS PGothic" charset="-128"/>
              </a:defRPr>
            </a:lvl2pPr>
            <a:lvl3pPr marL="1143000" indent="-228600">
              <a:defRPr sz="1200">
                <a:solidFill>
                  <a:schemeClr val="tx1"/>
                </a:solidFill>
                <a:latin typeface="Times New Roman" charset="0"/>
                <a:ea typeface="MS PGothic" charset="-128"/>
              </a:defRPr>
            </a:lvl3pPr>
            <a:lvl4pPr marL="1600200" indent="-228600">
              <a:defRPr sz="1200">
                <a:solidFill>
                  <a:schemeClr val="tx1"/>
                </a:solidFill>
                <a:latin typeface="Times New Roman" charset="0"/>
                <a:ea typeface="MS PGothic" charset="-128"/>
              </a:defRPr>
            </a:lvl4pPr>
            <a:lvl5pPr marL="2057400" indent="-228600">
              <a:defRPr sz="1200">
                <a:solidFill>
                  <a:schemeClr val="tx1"/>
                </a:solidFill>
                <a:latin typeface="Times New Roman" charset="0"/>
                <a:ea typeface="MS PGothic" charset="-128"/>
              </a:defRPr>
            </a:lvl5pPr>
            <a:lvl6pPr marL="2514600" indent="-228600" eaLnBrk="0" fontAlgn="base" hangingPunct="0">
              <a:spcBef>
                <a:spcPct val="0"/>
              </a:spcBef>
              <a:spcAft>
                <a:spcPct val="0"/>
              </a:spcAft>
              <a:defRPr sz="1200">
                <a:solidFill>
                  <a:schemeClr val="tx1"/>
                </a:solidFill>
                <a:latin typeface="Times New Roman" charset="0"/>
                <a:ea typeface="MS PGothic" charset="-128"/>
              </a:defRPr>
            </a:lvl6pPr>
            <a:lvl7pPr marL="2971800" indent="-228600" eaLnBrk="0" fontAlgn="base" hangingPunct="0">
              <a:spcBef>
                <a:spcPct val="0"/>
              </a:spcBef>
              <a:spcAft>
                <a:spcPct val="0"/>
              </a:spcAft>
              <a:defRPr sz="1200">
                <a:solidFill>
                  <a:schemeClr val="tx1"/>
                </a:solidFill>
                <a:latin typeface="Times New Roman" charset="0"/>
                <a:ea typeface="MS PGothic" charset="-128"/>
              </a:defRPr>
            </a:lvl7pPr>
            <a:lvl8pPr marL="3429000" indent="-228600" eaLnBrk="0" fontAlgn="base" hangingPunct="0">
              <a:spcBef>
                <a:spcPct val="0"/>
              </a:spcBef>
              <a:spcAft>
                <a:spcPct val="0"/>
              </a:spcAft>
              <a:defRPr sz="1200">
                <a:solidFill>
                  <a:schemeClr val="tx1"/>
                </a:solidFill>
                <a:latin typeface="Times New Roman" charset="0"/>
                <a:ea typeface="MS PGothic" charset="-128"/>
              </a:defRPr>
            </a:lvl8pPr>
            <a:lvl9pPr marL="3886200" indent="-228600" eaLnBrk="0" fontAlgn="base" hangingPunct="0">
              <a:spcBef>
                <a:spcPct val="0"/>
              </a:spcBef>
              <a:spcAft>
                <a:spcPct val="0"/>
              </a:spcAft>
              <a:defRPr sz="1200">
                <a:solidFill>
                  <a:schemeClr val="tx1"/>
                </a:solidFill>
                <a:latin typeface="Times New Roman" charset="0"/>
                <a:ea typeface="MS PGothic" charset="-128"/>
              </a:defRPr>
            </a:lvl9pPr>
          </a:lstStyle>
          <a:p>
            <a:fld id="{20C46ECA-8589-AD49-8E39-E40C0657EF0C}" type="slidenum">
              <a:rPr lang="en-US" altLang="en-US" sz="3600">
                <a:solidFill>
                  <a:schemeClr val="bg1"/>
                </a:solidFill>
              </a:rPr>
              <a:pPr/>
              <a:t>29</a:t>
            </a:fld>
            <a:endParaRPr lang="en-US" altLang="en-US" sz="3600">
              <a:solidFill>
                <a:schemeClr val="bg1"/>
              </a:solidFill>
            </a:endParaRPr>
          </a:p>
        </p:txBody>
      </p:sp>
      <p:sp>
        <p:nvSpPr>
          <p:cNvPr id="23555" name="Title 1"/>
          <p:cNvSpPr>
            <a:spLocks noGrp="1"/>
          </p:cNvSpPr>
          <p:nvPr>
            <p:ph type="title"/>
          </p:nvPr>
        </p:nvSpPr>
        <p:spPr>
          <a:xfrm>
            <a:off x="381000" y="304800"/>
            <a:ext cx="8229600" cy="457200"/>
          </a:xfrm>
        </p:spPr>
        <p:txBody>
          <a:bodyPr/>
          <a:lstStyle/>
          <a:p>
            <a:r>
              <a:rPr lang="es-ES" altLang="en-US" sz="3200" dirty="0">
                <a:latin typeface="Calibri" charset="0"/>
                <a:ea typeface="Calibri" charset="0"/>
                <a:cs typeface="Calibri" charset="0"/>
              </a:rPr>
              <a:t>Temas que a los jóvenes les gustaría aprender</a:t>
            </a:r>
            <a:endParaRPr lang="en-US" altLang="en-US" sz="3200" dirty="0">
              <a:latin typeface="Calibri" charset="0"/>
              <a:ea typeface="Calibri" charset="0"/>
              <a:cs typeface="Calibri" charset="0"/>
            </a:endParaRPr>
          </a:p>
        </p:txBody>
      </p:sp>
      <p:sp>
        <p:nvSpPr>
          <p:cNvPr id="5" name="Title 1">
            <a:extLst>
              <a:ext uri="{FF2B5EF4-FFF2-40B4-BE49-F238E27FC236}">
                <a16:creationId xmlns:a16="http://schemas.microsoft.com/office/drawing/2014/main" id="{78C47421-7A51-4E7D-902B-4B8C747ED3F8}"/>
              </a:ext>
            </a:extLst>
          </p:cNvPr>
          <p:cNvSpPr txBox="1">
            <a:spLocks/>
          </p:cNvSpPr>
          <p:nvPr/>
        </p:nvSpPr>
        <p:spPr>
          <a:xfrm>
            <a:off x="689709" y="941568"/>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solidFill>
                  <a:schemeClr val="bg1"/>
                </a:solidFill>
                <a:latin typeface="Calibri" panose="020F0502020204030204" pitchFamily="34" charset="0"/>
                <a:cs typeface="Calibri" panose="020F0502020204030204" pitchFamily="34" charset="0"/>
              </a:rPr>
              <a:t>Temas</a:t>
            </a:r>
            <a:endParaRPr lang="en-US" sz="2000"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78C47421-7A51-4E7D-902B-4B8C747ED3F8}"/>
              </a:ext>
            </a:extLst>
          </p:cNvPr>
          <p:cNvSpPr txBox="1">
            <a:spLocks/>
          </p:cNvSpPr>
          <p:nvPr/>
        </p:nvSpPr>
        <p:spPr>
          <a:xfrm>
            <a:off x="3496409" y="928868"/>
            <a:ext cx="1494691" cy="518793"/>
          </a:xfrm>
          <a:prstGeom prst="rect">
            <a:avLst/>
          </a:prstGeom>
          <a:solidFill>
            <a:srgbClr val="74BC36"/>
          </a:solidFill>
        </p:spPr>
        <p:txBody>
          <a:bodyPr vert="horz" lIns="91440" tIns="45720" rIns="91440" bIns="45720" rtlCol="0" anchor="b" anchorCtr="0">
            <a:noAutofit/>
          </a:bodyPr>
          <a:lstStyle>
            <a:defPPr>
              <a:defRPr lang="en-US"/>
            </a:defPPr>
            <a:lvl1pPr algn="ctr">
              <a:spcBef>
                <a:spcPct val="0"/>
              </a:spcBef>
              <a:buNone/>
              <a:defRPr sz="2000">
                <a:solidFill>
                  <a:schemeClr val="bg1"/>
                </a:solidFill>
                <a:latin typeface="Calibri" panose="020F0502020204030204" pitchFamily="34" charset="0"/>
                <a:ea typeface="+mj-ea"/>
                <a:cs typeface="Calibri" panose="020F0502020204030204" pitchFamily="34" charset="0"/>
              </a:defRPr>
            </a:lvl1pPr>
          </a:lstStyle>
          <a:p>
            <a:r>
              <a:rPr lang="es-ES_tradnl" sz="1400" dirty="0"/>
              <a:t>Numero de estudiantes</a:t>
            </a:r>
          </a:p>
        </p:txBody>
      </p:sp>
      <p:sp>
        <p:nvSpPr>
          <p:cNvPr id="7" name="Title 1">
            <a:extLst>
              <a:ext uri="{FF2B5EF4-FFF2-40B4-BE49-F238E27FC236}">
                <a16:creationId xmlns:a16="http://schemas.microsoft.com/office/drawing/2014/main" id="{78C47421-7A51-4E7D-902B-4B8C747ED3F8}"/>
              </a:ext>
            </a:extLst>
          </p:cNvPr>
          <p:cNvSpPr txBox="1">
            <a:spLocks/>
          </p:cNvSpPr>
          <p:nvPr/>
        </p:nvSpPr>
        <p:spPr>
          <a:xfrm>
            <a:off x="5185509" y="941568"/>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a:solidFill>
                  <a:schemeClr val="bg1"/>
                </a:solidFill>
                <a:latin typeface="Calibri" panose="020F0502020204030204" pitchFamily="34" charset="0"/>
                <a:cs typeface="Calibri" panose="020F0502020204030204" pitchFamily="34" charset="0"/>
              </a:rPr>
              <a:t>Hombres</a:t>
            </a:r>
          </a:p>
        </p:txBody>
      </p:sp>
      <p:sp>
        <p:nvSpPr>
          <p:cNvPr id="8" name="Title 1">
            <a:extLst>
              <a:ext uri="{FF2B5EF4-FFF2-40B4-BE49-F238E27FC236}">
                <a16:creationId xmlns:a16="http://schemas.microsoft.com/office/drawing/2014/main" id="{78C47421-7A51-4E7D-902B-4B8C747ED3F8}"/>
              </a:ext>
            </a:extLst>
          </p:cNvPr>
          <p:cNvSpPr txBox="1">
            <a:spLocks/>
          </p:cNvSpPr>
          <p:nvPr/>
        </p:nvSpPr>
        <p:spPr>
          <a:xfrm>
            <a:off x="6874609" y="966967"/>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solidFill>
                  <a:schemeClr val="bg1"/>
                </a:solidFill>
                <a:latin typeface="Calibri" panose="020F0502020204030204" pitchFamily="34" charset="0"/>
                <a:cs typeface="Calibri" panose="020F0502020204030204" pitchFamily="34" charset="0"/>
              </a:rPr>
              <a:t>Mujeres</a:t>
            </a:r>
            <a:endParaRPr lang="en-US" sz="2000" dirty="0">
              <a:solidFill>
                <a:schemeClr val="bg1"/>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78C47421-7A51-4E7D-902B-4B8C747ED3F8}"/>
              </a:ext>
            </a:extLst>
          </p:cNvPr>
          <p:cNvSpPr txBox="1">
            <a:spLocks/>
          </p:cNvSpPr>
          <p:nvPr/>
        </p:nvSpPr>
        <p:spPr>
          <a:xfrm>
            <a:off x="689709" y="1447661"/>
            <a:ext cx="3310791" cy="4645397"/>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pPr algn="l">
              <a:spcAft>
                <a:spcPts val="600"/>
              </a:spcAft>
            </a:pPr>
            <a:r>
              <a:rPr lang="es-ES" sz="1400" dirty="0">
                <a:solidFill>
                  <a:schemeClr val="tx1"/>
                </a:solidFill>
              </a:rPr>
              <a:t>Cocinando</a:t>
            </a:r>
          </a:p>
          <a:p>
            <a:pPr algn="l">
              <a:spcAft>
                <a:spcPts val="600"/>
              </a:spcAft>
            </a:pPr>
            <a:r>
              <a:rPr lang="es-ES" sz="1400" dirty="0">
                <a:solidFill>
                  <a:schemeClr val="tx1"/>
                </a:solidFill>
              </a:rPr>
              <a:t>Horneando </a:t>
            </a:r>
          </a:p>
          <a:p>
            <a:pPr algn="l">
              <a:spcAft>
                <a:spcPts val="600"/>
              </a:spcAft>
            </a:pPr>
            <a:r>
              <a:rPr lang="es-ES" sz="1400" dirty="0">
                <a:solidFill>
                  <a:schemeClr val="tx1"/>
                </a:solidFill>
              </a:rPr>
              <a:t>Tecnología computacional </a:t>
            </a:r>
          </a:p>
          <a:p>
            <a:pPr algn="l">
              <a:spcAft>
                <a:spcPts val="600"/>
              </a:spcAft>
            </a:pPr>
            <a:r>
              <a:rPr lang="es-ES" sz="1400" dirty="0">
                <a:solidFill>
                  <a:schemeClr val="tx1"/>
                </a:solidFill>
              </a:rPr>
              <a:t>Cómo comenzar un negocio </a:t>
            </a:r>
          </a:p>
          <a:p>
            <a:pPr algn="l">
              <a:spcAft>
                <a:spcPts val="600"/>
              </a:spcAft>
            </a:pPr>
            <a:r>
              <a:rPr lang="es-ES" sz="1400" dirty="0">
                <a:solidFill>
                  <a:schemeClr val="tx1"/>
                </a:solidFill>
              </a:rPr>
              <a:t>Pintura </a:t>
            </a:r>
          </a:p>
          <a:p>
            <a:pPr algn="l">
              <a:spcAft>
                <a:spcPts val="600"/>
              </a:spcAft>
            </a:pPr>
            <a:r>
              <a:rPr lang="es-ES" sz="1400" dirty="0">
                <a:solidFill>
                  <a:schemeClr val="tx1"/>
                </a:solidFill>
              </a:rPr>
              <a:t>Negocio inmobiliario </a:t>
            </a:r>
          </a:p>
          <a:p>
            <a:pPr algn="l">
              <a:spcAft>
                <a:spcPts val="600"/>
              </a:spcAft>
            </a:pPr>
            <a:r>
              <a:rPr lang="es-ES" sz="1400" dirty="0">
                <a:solidFill>
                  <a:schemeClr val="tx1"/>
                </a:solidFill>
              </a:rPr>
              <a:t>Patinaje </a:t>
            </a:r>
          </a:p>
          <a:p>
            <a:pPr algn="l">
              <a:spcAft>
                <a:spcPts val="600"/>
              </a:spcAft>
            </a:pPr>
            <a:r>
              <a:rPr lang="es-ES" sz="1400" dirty="0">
                <a:solidFill>
                  <a:schemeClr val="tx1"/>
                </a:solidFill>
              </a:rPr>
              <a:t>Mecanografía </a:t>
            </a:r>
          </a:p>
          <a:p>
            <a:pPr algn="l">
              <a:spcAft>
                <a:spcPts val="600"/>
              </a:spcAft>
            </a:pPr>
            <a:r>
              <a:rPr lang="es-ES" sz="1400" dirty="0">
                <a:solidFill>
                  <a:schemeClr val="tx1"/>
                </a:solidFill>
              </a:rPr>
              <a:t>Historia negra aptitud física </a:t>
            </a:r>
          </a:p>
          <a:p>
            <a:pPr algn="l">
              <a:spcAft>
                <a:spcPts val="600"/>
              </a:spcAft>
            </a:pPr>
            <a:r>
              <a:rPr lang="es-ES" sz="1400" dirty="0">
                <a:solidFill>
                  <a:schemeClr val="tx1"/>
                </a:solidFill>
              </a:rPr>
              <a:t>Inglés </a:t>
            </a:r>
          </a:p>
          <a:p>
            <a:pPr algn="l">
              <a:spcAft>
                <a:spcPts val="600"/>
              </a:spcAft>
            </a:pPr>
            <a:r>
              <a:rPr lang="es-ES" sz="1400" dirty="0">
                <a:solidFill>
                  <a:schemeClr val="tx1"/>
                </a:solidFill>
              </a:rPr>
              <a:t>Matemáticas </a:t>
            </a:r>
          </a:p>
          <a:p>
            <a:pPr algn="l">
              <a:spcAft>
                <a:spcPts val="600"/>
              </a:spcAft>
            </a:pPr>
            <a:r>
              <a:rPr lang="es-ES" sz="1400" dirty="0">
                <a:solidFill>
                  <a:schemeClr val="tx1"/>
                </a:solidFill>
              </a:rPr>
              <a:t>Crianza </a:t>
            </a:r>
          </a:p>
          <a:p>
            <a:pPr algn="l">
              <a:spcAft>
                <a:spcPts val="600"/>
              </a:spcAft>
            </a:pPr>
            <a:r>
              <a:rPr lang="es-ES" sz="1400" dirty="0">
                <a:solidFill>
                  <a:schemeClr val="tx1"/>
                </a:solidFill>
              </a:rPr>
              <a:t>Carpintería </a:t>
            </a:r>
          </a:p>
          <a:p>
            <a:pPr algn="l">
              <a:spcAft>
                <a:spcPts val="600"/>
              </a:spcAft>
            </a:pPr>
            <a:r>
              <a:rPr lang="es-ES" sz="1400" dirty="0">
                <a:solidFill>
                  <a:schemeClr val="tx1"/>
                </a:solidFill>
              </a:rPr>
              <a:t>Primeros auxilios </a:t>
            </a:r>
          </a:p>
          <a:p>
            <a:pPr algn="l">
              <a:spcAft>
                <a:spcPts val="600"/>
              </a:spcAft>
            </a:pPr>
            <a:r>
              <a:rPr lang="es-ES" sz="1400" dirty="0">
                <a:solidFill>
                  <a:schemeClr val="tx1"/>
                </a:solidFill>
              </a:rPr>
              <a:t>Gramática </a:t>
            </a:r>
          </a:p>
          <a:p>
            <a:pPr algn="l">
              <a:spcAft>
                <a:spcPts val="600"/>
              </a:spcAft>
            </a:pPr>
            <a:r>
              <a:rPr lang="es-ES" sz="1400" dirty="0">
                <a:solidFill>
                  <a:schemeClr val="tx1"/>
                </a:solidFill>
              </a:rPr>
              <a:t>Estilos de vida para la juventud</a:t>
            </a: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48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805-4E7E-4135-AA2C-ED99DF649CD1}"/>
              </a:ext>
            </a:extLst>
          </p:cNvPr>
          <p:cNvSpPr>
            <a:spLocks noGrp="1"/>
          </p:cNvSpPr>
          <p:nvPr>
            <p:ph type="title"/>
          </p:nvPr>
        </p:nvSpPr>
        <p:spPr>
          <a:xfrm>
            <a:off x="549275" y="107576"/>
            <a:ext cx="8042276" cy="744194"/>
          </a:xfrm>
        </p:spPr>
        <p:txBody>
          <a:bodyPr/>
          <a:lstStyle/>
          <a:p>
            <a:r>
              <a:rPr lang="en-US" sz="5400" dirty="0">
                <a:latin typeface="Calibri" panose="020F0502020204030204" pitchFamily="34" charset="0"/>
                <a:cs typeface="Calibri" panose="020F0502020204030204" pitchFamily="34" charset="0"/>
              </a:rPr>
              <a:t>Nuestra Agenda</a:t>
            </a:r>
          </a:p>
        </p:txBody>
      </p:sp>
      <p:sp>
        <p:nvSpPr>
          <p:cNvPr id="3" name="Rectangle 2">
            <a:extLst>
              <a:ext uri="{FF2B5EF4-FFF2-40B4-BE49-F238E27FC236}">
                <a16:creationId xmlns:a16="http://schemas.microsoft.com/office/drawing/2014/main" id="{624DFE4C-3F03-47D1-80CB-CCD096140B57}"/>
              </a:ext>
            </a:extLst>
          </p:cNvPr>
          <p:cNvSpPr/>
          <p:nvPr/>
        </p:nvSpPr>
        <p:spPr>
          <a:xfrm>
            <a:off x="272398" y="851770"/>
            <a:ext cx="8871601" cy="374916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Revisar y repasar nuestra comprensi</a:t>
            </a:r>
            <a:r>
              <a:rPr lang="es-ES_tradnl" altLang="en-US" sz="2400" dirty="0">
                <a:latin typeface="Calibri" panose="020F0502020204030204" pitchFamily="34" charset="0"/>
                <a:ea typeface="Calibri" panose="020F0502020204030204" pitchFamily="34" charset="0"/>
                <a:cs typeface="Calibri" panose="020F0502020204030204" pitchFamily="34" charset="0"/>
              </a:rPr>
              <a:t>ó</a:t>
            </a:r>
            <a:r>
              <a:rPr lang="es-ES_tradnl" sz="2400" dirty="0">
                <a:latin typeface="Calibri" panose="020F0502020204030204" pitchFamily="34" charset="0"/>
                <a:ea typeface="Calibri" panose="020F0502020204030204" pitchFamily="34" charset="0"/>
                <a:cs typeface="Calibri" panose="020F0502020204030204" pitchFamily="34" charset="0"/>
              </a:rPr>
              <a:t>n de ABCD</a:t>
            </a:r>
          </a:p>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Examinar maneras en que las congregaciones, organizaciones basadas en comunidad y asociaciones de vecinos pueden usar ABCD</a:t>
            </a:r>
          </a:p>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Visión de ABCD en nuestra organizaci</a:t>
            </a:r>
            <a:r>
              <a:rPr lang="es-ES_tradnl" altLang="en-US" sz="2400" dirty="0">
                <a:latin typeface="Calibri" panose="020F0502020204030204" pitchFamily="34" charset="0"/>
                <a:ea typeface="Calibri" panose="020F0502020204030204" pitchFamily="34" charset="0"/>
                <a:cs typeface="Calibri" panose="020F0502020204030204" pitchFamily="34" charset="0"/>
              </a:rPr>
              <a:t>ó</a:t>
            </a:r>
            <a:r>
              <a:rPr lang="es-ES_tradnl" sz="2400" dirty="0">
                <a:latin typeface="Calibri" panose="020F0502020204030204" pitchFamily="34" charset="0"/>
                <a:ea typeface="Calibri" panose="020F0502020204030204" pitchFamily="34" charset="0"/>
                <a:cs typeface="Calibri" panose="020F0502020204030204" pitchFamily="34" charset="0"/>
              </a:rPr>
              <a:t>n o asociaci</a:t>
            </a:r>
            <a:r>
              <a:rPr lang="es-ES_tradnl" altLang="en-US" sz="2400" dirty="0">
                <a:latin typeface="Calibri" panose="020F0502020204030204" pitchFamily="34" charset="0"/>
                <a:ea typeface="Calibri" panose="020F0502020204030204" pitchFamily="34" charset="0"/>
                <a:cs typeface="Calibri" panose="020F0502020204030204" pitchFamily="34" charset="0"/>
              </a:rPr>
              <a:t>ó</a:t>
            </a:r>
            <a:r>
              <a:rPr lang="es-ES_tradnl" sz="2400" dirty="0">
                <a:latin typeface="Calibri" panose="020F0502020204030204" pitchFamily="34" charset="0"/>
                <a:ea typeface="Calibri" panose="020F0502020204030204" pitchFamily="34" charset="0"/>
                <a:cs typeface="Calibri" panose="020F0502020204030204" pitchFamily="34" charset="0"/>
              </a:rPr>
              <a:t>n</a:t>
            </a:r>
            <a:endParaRPr lang="es-ES_tradnl" sz="2400" b="1"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¿Cómo nos mantenemos fieles a los principios de ABCD?</a:t>
            </a:r>
          </a:p>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¿Qué hace este proceso? ¿Qué no hace? </a:t>
            </a:r>
          </a:p>
          <a:p>
            <a:pPr marL="285750" indent="-285750">
              <a:lnSpc>
                <a:spcPct val="107000"/>
              </a:lnSpc>
              <a:spcAft>
                <a:spcPts val="800"/>
              </a:spcAft>
              <a:buFont typeface="Arial" panose="020B0604020202020204" pitchFamily="34" charset="0"/>
              <a:buChar char="•"/>
            </a:pPr>
            <a:r>
              <a:rPr lang="es-ES_tradnl" sz="2400" dirty="0">
                <a:latin typeface="Calibri" panose="020F0502020204030204" pitchFamily="34" charset="0"/>
                <a:ea typeface="Calibri" panose="020F0502020204030204" pitchFamily="34" charset="0"/>
                <a:cs typeface="Calibri" panose="020F0502020204030204" pitchFamily="34" charset="0"/>
              </a:rPr>
              <a:t>Inmersiones profundas con espacio abierto</a:t>
            </a:r>
          </a:p>
        </p:txBody>
      </p:sp>
    </p:spTree>
    <p:extLst>
      <p:ext uri="{BB962C8B-B14F-4D97-AF65-F5344CB8AC3E}">
        <p14:creationId xmlns:p14="http://schemas.microsoft.com/office/powerpoint/2010/main" val="155881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0204" t="6895" r="10208" b="50462"/>
          <a:stretch>
            <a:fillRect/>
          </a:stretch>
        </p:blipFill>
        <p:spPr>
          <a:xfrm>
            <a:off x="457200" y="533400"/>
            <a:ext cx="8207375" cy="5691188"/>
          </a:xfrm>
        </p:spPr>
      </p:pic>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MS PGothic" charset="-128"/>
              </a:defRPr>
            </a:lvl1pPr>
            <a:lvl2pPr marL="742950" indent="-285750">
              <a:defRPr sz="1200">
                <a:solidFill>
                  <a:schemeClr val="tx1"/>
                </a:solidFill>
                <a:latin typeface="Times New Roman" charset="0"/>
                <a:ea typeface="MS PGothic" charset="-128"/>
              </a:defRPr>
            </a:lvl2pPr>
            <a:lvl3pPr marL="1143000" indent="-228600">
              <a:defRPr sz="1200">
                <a:solidFill>
                  <a:schemeClr val="tx1"/>
                </a:solidFill>
                <a:latin typeface="Times New Roman" charset="0"/>
                <a:ea typeface="MS PGothic" charset="-128"/>
              </a:defRPr>
            </a:lvl3pPr>
            <a:lvl4pPr marL="1600200" indent="-228600">
              <a:defRPr sz="1200">
                <a:solidFill>
                  <a:schemeClr val="tx1"/>
                </a:solidFill>
                <a:latin typeface="Times New Roman" charset="0"/>
                <a:ea typeface="MS PGothic" charset="-128"/>
              </a:defRPr>
            </a:lvl4pPr>
            <a:lvl5pPr marL="2057400" indent="-228600">
              <a:defRPr sz="1200">
                <a:solidFill>
                  <a:schemeClr val="tx1"/>
                </a:solidFill>
                <a:latin typeface="Times New Roman" charset="0"/>
                <a:ea typeface="MS PGothic" charset="-128"/>
              </a:defRPr>
            </a:lvl5pPr>
            <a:lvl6pPr marL="2514600" indent="-228600" eaLnBrk="0" fontAlgn="base" hangingPunct="0">
              <a:spcBef>
                <a:spcPct val="0"/>
              </a:spcBef>
              <a:spcAft>
                <a:spcPct val="0"/>
              </a:spcAft>
              <a:defRPr sz="1200">
                <a:solidFill>
                  <a:schemeClr val="tx1"/>
                </a:solidFill>
                <a:latin typeface="Times New Roman" charset="0"/>
                <a:ea typeface="MS PGothic" charset="-128"/>
              </a:defRPr>
            </a:lvl6pPr>
            <a:lvl7pPr marL="2971800" indent="-228600" eaLnBrk="0" fontAlgn="base" hangingPunct="0">
              <a:spcBef>
                <a:spcPct val="0"/>
              </a:spcBef>
              <a:spcAft>
                <a:spcPct val="0"/>
              </a:spcAft>
              <a:defRPr sz="1200">
                <a:solidFill>
                  <a:schemeClr val="tx1"/>
                </a:solidFill>
                <a:latin typeface="Times New Roman" charset="0"/>
                <a:ea typeface="MS PGothic" charset="-128"/>
              </a:defRPr>
            </a:lvl7pPr>
            <a:lvl8pPr marL="3429000" indent="-228600" eaLnBrk="0" fontAlgn="base" hangingPunct="0">
              <a:spcBef>
                <a:spcPct val="0"/>
              </a:spcBef>
              <a:spcAft>
                <a:spcPct val="0"/>
              </a:spcAft>
              <a:defRPr sz="1200">
                <a:solidFill>
                  <a:schemeClr val="tx1"/>
                </a:solidFill>
                <a:latin typeface="Times New Roman" charset="0"/>
                <a:ea typeface="MS PGothic" charset="-128"/>
              </a:defRPr>
            </a:lvl8pPr>
            <a:lvl9pPr marL="3886200" indent="-228600" eaLnBrk="0" fontAlgn="base" hangingPunct="0">
              <a:spcBef>
                <a:spcPct val="0"/>
              </a:spcBef>
              <a:spcAft>
                <a:spcPct val="0"/>
              </a:spcAft>
              <a:defRPr sz="1200">
                <a:solidFill>
                  <a:schemeClr val="tx1"/>
                </a:solidFill>
                <a:latin typeface="Times New Roman" charset="0"/>
                <a:ea typeface="MS PGothic" charset="-128"/>
              </a:defRPr>
            </a:lvl9pPr>
          </a:lstStyle>
          <a:p>
            <a:fld id="{5D43B95A-636A-2146-90AF-8821E4A8DC36}" type="slidenum">
              <a:rPr lang="en-US" altLang="en-US" sz="3600">
                <a:solidFill>
                  <a:schemeClr val="bg1"/>
                </a:solidFill>
              </a:rPr>
              <a:pPr/>
              <a:t>30</a:t>
            </a:fld>
            <a:endParaRPr lang="en-US" altLang="en-US" sz="3600">
              <a:solidFill>
                <a:schemeClr val="bg1"/>
              </a:solidFill>
            </a:endParaRPr>
          </a:p>
        </p:txBody>
      </p:sp>
      <p:sp>
        <p:nvSpPr>
          <p:cNvPr id="24579" name="Title 1"/>
          <p:cNvSpPr>
            <a:spLocks noGrp="1"/>
          </p:cNvSpPr>
          <p:nvPr>
            <p:ph type="title"/>
          </p:nvPr>
        </p:nvSpPr>
        <p:spPr>
          <a:xfrm>
            <a:off x="482600" y="228600"/>
            <a:ext cx="8058150" cy="577850"/>
          </a:xfrm>
        </p:spPr>
        <p:txBody>
          <a:bodyPr/>
          <a:lstStyle/>
          <a:p>
            <a:r>
              <a:rPr lang="en-US" altLang="en-US" sz="3200">
                <a:latin typeface="Calibri" charset="0"/>
                <a:ea typeface="Calibri" charset="0"/>
                <a:cs typeface="Calibri" charset="0"/>
              </a:rPr>
              <a:t>Topics Youth Would Like to Learn </a:t>
            </a:r>
            <a:r>
              <a:rPr lang="en-US" altLang="en-US" sz="2400">
                <a:latin typeface="Calibri" charset="0"/>
                <a:ea typeface="Calibri" charset="0"/>
                <a:cs typeface="Calibri" charset="0"/>
              </a:rPr>
              <a:t>(continued)</a:t>
            </a:r>
          </a:p>
        </p:txBody>
      </p:sp>
      <p:sp>
        <p:nvSpPr>
          <p:cNvPr id="5" name="Title 1">
            <a:extLst>
              <a:ext uri="{FF2B5EF4-FFF2-40B4-BE49-F238E27FC236}">
                <a16:creationId xmlns:a16="http://schemas.microsoft.com/office/drawing/2014/main" id="{78C47421-7A51-4E7D-902B-4B8C747ED3F8}"/>
              </a:ext>
            </a:extLst>
          </p:cNvPr>
          <p:cNvSpPr txBox="1">
            <a:spLocks/>
          </p:cNvSpPr>
          <p:nvPr/>
        </p:nvSpPr>
        <p:spPr>
          <a:xfrm>
            <a:off x="671879" y="1384300"/>
            <a:ext cx="3100021" cy="4644137"/>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pPr algn="l"/>
            <a:r>
              <a:rPr lang="es-ES" sz="1650" dirty="0">
                <a:solidFill>
                  <a:schemeClr val="tx1"/>
                </a:solidFill>
                <a:latin typeface="Calibri" panose="020F0502020204030204" pitchFamily="34" charset="0"/>
                <a:cs typeface="Calibri" panose="020F0502020204030204" pitchFamily="34" charset="0"/>
              </a:rPr>
              <a:t>Mercadeo</a:t>
            </a:r>
          </a:p>
          <a:p>
            <a:pPr algn="l"/>
            <a:r>
              <a:rPr lang="es-ES" sz="1650" dirty="0">
                <a:solidFill>
                  <a:schemeClr val="tx1"/>
                </a:solidFill>
                <a:latin typeface="Calibri" panose="020F0502020204030204" pitchFamily="34" charset="0"/>
                <a:cs typeface="Calibri" panose="020F0502020204030204" pitchFamily="34" charset="0"/>
              </a:rPr>
              <a:t>Contabilidad básica</a:t>
            </a:r>
          </a:p>
          <a:p>
            <a:pPr algn="l"/>
            <a:r>
              <a:rPr lang="es-ES" sz="1650" dirty="0">
                <a:solidFill>
                  <a:schemeClr val="tx1"/>
                </a:solidFill>
                <a:latin typeface="Calibri" panose="020F0502020204030204" pitchFamily="34" charset="0"/>
                <a:cs typeface="Calibri" panose="020F0502020204030204" pitchFamily="34" charset="0"/>
              </a:rPr>
              <a:t>Cómo tener fe</a:t>
            </a:r>
          </a:p>
          <a:p>
            <a:pPr algn="l"/>
            <a:r>
              <a:rPr lang="es-ES" sz="1650" dirty="0">
                <a:solidFill>
                  <a:schemeClr val="tx1"/>
                </a:solidFill>
                <a:latin typeface="Calibri" panose="020F0502020204030204" pitchFamily="34" charset="0"/>
                <a:cs typeface="Calibri" panose="020F0502020204030204" pitchFamily="34" charset="0"/>
              </a:rPr>
              <a:t>Periodismo para principiantes</a:t>
            </a:r>
          </a:p>
          <a:p>
            <a:pPr algn="l"/>
            <a:r>
              <a:rPr lang="es-ES" sz="1650" dirty="0">
                <a:solidFill>
                  <a:schemeClr val="tx1"/>
                </a:solidFill>
                <a:latin typeface="Calibri" panose="020F0502020204030204" pitchFamily="34" charset="0"/>
                <a:cs typeface="Calibri" panose="020F0502020204030204" pitchFamily="34" charset="0"/>
              </a:rPr>
              <a:t>Leyendo un informe de crédito</a:t>
            </a:r>
          </a:p>
          <a:p>
            <a:pPr algn="l"/>
            <a:r>
              <a:rPr lang="es-ES" sz="1650" dirty="0">
                <a:solidFill>
                  <a:schemeClr val="tx1"/>
                </a:solidFill>
                <a:latin typeface="Calibri" panose="020F0502020204030204" pitchFamily="34" charset="0"/>
                <a:cs typeface="Calibri" panose="020F0502020204030204" pitchFamily="34" charset="0"/>
              </a:rPr>
              <a:t>Comprensión lectora</a:t>
            </a:r>
          </a:p>
          <a:p>
            <a:pPr algn="l"/>
            <a:r>
              <a:rPr lang="es-ES" sz="1650" dirty="0">
                <a:solidFill>
                  <a:schemeClr val="tx1"/>
                </a:solidFill>
                <a:latin typeface="Calibri" panose="020F0502020204030204" pitchFamily="34" charset="0"/>
                <a:cs typeface="Calibri" panose="020F0502020204030204" pitchFamily="34" charset="0"/>
              </a:rPr>
              <a:t>Coser</a:t>
            </a:r>
          </a:p>
          <a:p>
            <a:pPr algn="l"/>
            <a:r>
              <a:rPr lang="es-ES" sz="1650" dirty="0">
                <a:solidFill>
                  <a:schemeClr val="tx1"/>
                </a:solidFill>
                <a:latin typeface="Calibri" panose="020F0502020204030204" pitchFamily="34" charset="0"/>
                <a:cs typeface="Calibri" panose="020F0502020204030204" pitchFamily="34" charset="0"/>
              </a:rPr>
              <a:t>Etiqueta</a:t>
            </a:r>
          </a:p>
          <a:p>
            <a:pPr algn="l"/>
            <a:r>
              <a:rPr lang="es-ES" sz="1650" dirty="0">
                <a:solidFill>
                  <a:schemeClr val="tx1"/>
                </a:solidFill>
                <a:latin typeface="Calibri" panose="020F0502020204030204" pitchFamily="34" charset="0"/>
                <a:cs typeface="Calibri" panose="020F0502020204030204" pitchFamily="34" charset="0"/>
              </a:rPr>
              <a:t>Jardinería</a:t>
            </a:r>
          </a:p>
          <a:p>
            <a:pPr algn="l"/>
            <a:r>
              <a:rPr lang="es-ES" sz="1650" dirty="0">
                <a:solidFill>
                  <a:schemeClr val="tx1"/>
                </a:solidFill>
                <a:latin typeface="Calibri" panose="020F0502020204030204" pitchFamily="34" charset="0"/>
                <a:cs typeface="Calibri" panose="020F0502020204030204" pitchFamily="34" charset="0"/>
              </a:rPr>
              <a:t>Hablar en público</a:t>
            </a:r>
          </a:p>
          <a:p>
            <a:pPr algn="l"/>
            <a:r>
              <a:rPr lang="es-ES" sz="1650" dirty="0">
                <a:solidFill>
                  <a:schemeClr val="tx1"/>
                </a:solidFill>
                <a:latin typeface="Calibri" panose="020F0502020204030204" pitchFamily="34" charset="0"/>
                <a:cs typeface="Calibri" panose="020F0502020204030204" pitchFamily="34" charset="0"/>
              </a:rPr>
              <a:t>Autoestima</a:t>
            </a:r>
          </a:p>
          <a:p>
            <a:pPr algn="l"/>
            <a:r>
              <a:rPr lang="es-ES" sz="1650" dirty="0">
                <a:solidFill>
                  <a:schemeClr val="tx1"/>
                </a:solidFill>
                <a:latin typeface="Calibri" panose="020F0502020204030204" pitchFamily="34" charset="0"/>
                <a:cs typeface="Calibri" panose="020F0502020204030204" pitchFamily="34" charset="0"/>
              </a:rPr>
              <a:t>Historia mundial</a:t>
            </a:r>
          </a:p>
          <a:p>
            <a:pPr algn="l"/>
            <a:r>
              <a:rPr lang="es-ES" sz="1650" dirty="0">
                <a:solidFill>
                  <a:schemeClr val="tx1"/>
                </a:solidFill>
                <a:latin typeface="Calibri" panose="020F0502020204030204" pitchFamily="34" charset="0"/>
                <a:cs typeface="Calibri" panose="020F0502020204030204" pitchFamily="34" charset="0"/>
              </a:rPr>
              <a:t>Buen vecino</a:t>
            </a:r>
          </a:p>
          <a:p>
            <a:pPr algn="l"/>
            <a:r>
              <a:rPr lang="es-ES" sz="1650" dirty="0">
                <a:solidFill>
                  <a:schemeClr val="tx1"/>
                </a:solidFill>
                <a:latin typeface="Calibri" panose="020F0502020204030204" pitchFamily="34" charset="0"/>
                <a:cs typeface="Calibri" panose="020F0502020204030204" pitchFamily="34" charset="0"/>
              </a:rPr>
              <a:t>Dicción</a:t>
            </a:r>
          </a:p>
          <a:p>
            <a:pPr algn="l"/>
            <a:r>
              <a:rPr lang="es-ES" sz="1650" dirty="0">
                <a:solidFill>
                  <a:schemeClr val="tx1"/>
                </a:solidFill>
                <a:latin typeface="Calibri" panose="020F0502020204030204" pitchFamily="34" charset="0"/>
                <a:cs typeface="Calibri" panose="020F0502020204030204" pitchFamily="34" charset="0"/>
              </a:rPr>
              <a:t>Geografía</a:t>
            </a:r>
          </a:p>
          <a:p>
            <a:pPr algn="l"/>
            <a:r>
              <a:rPr lang="es-ES" sz="1650" dirty="0">
                <a:solidFill>
                  <a:schemeClr val="tx1"/>
                </a:solidFill>
                <a:latin typeface="Calibri" panose="020F0502020204030204" pitchFamily="34" charset="0"/>
                <a:cs typeface="Calibri" panose="020F0502020204030204" pitchFamily="34" charset="0"/>
              </a:rPr>
              <a:t>Tejido de punto</a:t>
            </a:r>
          </a:p>
          <a:p>
            <a:pPr algn="l"/>
            <a:r>
              <a:rPr lang="es-ES" sz="1650" dirty="0">
                <a:solidFill>
                  <a:schemeClr val="tx1"/>
                </a:solidFill>
                <a:latin typeface="Calibri" panose="020F0502020204030204" pitchFamily="34" charset="0"/>
                <a:cs typeface="Calibri" panose="020F0502020204030204" pitchFamily="34" charset="0"/>
              </a:rPr>
              <a:t>Plomería</a:t>
            </a:r>
          </a:p>
          <a:p>
            <a:pPr algn="l"/>
            <a:r>
              <a:rPr lang="es-ES" sz="1650" dirty="0">
                <a:solidFill>
                  <a:schemeClr val="tx1"/>
                </a:solidFill>
                <a:latin typeface="Calibri" panose="020F0502020204030204" pitchFamily="34" charset="0"/>
                <a:cs typeface="Calibri" panose="020F0502020204030204" pitchFamily="34" charset="0"/>
              </a:rPr>
              <a:t>Hojalatería</a:t>
            </a:r>
            <a:endParaRPr lang="en-US" sz="1650" dirty="0">
              <a:solidFill>
                <a:schemeClr val="tx1"/>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78C47421-7A51-4E7D-902B-4B8C747ED3F8}"/>
              </a:ext>
            </a:extLst>
          </p:cNvPr>
          <p:cNvSpPr txBox="1">
            <a:spLocks/>
          </p:cNvSpPr>
          <p:nvPr/>
        </p:nvSpPr>
        <p:spPr>
          <a:xfrm>
            <a:off x="689709" y="850446"/>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solidFill>
                  <a:schemeClr val="bg1"/>
                </a:solidFill>
                <a:latin typeface="Calibri" panose="020F0502020204030204" pitchFamily="34" charset="0"/>
                <a:cs typeface="Calibri" panose="020F0502020204030204" pitchFamily="34" charset="0"/>
              </a:rPr>
              <a:t>Temas</a:t>
            </a:r>
            <a:endParaRPr lang="en-US" sz="2000" dirty="0">
              <a:solidFill>
                <a:schemeClr val="bg1"/>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78C47421-7A51-4E7D-902B-4B8C747ED3F8}"/>
              </a:ext>
            </a:extLst>
          </p:cNvPr>
          <p:cNvSpPr txBox="1">
            <a:spLocks/>
          </p:cNvSpPr>
          <p:nvPr/>
        </p:nvSpPr>
        <p:spPr>
          <a:xfrm>
            <a:off x="3496409" y="837746"/>
            <a:ext cx="1494691" cy="518793"/>
          </a:xfrm>
          <a:prstGeom prst="rect">
            <a:avLst/>
          </a:prstGeom>
          <a:solidFill>
            <a:srgbClr val="74BC36"/>
          </a:solidFill>
        </p:spPr>
        <p:txBody>
          <a:bodyPr vert="horz" lIns="91440" tIns="45720" rIns="91440" bIns="45720" rtlCol="0" anchor="b" anchorCtr="0">
            <a:noAutofit/>
          </a:bodyPr>
          <a:lstStyle>
            <a:defPPr>
              <a:defRPr lang="en-US"/>
            </a:defPPr>
            <a:lvl1pPr algn="ctr">
              <a:spcBef>
                <a:spcPct val="0"/>
              </a:spcBef>
              <a:buNone/>
              <a:defRPr sz="2000">
                <a:solidFill>
                  <a:schemeClr val="bg1"/>
                </a:solidFill>
                <a:latin typeface="Calibri" panose="020F0502020204030204" pitchFamily="34" charset="0"/>
                <a:ea typeface="+mj-ea"/>
                <a:cs typeface="Calibri" panose="020F0502020204030204" pitchFamily="34" charset="0"/>
              </a:defRPr>
            </a:lvl1pPr>
          </a:lstStyle>
          <a:p>
            <a:r>
              <a:rPr lang="en-US" sz="1400" dirty="0" err="1"/>
              <a:t>Numero</a:t>
            </a:r>
            <a:r>
              <a:rPr lang="en-US" sz="1400" dirty="0"/>
              <a:t> de </a:t>
            </a:r>
            <a:r>
              <a:rPr lang="en-US" sz="1400" dirty="0" err="1"/>
              <a:t>estudiantes</a:t>
            </a:r>
            <a:endParaRPr lang="en-US" sz="1400" dirty="0"/>
          </a:p>
        </p:txBody>
      </p:sp>
      <p:sp>
        <p:nvSpPr>
          <p:cNvPr id="9" name="Title 1">
            <a:extLst>
              <a:ext uri="{FF2B5EF4-FFF2-40B4-BE49-F238E27FC236}">
                <a16:creationId xmlns:a16="http://schemas.microsoft.com/office/drawing/2014/main" id="{78C47421-7A51-4E7D-902B-4B8C747ED3F8}"/>
              </a:ext>
            </a:extLst>
          </p:cNvPr>
          <p:cNvSpPr txBox="1">
            <a:spLocks/>
          </p:cNvSpPr>
          <p:nvPr/>
        </p:nvSpPr>
        <p:spPr>
          <a:xfrm>
            <a:off x="5185509" y="850446"/>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a:solidFill>
                  <a:schemeClr val="bg1"/>
                </a:solidFill>
                <a:latin typeface="Calibri" panose="020F0502020204030204" pitchFamily="34" charset="0"/>
                <a:cs typeface="Calibri" panose="020F0502020204030204" pitchFamily="34" charset="0"/>
              </a:rPr>
              <a:t>Hombres</a:t>
            </a:r>
          </a:p>
        </p:txBody>
      </p:sp>
      <p:sp>
        <p:nvSpPr>
          <p:cNvPr id="10" name="Title 1">
            <a:extLst>
              <a:ext uri="{FF2B5EF4-FFF2-40B4-BE49-F238E27FC236}">
                <a16:creationId xmlns:a16="http://schemas.microsoft.com/office/drawing/2014/main" id="{78C47421-7A51-4E7D-902B-4B8C747ED3F8}"/>
              </a:ext>
            </a:extLst>
          </p:cNvPr>
          <p:cNvSpPr txBox="1">
            <a:spLocks/>
          </p:cNvSpPr>
          <p:nvPr/>
        </p:nvSpPr>
        <p:spPr>
          <a:xfrm>
            <a:off x="6874609" y="875845"/>
            <a:ext cx="1494691" cy="442593"/>
          </a:xfrm>
          <a:prstGeom prst="rect">
            <a:avLst/>
          </a:prstGeom>
          <a:solidFill>
            <a:srgbClr val="74BC36"/>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solidFill>
                  <a:schemeClr val="bg1"/>
                </a:solidFill>
                <a:latin typeface="Calibri" panose="020F0502020204030204" pitchFamily="34" charset="0"/>
                <a:cs typeface="Calibri" panose="020F0502020204030204" pitchFamily="34" charset="0"/>
              </a:rPr>
              <a:t>Mujeres</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88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71A5-690F-4D05-9C5C-A1D51B8E2DB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EC0A102-0051-4521-B0A0-044D26BC5F62}"/>
              </a:ext>
            </a:extLst>
          </p:cNvPr>
          <p:cNvPicPr>
            <a:picLocks noGrp="1" noChangeAspect="1"/>
          </p:cNvPicPr>
          <p:nvPr>
            <p:ph idx="1"/>
          </p:nvPr>
        </p:nvPicPr>
        <p:blipFill rotWithShape="1">
          <a:blip r:embed="rId2"/>
          <a:srcRect l="11980" t="42982" b="9373"/>
          <a:stretch/>
        </p:blipFill>
        <p:spPr>
          <a:xfrm>
            <a:off x="780917" y="697955"/>
            <a:ext cx="8087511" cy="5665267"/>
          </a:xfrm>
          <a:prstGeom prst="rect">
            <a:avLst/>
          </a:prstGeom>
        </p:spPr>
      </p:pic>
      <p:sp>
        <p:nvSpPr>
          <p:cNvPr id="5" name="Title 1">
            <a:extLst>
              <a:ext uri="{FF2B5EF4-FFF2-40B4-BE49-F238E27FC236}">
                <a16:creationId xmlns:a16="http://schemas.microsoft.com/office/drawing/2014/main" id="{78C47421-7A51-4E7D-902B-4B8C747ED3F8}"/>
              </a:ext>
            </a:extLst>
          </p:cNvPr>
          <p:cNvSpPr txBox="1">
            <a:spLocks/>
          </p:cNvSpPr>
          <p:nvPr/>
        </p:nvSpPr>
        <p:spPr>
          <a:xfrm>
            <a:off x="2092569" y="4080723"/>
            <a:ext cx="1328474" cy="371462"/>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600" dirty="0" err="1">
                <a:solidFill>
                  <a:schemeClr val="tx1"/>
                </a:solidFill>
                <a:latin typeface="Calibri" panose="020F0502020204030204" pitchFamily="34" charset="0"/>
                <a:cs typeface="Calibri" panose="020F0502020204030204" pitchFamily="34" charset="0"/>
              </a:rPr>
              <a:t>Tomar</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Acción</a:t>
            </a:r>
            <a:r>
              <a:rPr lang="en-US" sz="1600" dirty="0">
                <a:solidFill>
                  <a:schemeClr val="tx1"/>
                </a:solidFill>
                <a:latin typeface="Calibri" panose="020F0502020204030204" pitchFamily="34" charset="0"/>
                <a:cs typeface="Calibri" panose="020F0502020204030204" pitchFamily="34" charset="0"/>
              </a:rPr>
              <a:t> </a:t>
            </a:r>
          </a:p>
        </p:txBody>
      </p:sp>
      <p:sp>
        <p:nvSpPr>
          <p:cNvPr id="6" name="Title 1">
            <a:extLst>
              <a:ext uri="{FF2B5EF4-FFF2-40B4-BE49-F238E27FC236}">
                <a16:creationId xmlns:a16="http://schemas.microsoft.com/office/drawing/2014/main" id="{78C47421-7A51-4E7D-902B-4B8C747ED3F8}"/>
              </a:ext>
            </a:extLst>
          </p:cNvPr>
          <p:cNvSpPr txBox="1">
            <a:spLocks/>
          </p:cNvSpPr>
          <p:nvPr/>
        </p:nvSpPr>
        <p:spPr>
          <a:xfrm>
            <a:off x="2756806" y="5208410"/>
            <a:ext cx="1916511" cy="371462"/>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600" dirty="0" err="1">
                <a:solidFill>
                  <a:schemeClr val="tx1"/>
                </a:solidFill>
                <a:latin typeface="Calibri" panose="020F0502020204030204" pitchFamily="34" charset="0"/>
                <a:cs typeface="Calibri" panose="020F0502020204030204" pitchFamily="34" charset="0"/>
              </a:rPr>
              <a:t>Evaluar</a:t>
            </a:r>
            <a:r>
              <a:rPr lang="en-US" sz="1600" dirty="0">
                <a:solidFill>
                  <a:schemeClr val="tx1"/>
                </a:solidFill>
                <a:latin typeface="Calibri" panose="020F0502020204030204" pitchFamily="34" charset="0"/>
                <a:cs typeface="Calibri" panose="020F0502020204030204" pitchFamily="34" charset="0"/>
              </a:rPr>
              <a:t> y </a:t>
            </a:r>
            <a:r>
              <a:rPr lang="en-US" sz="1600" dirty="0" err="1">
                <a:solidFill>
                  <a:schemeClr val="tx1"/>
                </a:solidFill>
                <a:latin typeface="Calibri" panose="020F0502020204030204" pitchFamily="34" charset="0"/>
                <a:cs typeface="Calibri" panose="020F0502020204030204" pitchFamily="34" charset="0"/>
              </a:rPr>
              <a:t>Celebrar</a:t>
            </a:r>
            <a:endParaRPr lang="en-US" sz="1600" dirty="0">
              <a:solidFill>
                <a:schemeClr val="tx1"/>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78C47421-7A51-4E7D-902B-4B8C747ED3F8}"/>
              </a:ext>
            </a:extLst>
          </p:cNvPr>
          <p:cNvSpPr txBox="1">
            <a:spLocks/>
          </p:cNvSpPr>
          <p:nvPr/>
        </p:nvSpPr>
        <p:spPr>
          <a:xfrm>
            <a:off x="4097421" y="2432492"/>
            <a:ext cx="1151791" cy="442593"/>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200" dirty="0" err="1">
                <a:solidFill>
                  <a:schemeClr val="tx1"/>
                </a:solidFill>
                <a:latin typeface="Calibri" panose="020F0502020204030204" pitchFamily="34" charset="0"/>
                <a:cs typeface="Calibri" panose="020F0502020204030204" pitchFamily="34" charset="0"/>
              </a:rPr>
              <a:t>Conversaciones</a:t>
            </a:r>
            <a:r>
              <a:rPr lang="en-US" sz="1200" dirty="0">
                <a:solidFill>
                  <a:schemeClr val="tx1"/>
                </a:solidFill>
                <a:latin typeface="Calibri" panose="020F0502020204030204" pitchFamily="34" charset="0"/>
                <a:cs typeface="Calibri" panose="020F0502020204030204" pitchFamily="34" charset="0"/>
              </a:rPr>
              <a:t> </a:t>
            </a:r>
          </a:p>
          <a:p>
            <a:r>
              <a:rPr lang="en-US" sz="1200" dirty="0">
                <a:solidFill>
                  <a:schemeClr val="tx1"/>
                </a:solidFill>
                <a:latin typeface="Calibri" panose="020F0502020204030204" pitchFamily="34" charset="0"/>
                <a:cs typeface="Calibri" panose="020F0502020204030204" pitchFamily="34" charset="0"/>
              </a:rPr>
              <a:t>de </a:t>
            </a:r>
            <a:r>
              <a:rPr lang="en-US" sz="1200" dirty="0" err="1">
                <a:solidFill>
                  <a:schemeClr val="tx1"/>
                </a:solidFill>
                <a:latin typeface="Calibri" panose="020F0502020204030204" pitchFamily="34" charset="0"/>
                <a:cs typeface="Calibri" panose="020F0502020204030204" pitchFamily="34" charset="0"/>
              </a:rPr>
              <a:t>Aprendizaje</a:t>
            </a:r>
            <a:endParaRPr lang="en-US" sz="1200" dirty="0">
              <a:solidFill>
                <a:schemeClr val="tx1"/>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78C47421-7A51-4E7D-902B-4B8C747ED3F8}"/>
              </a:ext>
            </a:extLst>
          </p:cNvPr>
          <p:cNvSpPr txBox="1">
            <a:spLocks/>
          </p:cNvSpPr>
          <p:nvPr/>
        </p:nvSpPr>
        <p:spPr>
          <a:xfrm>
            <a:off x="1242646" y="918423"/>
            <a:ext cx="1328474" cy="371462"/>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600" dirty="0" err="1">
                <a:solidFill>
                  <a:schemeClr val="tx1"/>
                </a:solidFill>
                <a:latin typeface="Calibri" panose="020F0502020204030204" pitchFamily="34" charset="0"/>
                <a:cs typeface="Calibri" panose="020F0502020204030204" pitchFamily="34" charset="0"/>
              </a:rPr>
              <a:t>Empieza</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Aquí</a:t>
            </a:r>
            <a:endParaRPr lang="en-US" sz="1600" dirty="0">
              <a:solidFill>
                <a:schemeClr val="tx1"/>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78C47421-7A51-4E7D-902B-4B8C747ED3F8}"/>
              </a:ext>
            </a:extLst>
          </p:cNvPr>
          <p:cNvSpPr txBox="1">
            <a:spLocks/>
          </p:cNvSpPr>
          <p:nvPr/>
        </p:nvSpPr>
        <p:spPr>
          <a:xfrm>
            <a:off x="3906176" y="918423"/>
            <a:ext cx="1328474" cy="570008"/>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600" dirty="0">
                <a:solidFill>
                  <a:schemeClr val="tx1"/>
                </a:solidFill>
                <a:latin typeface="Calibri" panose="020F0502020204030204" pitchFamily="34" charset="0"/>
                <a:cs typeface="Calibri" panose="020F0502020204030204" pitchFamily="34" charset="0"/>
              </a:rPr>
              <a:t>Investigar </a:t>
            </a:r>
          </a:p>
          <a:p>
            <a:r>
              <a:rPr lang="en-US" sz="1600" dirty="0">
                <a:solidFill>
                  <a:schemeClr val="tx1"/>
                </a:solidFill>
                <a:latin typeface="Calibri" panose="020F0502020204030204" pitchFamily="34" charset="0"/>
                <a:cs typeface="Calibri" panose="020F0502020204030204" pitchFamily="34" charset="0"/>
              </a:rPr>
              <a:t>el </a:t>
            </a:r>
            <a:r>
              <a:rPr lang="en-US" sz="1600" dirty="0" err="1">
                <a:solidFill>
                  <a:schemeClr val="tx1"/>
                </a:solidFill>
                <a:latin typeface="Calibri" panose="020F0502020204030204" pitchFamily="34" charset="0"/>
                <a:cs typeface="Calibri" panose="020F0502020204030204" pitchFamily="34" charset="0"/>
              </a:rPr>
              <a:t>Problema</a:t>
            </a:r>
            <a:endParaRPr lang="en-US" sz="1600" dirty="0">
              <a:solidFill>
                <a:schemeClr val="tx1"/>
              </a:solidFill>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78C47421-7A51-4E7D-902B-4B8C747ED3F8}"/>
              </a:ext>
            </a:extLst>
          </p:cNvPr>
          <p:cNvSpPr txBox="1">
            <a:spLocks/>
          </p:cNvSpPr>
          <p:nvPr/>
        </p:nvSpPr>
        <p:spPr>
          <a:xfrm>
            <a:off x="5249212" y="1828800"/>
            <a:ext cx="1824404" cy="435741"/>
          </a:xfrm>
          <a:prstGeom prst="rect">
            <a:avLst/>
          </a:prstGeom>
          <a:solidFill>
            <a:schemeClr val="bg1"/>
          </a:solidFill>
        </p:spPr>
        <p:txBody>
          <a:bodyPr vert="horz" lIns="91440" tIns="45720" rIns="91440" bIns="45720" rtlCol="0" anchor="b" anchorCtr="0">
            <a:noAutofit/>
          </a:bodyPr>
          <a:lstStyle>
            <a:defPPr>
              <a:defRPr lang="en-US"/>
            </a:defPPr>
            <a:lvl1pPr algn="ctr">
              <a:spcBef>
                <a:spcPct val="0"/>
              </a:spcBef>
              <a:buNone/>
              <a:defRPr sz="1600">
                <a:latin typeface="Calibri" panose="020F0502020204030204" pitchFamily="34" charset="0"/>
                <a:ea typeface="+mj-ea"/>
                <a:cs typeface="Calibri" panose="020F0502020204030204" pitchFamily="34" charset="0"/>
              </a:defRPr>
            </a:lvl1pPr>
          </a:lstStyle>
          <a:p>
            <a:br>
              <a:rPr lang="es-ES" sz="1200" dirty="0"/>
            </a:br>
            <a:r>
              <a:rPr lang="es-ES" sz="1200" dirty="0"/>
              <a:t>Elegir un tema </a:t>
            </a:r>
          </a:p>
          <a:p>
            <a:r>
              <a:rPr lang="es-ES" sz="1200" dirty="0"/>
              <a:t>prioritario para la acción</a:t>
            </a:r>
            <a:endParaRPr lang="en-US" sz="1200" dirty="0"/>
          </a:p>
        </p:txBody>
      </p:sp>
      <p:sp>
        <p:nvSpPr>
          <p:cNvPr id="3" name="Rectangle 2"/>
          <p:cNvSpPr/>
          <p:nvPr/>
        </p:nvSpPr>
        <p:spPr>
          <a:xfrm>
            <a:off x="1238667" y="2019604"/>
            <a:ext cx="2622119" cy="1546577"/>
          </a:xfrm>
          <a:prstGeom prst="rect">
            <a:avLst/>
          </a:prstGeom>
          <a:solidFill>
            <a:schemeClr val="bg1"/>
          </a:solidFill>
        </p:spPr>
        <p:txBody>
          <a:bodyPr wrap="square">
            <a:spAutoFit/>
          </a:bodyPr>
          <a:lstStyle/>
          <a:p>
            <a:pPr algn="ctr"/>
            <a:br>
              <a:rPr lang="es-ES" sz="1050" dirty="0"/>
            </a:br>
            <a:r>
              <a:rPr lang="es-ES" sz="1050" dirty="0">
                <a:solidFill>
                  <a:srgbClr val="212121"/>
                </a:solidFill>
                <a:latin typeface="Roboto"/>
              </a:rPr>
              <a:t>Plan de Acción</a:t>
            </a:r>
          </a:p>
          <a:p>
            <a:pPr algn="ctr"/>
            <a:endParaRPr lang="es-ES" sz="1050" dirty="0">
              <a:solidFill>
                <a:srgbClr val="212121"/>
              </a:solidFill>
              <a:latin typeface="Roboto"/>
            </a:endParaRPr>
          </a:p>
          <a:p>
            <a:pPr lvl="0" algn="ctr" eaLnBrk="0" fontAlgn="base" hangingPunct="0">
              <a:spcBef>
                <a:spcPct val="0"/>
              </a:spcBef>
              <a:spcAft>
                <a:spcPct val="0"/>
              </a:spcAft>
            </a:pPr>
            <a:r>
              <a:rPr lang="es-ES" altLang="en-US" sz="1050" dirty="0">
                <a:solidFill>
                  <a:srgbClr val="212121"/>
                </a:solidFill>
                <a:latin typeface="inherit"/>
              </a:rPr>
              <a:t>¿Con qué tenemos que hacerlo? </a:t>
            </a:r>
          </a:p>
          <a:p>
            <a:pPr lvl="0" algn="ctr" eaLnBrk="0" fontAlgn="base" hangingPunct="0">
              <a:spcBef>
                <a:spcPct val="0"/>
              </a:spcBef>
              <a:spcAft>
                <a:spcPct val="0"/>
              </a:spcAft>
            </a:pPr>
            <a:r>
              <a:rPr lang="es-ES" altLang="en-US" sz="1050" dirty="0">
                <a:solidFill>
                  <a:srgbClr val="212121"/>
                </a:solidFill>
                <a:latin typeface="inherit"/>
              </a:rPr>
              <a:t>(mapeo de activos) </a:t>
            </a:r>
          </a:p>
          <a:p>
            <a:pPr lvl="0" algn="ctr" eaLnBrk="0" fontAlgn="base" hangingPunct="0">
              <a:spcBef>
                <a:spcPct val="0"/>
              </a:spcBef>
              <a:spcAft>
                <a:spcPct val="0"/>
              </a:spcAft>
            </a:pPr>
            <a:r>
              <a:rPr lang="es-ES" altLang="en-US" sz="1050" dirty="0">
                <a:solidFill>
                  <a:srgbClr val="212121"/>
                </a:solidFill>
                <a:latin typeface="inherit"/>
              </a:rPr>
              <a:t>¿A quién conocemos que pueda hacerlo? (conectando activos) </a:t>
            </a:r>
          </a:p>
          <a:p>
            <a:pPr lvl="0" algn="ctr" eaLnBrk="0" fontAlgn="base" hangingPunct="0">
              <a:spcBef>
                <a:spcPct val="0"/>
              </a:spcBef>
              <a:spcAft>
                <a:spcPct val="0"/>
              </a:spcAft>
            </a:pPr>
            <a:r>
              <a:rPr lang="es-ES" altLang="en-US" sz="1050" dirty="0">
                <a:solidFill>
                  <a:srgbClr val="212121"/>
                </a:solidFill>
                <a:latin typeface="inherit"/>
              </a:rPr>
              <a:t>¿Cómo hacemos para que lo hagan? (conectando cuidado a la oportunidad)</a:t>
            </a:r>
            <a:r>
              <a:rPr lang="es-ES" altLang="en-US" sz="300" dirty="0"/>
              <a:t> </a:t>
            </a:r>
            <a:endParaRPr lang="es-ES" altLang="en-US" sz="1400" dirty="0">
              <a:latin typeface="Arial" panose="020B0604020202020204" pitchFamily="34" charset="0"/>
            </a:endParaRPr>
          </a:p>
        </p:txBody>
      </p:sp>
      <p:sp>
        <p:nvSpPr>
          <p:cNvPr id="11"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cxnSp>
        <p:nvCxnSpPr>
          <p:cNvPr id="13" name="Straight Arrow Connector 12"/>
          <p:cNvCxnSpPr/>
          <p:nvPr/>
        </p:nvCxnSpPr>
        <p:spPr>
          <a:xfrm>
            <a:off x="2513558" y="1289885"/>
            <a:ext cx="1652997" cy="1142607"/>
          </a:xfrm>
          <a:prstGeom prst="straightConnector1">
            <a:avLst/>
          </a:prstGeom>
          <a:ln w="5715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78C47421-7A51-4E7D-902B-4B8C747ED3F8}"/>
              </a:ext>
            </a:extLst>
          </p:cNvPr>
          <p:cNvSpPr txBox="1">
            <a:spLocks/>
          </p:cNvSpPr>
          <p:nvPr/>
        </p:nvSpPr>
        <p:spPr>
          <a:xfrm>
            <a:off x="4629357" y="2903502"/>
            <a:ext cx="1437335" cy="561962"/>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1200" dirty="0" err="1">
                <a:solidFill>
                  <a:schemeClr val="tx1"/>
                </a:solidFill>
                <a:latin typeface="Calibri" panose="020F0502020204030204" pitchFamily="34" charset="0"/>
                <a:cs typeface="Calibri" panose="020F0502020204030204" pitchFamily="34" charset="0"/>
              </a:rPr>
              <a:t>Formar</a:t>
            </a:r>
            <a:r>
              <a:rPr lang="en-US" sz="1200" dirty="0">
                <a:solidFill>
                  <a:schemeClr val="tx1"/>
                </a:solidFill>
                <a:latin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cs typeface="Calibri" panose="020F0502020204030204" pitchFamily="34" charset="0"/>
              </a:rPr>
              <a:t>Grupos</a:t>
            </a:r>
            <a:r>
              <a:rPr lang="en-US" sz="1200" dirty="0">
                <a:solidFill>
                  <a:schemeClr val="tx1"/>
                </a:solidFill>
                <a:latin typeface="Calibri" panose="020F0502020204030204" pitchFamily="34" charset="0"/>
                <a:cs typeface="Calibri" panose="020F0502020204030204" pitchFamily="34" charset="0"/>
              </a:rPr>
              <a:t> de </a:t>
            </a:r>
            <a:r>
              <a:rPr lang="en-US" sz="1200" dirty="0" err="1">
                <a:solidFill>
                  <a:schemeClr val="tx1"/>
                </a:solidFill>
                <a:latin typeface="Calibri" panose="020F0502020204030204" pitchFamily="34" charset="0"/>
                <a:cs typeface="Calibri" panose="020F0502020204030204" pitchFamily="34" charset="0"/>
              </a:rPr>
              <a:t>Conectores-Lideres</a:t>
            </a:r>
            <a:endParaRPr lang="en-US" sz="1200" dirty="0">
              <a:solidFill>
                <a:schemeClr val="tx1"/>
              </a:solidFill>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78C47421-7A51-4E7D-902B-4B8C747ED3F8}"/>
              </a:ext>
            </a:extLst>
          </p:cNvPr>
          <p:cNvSpPr txBox="1">
            <a:spLocks/>
          </p:cNvSpPr>
          <p:nvPr/>
        </p:nvSpPr>
        <p:spPr>
          <a:xfrm>
            <a:off x="5664200" y="4724400"/>
            <a:ext cx="1422400" cy="1565371"/>
          </a:xfrm>
          <a:prstGeom prst="rect">
            <a:avLst/>
          </a:prstGeom>
          <a:solidFill>
            <a:schemeClr val="bg1"/>
          </a:solidFill>
        </p:spPr>
        <p:txBody>
          <a:bodyPr vert="horz" lIns="91440" tIns="45720" rIns="91440" bIns="45720" rtlCol="0" anchor="b" anchorCtr="0">
            <a:noAutofit/>
          </a:bodyPr>
          <a:lstStyle>
            <a:defPPr>
              <a:defRPr lang="en-US"/>
            </a:defPPr>
            <a:lvl1pPr algn="ctr">
              <a:spcBef>
                <a:spcPct val="0"/>
              </a:spcBef>
              <a:buNone/>
              <a:defRPr sz="1600">
                <a:latin typeface="Calibri" panose="020F0502020204030204" pitchFamily="34" charset="0"/>
                <a:ea typeface="+mj-ea"/>
                <a:cs typeface="Calibri" panose="020F0502020204030204" pitchFamily="34" charset="0"/>
              </a:defRPr>
            </a:lvl1pPr>
          </a:lstStyle>
          <a:p>
            <a:br>
              <a:rPr lang="es-ES" sz="1200" dirty="0"/>
            </a:br>
            <a:r>
              <a:rPr lang="es-ES" sz="1400" dirty="0"/>
              <a:t>Mas conversaciones de aprendizaje para descubrir problemas y desarrollar relaciones</a:t>
            </a:r>
            <a:endParaRPr lang="en-US" sz="1400" dirty="0"/>
          </a:p>
        </p:txBody>
      </p:sp>
      <p:sp>
        <p:nvSpPr>
          <p:cNvPr id="16" name="Title 1">
            <a:extLst>
              <a:ext uri="{FF2B5EF4-FFF2-40B4-BE49-F238E27FC236}">
                <a16:creationId xmlns:a16="http://schemas.microsoft.com/office/drawing/2014/main" id="{78C47421-7A51-4E7D-902B-4B8C747ED3F8}"/>
              </a:ext>
            </a:extLst>
          </p:cNvPr>
          <p:cNvSpPr txBox="1">
            <a:spLocks/>
          </p:cNvSpPr>
          <p:nvPr/>
        </p:nvSpPr>
        <p:spPr>
          <a:xfrm>
            <a:off x="4394200" y="3605051"/>
            <a:ext cx="1422400" cy="1565371"/>
          </a:xfrm>
          <a:prstGeom prst="rect">
            <a:avLst/>
          </a:prstGeom>
          <a:solidFill>
            <a:schemeClr val="bg1"/>
          </a:solidFill>
        </p:spPr>
        <p:txBody>
          <a:bodyPr vert="horz" lIns="91440" tIns="45720" rIns="91440" bIns="45720" rtlCol="0" anchor="b" anchorCtr="0">
            <a:noAutofit/>
          </a:bodyPr>
          <a:lstStyle>
            <a:defPPr>
              <a:defRPr lang="en-US"/>
            </a:defPPr>
            <a:lvl1pPr algn="ctr">
              <a:spcBef>
                <a:spcPct val="0"/>
              </a:spcBef>
              <a:buNone/>
              <a:defRPr sz="1600">
                <a:latin typeface="Calibri" panose="020F0502020204030204" pitchFamily="34" charset="0"/>
                <a:ea typeface="+mj-ea"/>
                <a:cs typeface="Calibri" panose="020F0502020204030204" pitchFamily="34" charset="0"/>
              </a:defRPr>
            </a:lvl1pPr>
          </a:lstStyle>
          <a:p>
            <a:br>
              <a:rPr lang="es-ES" sz="1200" dirty="0"/>
            </a:br>
            <a:r>
              <a:rPr lang="es-ES" sz="1400" dirty="0"/>
              <a:t>Mas conversaciones de aprendizaje para descubrir problemas y desarrollar relaciones</a:t>
            </a:r>
            <a:endParaRPr lang="en-US" sz="1400" dirty="0"/>
          </a:p>
        </p:txBody>
      </p:sp>
    </p:spTree>
    <p:extLst>
      <p:ext uri="{BB962C8B-B14F-4D97-AF65-F5344CB8AC3E}">
        <p14:creationId xmlns:p14="http://schemas.microsoft.com/office/powerpoint/2010/main" val="233912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897453-45E8-4A5A-83C6-DD680E62D92C}"/>
              </a:ext>
            </a:extLst>
          </p:cNvPr>
          <p:cNvSpPr/>
          <p:nvPr/>
        </p:nvSpPr>
        <p:spPr>
          <a:xfrm>
            <a:off x="1778695" y="3920647"/>
            <a:ext cx="5285984" cy="27736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11141-446E-4534-8030-EDDE3A9FA927}"/>
              </a:ext>
            </a:extLst>
          </p:cNvPr>
          <p:cNvSpPr>
            <a:spLocks noGrp="1"/>
          </p:cNvSpPr>
          <p:nvPr>
            <p:ph type="title"/>
          </p:nvPr>
        </p:nvSpPr>
        <p:spPr>
          <a:xfrm>
            <a:off x="549275" y="107576"/>
            <a:ext cx="8042276" cy="982188"/>
          </a:xfrm>
        </p:spPr>
        <p:txBody>
          <a:bodyPr/>
          <a:lstStyle/>
          <a:p>
            <a:br>
              <a:rPr lang="en-US" dirty="0"/>
            </a:br>
            <a:r>
              <a:rPr lang="es-ES" sz="4000" dirty="0"/>
              <a:t>C</a:t>
            </a:r>
            <a:r>
              <a:rPr lang="es-ES" altLang="en-US" sz="4000" dirty="0"/>
              <a:t>onversación de Aprendizaje </a:t>
            </a:r>
            <a:endParaRPr lang="en-US" dirty="0"/>
          </a:p>
        </p:txBody>
      </p:sp>
      <p:sp>
        <p:nvSpPr>
          <p:cNvPr id="3" name="Content Placeholder 2">
            <a:extLst>
              <a:ext uri="{FF2B5EF4-FFF2-40B4-BE49-F238E27FC236}">
                <a16:creationId xmlns:a16="http://schemas.microsoft.com/office/drawing/2014/main" id="{3BE59D03-CB79-4BD1-8300-0B01A785EF8F}"/>
              </a:ext>
            </a:extLst>
          </p:cNvPr>
          <p:cNvSpPr>
            <a:spLocks noGrp="1"/>
          </p:cNvSpPr>
          <p:nvPr>
            <p:ph idx="1"/>
          </p:nvPr>
        </p:nvSpPr>
        <p:spPr>
          <a:xfrm>
            <a:off x="939452" y="1240077"/>
            <a:ext cx="7652099" cy="5210827"/>
          </a:xfrm>
        </p:spPr>
        <p:txBody>
          <a:bodyPr>
            <a:normAutofit fontScale="92500" lnSpcReduction="10000"/>
          </a:bodyPr>
          <a:lstStyle/>
          <a:p>
            <a:pPr>
              <a:buFont typeface="Wingdings" panose="05000000000000000000" pitchFamily="2" charset="2"/>
              <a:buChar char="Ø"/>
            </a:pPr>
            <a:r>
              <a:rPr lang="en-US" dirty="0" err="1"/>
              <a:t>Conversaci</a:t>
            </a:r>
            <a:r>
              <a:rPr lang="es-ES" altLang="en-US" dirty="0" err="1"/>
              <a:t>ó</a:t>
            </a:r>
            <a:r>
              <a:rPr lang="en-US" dirty="0"/>
              <a:t>n </a:t>
            </a:r>
            <a:r>
              <a:rPr lang="en-US" dirty="0" err="1"/>
              <a:t>intencional</a:t>
            </a:r>
            <a:endParaRPr lang="en-US" dirty="0"/>
          </a:p>
          <a:p>
            <a:pPr>
              <a:buFont typeface="Wingdings" panose="05000000000000000000" pitchFamily="2" charset="2"/>
              <a:buChar char="Ø"/>
            </a:pPr>
            <a:r>
              <a:rPr lang="en-US" dirty="0"/>
              <a:t>1-1</a:t>
            </a:r>
          </a:p>
          <a:p>
            <a:pPr>
              <a:buFont typeface="Wingdings" panose="05000000000000000000" pitchFamily="2" charset="2"/>
              <a:buChar char="Ø"/>
            </a:pPr>
            <a:r>
              <a:rPr lang="en-US" dirty="0" err="1"/>
              <a:t>Es</a:t>
            </a:r>
            <a:r>
              <a:rPr lang="en-US" dirty="0"/>
              <a:t> </a:t>
            </a:r>
            <a:r>
              <a:rPr lang="en-US" dirty="0" err="1"/>
              <a:t>una</a:t>
            </a:r>
            <a:r>
              <a:rPr lang="en-US" dirty="0"/>
              <a:t> </a:t>
            </a:r>
            <a:r>
              <a:rPr lang="en-US" dirty="0" err="1"/>
              <a:t>conversaci</a:t>
            </a:r>
            <a:r>
              <a:rPr lang="es-ES" altLang="en-US" dirty="0" err="1"/>
              <a:t>ó</a:t>
            </a:r>
            <a:r>
              <a:rPr lang="en-US" dirty="0"/>
              <a:t>n, no </a:t>
            </a:r>
            <a:r>
              <a:rPr lang="en-US" dirty="0" err="1"/>
              <a:t>entrevista</a:t>
            </a:r>
            <a:r>
              <a:rPr lang="en-US" dirty="0"/>
              <a:t>  </a:t>
            </a:r>
          </a:p>
          <a:p>
            <a:pPr>
              <a:buFont typeface="Wingdings" panose="05000000000000000000" pitchFamily="2" charset="2"/>
              <a:buChar char="Ø"/>
            </a:pPr>
            <a:r>
              <a:rPr lang="en-US" dirty="0"/>
              <a:t>Cuatro </a:t>
            </a:r>
            <a:r>
              <a:rPr lang="en-US" dirty="0" err="1"/>
              <a:t>metas</a:t>
            </a:r>
            <a:r>
              <a:rPr lang="en-US" dirty="0"/>
              <a:t>:</a:t>
            </a:r>
          </a:p>
          <a:p>
            <a:pPr>
              <a:buFont typeface="Wingdings" panose="05000000000000000000" pitchFamily="2" charset="2"/>
              <a:buChar char="Ø"/>
            </a:pPr>
            <a:endParaRPr lang="en-US" dirty="0"/>
          </a:p>
          <a:p>
            <a:pPr marL="0" indent="0">
              <a:lnSpc>
                <a:spcPct val="110000"/>
              </a:lnSpc>
              <a:buNone/>
            </a:pPr>
            <a:r>
              <a:rPr lang="en-US" dirty="0">
                <a:solidFill>
                  <a:schemeClr val="tx1"/>
                </a:solidFill>
              </a:rPr>
              <a:t>	1. </a:t>
            </a:r>
            <a:r>
              <a:rPr lang="en-US" dirty="0" err="1">
                <a:solidFill>
                  <a:schemeClr val="tx1"/>
                </a:solidFill>
              </a:rPr>
              <a:t>Hacer</a:t>
            </a:r>
            <a:r>
              <a:rPr lang="en-US" dirty="0">
                <a:solidFill>
                  <a:schemeClr val="tx1"/>
                </a:solidFill>
              </a:rPr>
              <a:t> mas </a:t>
            </a:r>
            <a:r>
              <a:rPr lang="en-US" dirty="0" err="1">
                <a:solidFill>
                  <a:schemeClr val="tx1"/>
                </a:solidFill>
              </a:rPr>
              <a:t>profunda</a:t>
            </a:r>
            <a:r>
              <a:rPr lang="en-US" dirty="0">
                <a:solidFill>
                  <a:schemeClr val="tx1"/>
                </a:solidFill>
              </a:rPr>
              <a:t> la </a:t>
            </a:r>
            <a:r>
              <a:rPr lang="en-US" dirty="0" err="1">
                <a:solidFill>
                  <a:schemeClr val="tx1"/>
                </a:solidFill>
              </a:rPr>
              <a:t>relaci</a:t>
            </a:r>
            <a:r>
              <a:rPr lang="es-ES" altLang="en-US" dirty="0" err="1">
                <a:solidFill>
                  <a:schemeClr val="tx1"/>
                </a:solidFill>
              </a:rPr>
              <a:t>ó</a:t>
            </a:r>
            <a:r>
              <a:rPr lang="en-US" dirty="0">
                <a:solidFill>
                  <a:schemeClr val="tx1"/>
                </a:solidFill>
              </a:rPr>
              <a:t>n</a:t>
            </a:r>
          </a:p>
          <a:p>
            <a:pPr marL="0" indent="0">
              <a:lnSpc>
                <a:spcPct val="110000"/>
              </a:lnSpc>
              <a:buNone/>
            </a:pPr>
            <a:r>
              <a:rPr lang="es-ES" dirty="0">
                <a:solidFill>
                  <a:schemeClr val="tx1"/>
                </a:solidFill>
              </a:rPr>
              <a:t>	2. Descubrir las motivaciones </a:t>
            </a:r>
            <a:br>
              <a:rPr lang="es-ES" dirty="0">
                <a:solidFill>
                  <a:schemeClr val="tx1"/>
                </a:solidFill>
              </a:rPr>
            </a:br>
            <a:r>
              <a:rPr lang="es-ES" dirty="0">
                <a:solidFill>
                  <a:schemeClr val="tx1"/>
                </a:solidFill>
              </a:rPr>
              <a:t>	para actuar </a:t>
            </a:r>
          </a:p>
          <a:p>
            <a:pPr marL="914400" lvl="3" indent="0">
              <a:lnSpc>
                <a:spcPct val="110000"/>
              </a:lnSpc>
              <a:buNone/>
            </a:pPr>
            <a:r>
              <a:rPr lang="es-ES" sz="2400" dirty="0">
                <a:solidFill>
                  <a:schemeClr val="tx1"/>
                </a:solidFill>
              </a:rPr>
              <a:t>3. Definir intereses mutuos </a:t>
            </a:r>
          </a:p>
          <a:p>
            <a:pPr marL="914400" lvl="3" indent="0">
              <a:lnSpc>
                <a:spcPct val="110000"/>
              </a:lnSpc>
              <a:buNone/>
            </a:pPr>
            <a:r>
              <a:rPr lang="es-ES" sz="2400" dirty="0">
                <a:solidFill>
                  <a:schemeClr val="tx1"/>
                </a:solidFill>
              </a:rPr>
              <a:t>4. Expandir red</a:t>
            </a:r>
            <a:endParaRPr lang="en-US" sz="2400" dirty="0">
              <a:solidFill>
                <a:schemeClr val="tx1"/>
              </a:solidFill>
            </a:endParaRPr>
          </a:p>
          <a:p>
            <a:endParaRPr lang="en-US" dirty="0"/>
          </a:p>
          <a:p>
            <a:endParaRPr lang="en-US" dirty="0"/>
          </a:p>
          <a:p>
            <a:endParaRPr lang="en-US" dirty="0"/>
          </a:p>
        </p:txBody>
      </p:sp>
      <p:sp>
        <p:nvSpPr>
          <p:cNvPr id="5" name="Arrow: Left 4">
            <a:extLst>
              <a:ext uri="{FF2B5EF4-FFF2-40B4-BE49-F238E27FC236}">
                <a16:creationId xmlns:a16="http://schemas.microsoft.com/office/drawing/2014/main" id="{0CB3F586-C1E3-4128-860E-A016289108B9}"/>
              </a:ext>
            </a:extLst>
          </p:cNvPr>
          <p:cNvSpPr/>
          <p:nvPr/>
        </p:nvSpPr>
        <p:spPr>
          <a:xfrm>
            <a:off x="6688899" y="4446739"/>
            <a:ext cx="2140647" cy="11148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 </a:t>
            </a:r>
            <a:r>
              <a:rPr lang="en-US" dirty="0" err="1"/>
              <a:t>te</a:t>
            </a:r>
            <a:r>
              <a:rPr lang="en-US" dirty="0"/>
              <a:t> </a:t>
            </a:r>
            <a:r>
              <a:rPr lang="en-US" dirty="0" err="1"/>
              <a:t>motiva</a:t>
            </a:r>
            <a:r>
              <a:rPr lang="en-US" dirty="0"/>
              <a:t>?</a:t>
            </a:r>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65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9EE-AB90-4948-8AB8-8CFEE1BBC225}"/>
              </a:ext>
            </a:extLst>
          </p:cNvPr>
          <p:cNvSpPr>
            <a:spLocks noGrp="1"/>
          </p:cNvSpPr>
          <p:nvPr>
            <p:ph type="title"/>
          </p:nvPr>
        </p:nvSpPr>
        <p:spPr/>
        <p:txBody>
          <a:bodyPr/>
          <a:lstStyle/>
          <a:p>
            <a:br>
              <a:rPr lang="en-US" dirty="0"/>
            </a:br>
            <a:r>
              <a:rPr lang="es-ES" dirty="0"/>
              <a:t>S</a:t>
            </a:r>
            <a:r>
              <a:rPr lang="es-ES" altLang="en-US" dirty="0"/>
              <a:t>i tu organización hizo ABCD al máximo</a:t>
            </a:r>
            <a:endParaRPr lang="en-US" dirty="0"/>
          </a:p>
        </p:txBody>
      </p:sp>
      <p:sp>
        <p:nvSpPr>
          <p:cNvPr id="3" name="Content Placeholder 2">
            <a:extLst>
              <a:ext uri="{FF2B5EF4-FFF2-40B4-BE49-F238E27FC236}">
                <a16:creationId xmlns:a16="http://schemas.microsoft.com/office/drawing/2014/main" id="{331ED3D4-5359-4048-8666-42DB1201F8EB}"/>
              </a:ext>
            </a:extLst>
          </p:cNvPr>
          <p:cNvSpPr>
            <a:spLocks noGrp="1"/>
          </p:cNvSpPr>
          <p:nvPr>
            <p:ph idx="1"/>
          </p:nvPr>
        </p:nvSpPr>
        <p:spPr/>
        <p:txBody>
          <a:bodyPr>
            <a:normAutofit/>
          </a:bodyPr>
          <a:lstStyle/>
          <a:p>
            <a:r>
              <a:rPr lang="en-US" dirty="0"/>
              <a:t>¿</a:t>
            </a:r>
            <a:r>
              <a:rPr lang="en-US" dirty="0" err="1"/>
              <a:t>Cómo</a:t>
            </a:r>
            <a:r>
              <a:rPr lang="en-US" dirty="0"/>
              <a:t> se </a:t>
            </a:r>
            <a:r>
              <a:rPr lang="en-US" dirty="0" err="1"/>
              <a:t>vería</a:t>
            </a:r>
            <a:r>
              <a:rPr lang="en-US" dirty="0"/>
              <a:t>?</a:t>
            </a:r>
          </a:p>
          <a:p>
            <a:r>
              <a:rPr lang="es-ES" dirty="0"/>
              <a:t>¿Cuáles serían tus primeros pasos para llegar allí?</a:t>
            </a:r>
          </a:p>
          <a:p>
            <a:r>
              <a:rPr lang="es-ES" dirty="0"/>
              <a:t>¿Cómo se vería su iglesia, CBO, NBO o institución en un año? </a:t>
            </a:r>
          </a:p>
          <a:p>
            <a:r>
              <a:rPr lang="es-ES" dirty="0"/>
              <a:t>¿Cómo se vería diferente la comunidad en la que trabaja en un año?</a:t>
            </a:r>
            <a:endParaRPr lang="en-US"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3738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26A3-33A9-4F9C-BE13-7045AD5971ED}"/>
              </a:ext>
            </a:extLst>
          </p:cNvPr>
          <p:cNvSpPr>
            <a:spLocks noGrp="1"/>
          </p:cNvSpPr>
          <p:nvPr>
            <p:ph type="title"/>
          </p:nvPr>
        </p:nvSpPr>
        <p:spPr>
          <a:xfrm>
            <a:off x="279400" y="107576"/>
            <a:ext cx="8585200" cy="1336956"/>
          </a:xfrm>
        </p:spPr>
        <p:txBody>
          <a:bodyPr/>
          <a:lstStyle/>
          <a:p>
            <a:r>
              <a:rPr lang="es-ES_tradnl" dirty="0"/>
              <a:t>Preguntas</a:t>
            </a:r>
            <a:r>
              <a:rPr lang="en-US" dirty="0"/>
              <a:t> para </a:t>
            </a:r>
            <a:r>
              <a:rPr lang="en-US" dirty="0" err="1"/>
              <a:t>Comentarios</a:t>
            </a:r>
            <a:endParaRPr lang="en-US" dirty="0"/>
          </a:p>
        </p:txBody>
      </p:sp>
      <p:sp>
        <p:nvSpPr>
          <p:cNvPr id="3" name="Content Placeholder 2">
            <a:extLst>
              <a:ext uri="{FF2B5EF4-FFF2-40B4-BE49-F238E27FC236}">
                <a16:creationId xmlns:a16="http://schemas.microsoft.com/office/drawing/2014/main" id="{4109E908-B3CA-4589-BFB6-1DFB39829F24}"/>
              </a:ext>
            </a:extLst>
          </p:cNvPr>
          <p:cNvSpPr>
            <a:spLocks noGrp="1"/>
          </p:cNvSpPr>
          <p:nvPr>
            <p:ph idx="1"/>
          </p:nvPr>
        </p:nvSpPr>
        <p:spPr/>
        <p:txBody>
          <a:bodyPr>
            <a:normAutofit fontScale="92500" lnSpcReduction="10000"/>
          </a:bodyPr>
          <a:lstStyle/>
          <a:p>
            <a:pPr lvl="0"/>
            <a:r>
              <a:rPr lang="es-ES" dirty="0"/>
              <a:t>¿Cómo es la respuesta basada en capacidades? </a:t>
            </a:r>
          </a:p>
          <a:p>
            <a:pPr lvl="1"/>
            <a:r>
              <a:rPr lang="es-ES" dirty="0"/>
              <a:t>¿Cómo podría ser más basado en capacidades?</a:t>
            </a:r>
          </a:p>
          <a:p>
            <a:pPr lvl="0"/>
            <a:r>
              <a:rPr lang="en-US" dirty="0"/>
              <a:t> </a:t>
            </a:r>
            <a:r>
              <a:rPr lang="es-ES" dirty="0"/>
              <a:t>¿Cómo es la respuesta impulsado por relaciones? </a:t>
            </a:r>
          </a:p>
          <a:p>
            <a:pPr lvl="1"/>
            <a:r>
              <a:rPr lang="es-ES" sz="2400" dirty="0"/>
              <a:t>¿Cómo podría ser más impulsado por relaciones?</a:t>
            </a:r>
          </a:p>
          <a:p>
            <a:pPr lvl="0"/>
            <a:r>
              <a:rPr lang="es-ES" dirty="0"/>
              <a:t>¿Cómo es la respuesta enfocado localmente?</a:t>
            </a:r>
          </a:p>
          <a:p>
            <a:pPr lvl="1"/>
            <a:r>
              <a:rPr lang="es-ES" sz="2000" dirty="0"/>
              <a:t>¿Cómo podría ser más </a:t>
            </a:r>
            <a:r>
              <a:rPr lang="en-US" sz="2000" dirty="0" err="1"/>
              <a:t>enfocado</a:t>
            </a:r>
            <a:r>
              <a:rPr lang="en-US" sz="2000" dirty="0"/>
              <a:t> </a:t>
            </a:r>
            <a:r>
              <a:rPr lang="en-US" sz="2000" dirty="0" err="1"/>
              <a:t>localmente</a:t>
            </a:r>
            <a:r>
              <a:rPr lang="en-US" sz="2000" dirty="0"/>
              <a:t>?</a:t>
            </a:r>
            <a:endParaRPr lang="en-US" sz="2200" dirty="0"/>
          </a:p>
          <a:p>
            <a:r>
              <a:rPr lang="es-ES" sz="2600" dirty="0"/>
              <a:t>¿Cómo involucra la respuesta a las personas tradicionalmente excluidas o marginadas? ¿Juventud? </a:t>
            </a:r>
          </a:p>
          <a:p>
            <a:pPr lvl="1"/>
            <a:r>
              <a:rPr lang="es-ES" dirty="0"/>
              <a:t>¿Cómo podría hacer esto más?</a:t>
            </a:r>
            <a:endParaRPr lang="en-US" dirty="0"/>
          </a:p>
          <a:p>
            <a:endParaRPr lang="en-US" dirty="0"/>
          </a:p>
        </p:txBody>
      </p:sp>
    </p:spTree>
    <p:extLst>
      <p:ext uri="{BB962C8B-B14F-4D97-AF65-F5344CB8AC3E}">
        <p14:creationId xmlns:p14="http://schemas.microsoft.com/office/powerpoint/2010/main" val="220713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49275" y="412750"/>
            <a:ext cx="8042275" cy="501650"/>
          </a:xfrm>
        </p:spPr>
        <p:txBody>
          <a:bodyPr/>
          <a:lstStyle/>
          <a:p>
            <a:r>
              <a:rPr lang="en-US" sz="4400" dirty="0" err="1">
                <a:latin typeface="Calibri"/>
                <a:cs typeface="Calibri"/>
              </a:rPr>
              <a:t>Seis</a:t>
            </a:r>
            <a:r>
              <a:rPr lang="en-US" sz="4400" dirty="0">
                <a:latin typeface="Calibri"/>
                <a:cs typeface="Calibri"/>
              </a:rPr>
              <a:t> </a:t>
            </a:r>
            <a:r>
              <a:rPr lang="en-US" sz="4400" dirty="0" err="1">
                <a:latin typeface="Calibri"/>
                <a:cs typeface="Calibri"/>
              </a:rPr>
              <a:t>Capacidades</a:t>
            </a:r>
            <a:r>
              <a:rPr lang="en-US" sz="4400" dirty="0">
                <a:latin typeface="Calibri"/>
                <a:cs typeface="Calibri"/>
              </a:rPr>
              <a:t> </a:t>
            </a:r>
            <a:r>
              <a:rPr lang="en-US" sz="4400" dirty="0" err="1">
                <a:latin typeface="Calibri"/>
                <a:cs typeface="Calibri"/>
              </a:rPr>
              <a:t>Comunitarias</a:t>
            </a:r>
            <a:endParaRPr lang="en-US" sz="4400" dirty="0">
              <a:latin typeface="Calibri"/>
              <a:cs typeface="Calibri"/>
            </a:endParaRPr>
          </a:p>
        </p:txBody>
      </p:sp>
      <p:pic>
        <p:nvPicPr>
          <p:cNvPr id="5" name="Content Placeholder 4" descr="A close up of a logo&#10;&#10;Description generated with very high confidence">
            <a:extLst>
              <a:ext uri="{FF2B5EF4-FFF2-40B4-BE49-F238E27FC236}">
                <a16:creationId xmlns:a16="http://schemas.microsoft.com/office/drawing/2014/main" id="{7561995C-EF95-4A9C-95A2-746C231C24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0487" y="1014608"/>
            <a:ext cx="5272935" cy="5272935"/>
          </a:xfrm>
          <a:prstGeom prst="rect">
            <a:avLst/>
          </a:prstGeom>
        </p:spPr>
      </p:pic>
      <p:sp>
        <p:nvSpPr>
          <p:cNvPr id="6" name="Title 1">
            <a:extLst>
              <a:ext uri="{FF2B5EF4-FFF2-40B4-BE49-F238E27FC236}">
                <a16:creationId xmlns:a16="http://schemas.microsoft.com/office/drawing/2014/main" id="{78C47421-7A51-4E7D-902B-4B8C747ED3F8}"/>
              </a:ext>
            </a:extLst>
          </p:cNvPr>
          <p:cNvSpPr txBox="1">
            <a:spLocks/>
          </p:cNvSpPr>
          <p:nvPr/>
        </p:nvSpPr>
        <p:spPr>
          <a:xfrm>
            <a:off x="2859129" y="2284552"/>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Individuos</a:t>
            </a:r>
            <a:endParaRPr lang="en-US" sz="2400"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78C47421-7A51-4E7D-902B-4B8C747ED3F8}"/>
              </a:ext>
            </a:extLst>
          </p:cNvPr>
          <p:cNvSpPr txBox="1">
            <a:spLocks/>
          </p:cNvSpPr>
          <p:nvPr/>
        </p:nvSpPr>
        <p:spPr>
          <a:xfrm>
            <a:off x="4811300" y="2198915"/>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Asociaciones</a:t>
            </a:r>
            <a:endParaRPr lang="en-US" sz="24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78C47421-7A51-4E7D-902B-4B8C747ED3F8}"/>
              </a:ext>
            </a:extLst>
          </p:cNvPr>
          <p:cNvSpPr txBox="1">
            <a:spLocks/>
          </p:cNvSpPr>
          <p:nvPr/>
        </p:nvSpPr>
        <p:spPr>
          <a:xfrm>
            <a:off x="5878288" y="3656100"/>
            <a:ext cx="1378856" cy="63648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latin typeface="Calibri" panose="020F0502020204030204" pitchFamily="34" charset="0"/>
                <a:cs typeface="Calibri" panose="020F0502020204030204" pitchFamily="34" charset="0"/>
              </a:rPr>
              <a:t>Ventajas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físicas</a:t>
            </a:r>
            <a:endParaRPr lang="en-US" sz="20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78C47421-7A51-4E7D-902B-4B8C747ED3F8}"/>
              </a:ext>
            </a:extLst>
          </p:cNvPr>
          <p:cNvSpPr txBox="1">
            <a:spLocks/>
          </p:cNvSpPr>
          <p:nvPr/>
        </p:nvSpPr>
        <p:spPr>
          <a:xfrm>
            <a:off x="4811300" y="5288953"/>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Instituciones</a:t>
            </a:r>
            <a:endParaRPr lang="en-US" sz="2400" dirty="0">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78C47421-7A51-4E7D-902B-4B8C747ED3F8}"/>
              </a:ext>
            </a:extLst>
          </p:cNvPr>
          <p:cNvSpPr txBox="1">
            <a:spLocks/>
          </p:cNvSpPr>
          <p:nvPr/>
        </p:nvSpPr>
        <p:spPr>
          <a:xfrm>
            <a:off x="3077029" y="5093734"/>
            <a:ext cx="1493384" cy="83748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Econom</a:t>
            </a:r>
            <a:r>
              <a:rPr lang="es-ES" altLang="en-US" sz="2400" dirty="0">
                <a:latin typeface="Calibri" panose="020F0502020204030204" pitchFamily="34" charset="0"/>
                <a:cs typeface="Calibri" panose="020F0502020204030204" pitchFamily="34" charset="0"/>
              </a:rPr>
              <a:t>í</a:t>
            </a:r>
            <a:r>
              <a:rPr lang="en-US" sz="2400" dirty="0">
                <a:latin typeface="Calibri" panose="020F0502020204030204" pitchFamily="34" charset="0"/>
                <a:cs typeface="Calibri" panose="020F0502020204030204" pitchFamily="34" charset="0"/>
              </a:rPr>
              <a:t>a Local</a:t>
            </a:r>
          </a:p>
        </p:txBody>
      </p:sp>
      <p:sp>
        <p:nvSpPr>
          <p:cNvPr id="11" name="Title 1">
            <a:extLst>
              <a:ext uri="{FF2B5EF4-FFF2-40B4-BE49-F238E27FC236}">
                <a16:creationId xmlns:a16="http://schemas.microsoft.com/office/drawing/2014/main" id="{78C47421-7A51-4E7D-902B-4B8C747ED3F8}"/>
              </a:ext>
            </a:extLst>
          </p:cNvPr>
          <p:cNvSpPr txBox="1">
            <a:spLocks/>
          </p:cNvSpPr>
          <p:nvPr/>
        </p:nvSpPr>
        <p:spPr>
          <a:xfrm>
            <a:off x="2251113" y="3667708"/>
            <a:ext cx="1319399" cy="73586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Cultura</a:t>
            </a:r>
            <a:r>
              <a:rPr lang="en-US" sz="2400" dirty="0">
                <a:latin typeface="Calibri" panose="020F0502020204030204" pitchFamily="34" charset="0"/>
                <a:cs typeface="Calibri" panose="020F0502020204030204" pitchFamily="34" charset="0"/>
              </a:rPr>
              <a:t>/</a:t>
            </a:r>
          </a:p>
          <a:p>
            <a:r>
              <a:rPr lang="en-US" sz="2400" dirty="0" err="1">
                <a:latin typeface="Calibri" panose="020F0502020204030204" pitchFamily="34" charset="0"/>
                <a:cs typeface="Calibri" panose="020F0502020204030204" pitchFamily="34" charset="0"/>
              </a:rPr>
              <a:t>Cuentos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01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579" y="961856"/>
            <a:ext cx="7248490" cy="4134701"/>
          </a:xfrm>
        </p:spPr>
        <p:txBody>
          <a:bodyPr>
            <a:noAutofit/>
          </a:bodyPr>
          <a:lstStyle/>
          <a:p>
            <a:pPr marL="2406650" lvl="8" indent="0">
              <a:buNone/>
            </a:pPr>
            <a:r>
              <a:rPr lang="es-ES" altLang="en-US" sz="2800" i="1" dirty="0">
                <a:latin typeface="Calibri"/>
                <a:cs typeface="Calibri"/>
              </a:rPr>
              <a:t>Ve a la gente</a:t>
            </a:r>
          </a:p>
          <a:p>
            <a:pPr marL="2406650" lvl="8" indent="0">
              <a:buNone/>
            </a:pPr>
            <a:r>
              <a:rPr lang="es-ES" altLang="en-US" sz="2800" i="1" dirty="0">
                <a:latin typeface="Calibri"/>
                <a:cs typeface="Calibri"/>
              </a:rPr>
              <a:t>Vive entre ellos </a:t>
            </a:r>
          </a:p>
          <a:p>
            <a:pPr marL="2406650" lvl="8" indent="0">
              <a:buNone/>
            </a:pPr>
            <a:r>
              <a:rPr lang="es-ES" altLang="en-US" sz="2800" i="1" dirty="0">
                <a:latin typeface="Calibri"/>
                <a:cs typeface="Calibri"/>
              </a:rPr>
              <a:t>Aprende de ellos </a:t>
            </a:r>
          </a:p>
          <a:p>
            <a:pPr marL="2406650" lvl="8" indent="0">
              <a:buNone/>
            </a:pPr>
            <a:r>
              <a:rPr lang="es-ES" altLang="en-US" sz="2800" i="1" dirty="0">
                <a:latin typeface="Calibri"/>
                <a:cs typeface="Calibri"/>
              </a:rPr>
              <a:t>Ámalos </a:t>
            </a:r>
          </a:p>
          <a:p>
            <a:pPr marL="2406650" lvl="8" indent="0">
              <a:buNone/>
            </a:pPr>
            <a:r>
              <a:rPr lang="es-ES" altLang="en-US" sz="2800" i="1" dirty="0">
                <a:latin typeface="Calibri"/>
                <a:cs typeface="Calibri"/>
              </a:rPr>
              <a:t>Comienza con lo que saben ellos </a:t>
            </a:r>
          </a:p>
          <a:p>
            <a:pPr marL="2406650" lvl="8" indent="0">
              <a:buNone/>
            </a:pPr>
            <a:r>
              <a:rPr lang="es-ES" altLang="en-US" sz="2800" i="1" dirty="0">
                <a:latin typeface="Calibri"/>
                <a:cs typeface="Calibri"/>
              </a:rPr>
              <a:t>Construye sobre lo que tienen</a:t>
            </a:r>
          </a:p>
          <a:p>
            <a:pPr marL="2406650" lvl="8" indent="0">
              <a:buNone/>
            </a:pPr>
            <a:r>
              <a:rPr lang="es-ES" altLang="en-US" sz="2800" i="1" dirty="0">
                <a:latin typeface="Calibri"/>
                <a:cs typeface="Calibri"/>
              </a:rPr>
              <a:t>Y recuerda que los mejores líderes cuando realizan bien su tarea, la gente dirá “lo hemos hecho nosotros mismos.” </a:t>
            </a:r>
          </a:p>
          <a:p>
            <a:pPr marL="2406650" lvl="8" indent="0">
              <a:buNone/>
            </a:pPr>
            <a:r>
              <a:rPr lang="en-US" altLang="en-US" sz="2800" i="1" dirty="0">
                <a:latin typeface="Calibri"/>
                <a:cs typeface="Calibri"/>
              </a:rPr>
              <a:t>-Lao Tzu</a:t>
            </a:r>
            <a:br>
              <a:rPr lang="en-US" altLang="en-US" sz="2800" i="1" dirty="0">
                <a:latin typeface="Calibri"/>
                <a:cs typeface="Calibri"/>
              </a:rPr>
            </a:br>
            <a:br>
              <a:rPr lang="en-US" altLang="en-US" sz="3200" dirty="0">
                <a:solidFill>
                  <a:schemeClr val="tx2"/>
                </a:solidFill>
                <a:latin typeface="Calibri"/>
                <a:cs typeface="Calibri"/>
              </a:rPr>
            </a:br>
            <a:endParaRPr lang="en-US" sz="3200" dirty="0">
              <a:latin typeface="Calibri"/>
              <a:cs typeface="Calibri"/>
            </a:endParaRPr>
          </a:p>
        </p:txBody>
      </p:sp>
      <p:pic>
        <p:nvPicPr>
          <p:cNvPr id="4" name="Picture 3" descr="CRTAD046.WMF                                                   00000027IIP25KD2                       000000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264" y="1561718"/>
            <a:ext cx="2906712"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64264" y="192415"/>
            <a:ext cx="7956947" cy="769441"/>
          </a:xfrm>
          <a:prstGeom prst="rect">
            <a:avLst/>
          </a:prstGeom>
          <a:noFill/>
        </p:spPr>
        <p:txBody>
          <a:bodyPr wrap="square" rtlCol="0">
            <a:spAutoFit/>
          </a:bodyPr>
          <a:lstStyle/>
          <a:p>
            <a:pPr algn="ctr"/>
            <a:r>
              <a:rPr lang="en-US" sz="4400" dirty="0">
                <a:solidFill>
                  <a:schemeClr val="accent1"/>
                </a:solidFill>
              </a:rPr>
              <a:t>Desarrollo </a:t>
            </a:r>
            <a:r>
              <a:rPr lang="en-US" sz="4400" dirty="0" err="1">
                <a:solidFill>
                  <a:schemeClr val="accent1"/>
                </a:solidFill>
              </a:rPr>
              <a:t>Comunitario</a:t>
            </a:r>
            <a:endParaRPr lang="en-US" sz="4400" dirty="0">
              <a:solidFill>
                <a:schemeClr val="accent1"/>
              </a:solidFill>
            </a:endParaRPr>
          </a:p>
        </p:txBody>
      </p:sp>
      <p:sp>
        <p:nvSpPr>
          <p:cNvPr id="2"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78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0A67-0358-4B9B-A460-93BD26B01555}"/>
              </a:ext>
            </a:extLst>
          </p:cNvPr>
          <p:cNvSpPr>
            <a:spLocks noGrp="1"/>
          </p:cNvSpPr>
          <p:nvPr>
            <p:ph type="title"/>
          </p:nvPr>
        </p:nvSpPr>
        <p:spPr>
          <a:xfrm>
            <a:off x="549275" y="107576"/>
            <a:ext cx="8042276" cy="3900753"/>
          </a:xfrm>
        </p:spPr>
        <p:txBody>
          <a:bodyPr/>
          <a:lstStyle/>
          <a:p>
            <a:r>
              <a:rPr lang="en-US" dirty="0" err="1"/>
              <a:t>Revisar</a:t>
            </a:r>
            <a:r>
              <a:rPr lang="en-US" dirty="0"/>
              <a:t> y </a:t>
            </a:r>
            <a:r>
              <a:rPr lang="en-US" dirty="0" err="1"/>
              <a:t>Repasar</a:t>
            </a:r>
            <a:br>
              <a:rPr lang="en-US" dirty="0"/>
            </a:br>
            <a:r>
              <a:rPr lang="en-US" dirty="0"/>
              <a:t>ABCD</a:t>
            </a:r>
          </a:p>
        </p:txBody>
      </p:sp>
    </p:spTree>
    <p:extLst>
      <p:ext uri="{BB962C8B-B14F-4D97-AF65-F5344CB8AC3E}">
        <p14:creationId xmlns:p14="http://schemas.microsoft.com/office/powerpoint/2010/main" val="97254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descr="Large confetti"/>
          <p:cNvSpPr>
            <a:spLocks noGrp="1" noChangeArrowheads="1"/>
          </p:cNvSpPr>
          <p:nvPr>
            <p:ph type="title"/>
          </p:nvPr>
        </p:nvSpPr>
        <p:spPr/>
        <p:txBody>
          <a:bodyPr>
            <a:normAutofit fontScale="90000"/>
          </a:bodyPr>
          <a:lstStyle/>
          <a:p>
            <a:pPr eaLnBrk="1" fontAlgn="auto" hangingPunct="1">
              <a:spcAft>
                <a:spcPts val="0"/>
              </a:spcAft>
              <a:defRPr/>
            </a:pPr>
            <a:r>
              <a:rPr lang="es-ES_tradnl" sz="3200" dirty="0"/>
              <a:t>Como es el modelo de desarrollo comunitario diferente del modelo de servicios sociales?</a:t>
            </a: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algn="ctr" eaLnBrk="0" fontAlgn="base" hangingPunct="0">
              <a:spcBef>
                <a:spcPct val="0"/>
              </a:spcBef>
              <a:spcAft>
                <a:spcPct val="0"/>
              </a:spcAft>
              <a:defRPr sz="1200">
                <a:solidFill>
                  <a:schemeClr val="tx1"/>
                </a:solidFill>
                <a:latin typeface="Times New Roman" pitchFamily="18" charset="0"/>
              </a:defRPr>
            </a:lvl6pPr>
            <a:lvl7pPr marL="2971800" indent="-228600" algn="ctr" eaLnBrk="0" fontAlgn="base" hangingPunct="0">
              <a:spcBef>
                <a:spcPct val="0"/>
              </a:spcBef>
              <a:spcAft>
                <a:spcPct val="0"/>
              </a:spcAft>
              <a:defRPr sz="1200">
                <a:solidFill>
                  <a:schemeClr val="tx1"/>
                </a:solidFill>
                <a:latin typeface="Times New Roman" pitchFamily="18" charset="0"/>
              </a:defRPr>
            </a:lvl7pPr>
            <a:lvl8pPr marL="3429000" indent="-228600" algn="ctr" eaLnBrk="0" fontAlgn="base" hangingPunct="0">
              <a:spcBef>
                <a:spcPct val="0"/>
              </a:spcBef>
              <a:spcAft>
                <a:spcPct val="0"/>
              </a:spcAft>
              <a:defRPr sz="1200">
                <a:solidFill>
                  <a:schemeClr val="tx1"/>
                </a:solidFill>
                <a:latin typeface="Times New Roman" pitchFamily="18" charset="0"/>
              </a:defRPr>
            </a:lvl8pPr>
            <a:lvl9pPr marL="3886200" indent="-228600" algn="ctr" eaLnBrk="0" fontAlgn="base" hangingPunct="0">
              <a:spcBef>
                <a:spcPct val="0"/>
              </a:spcBef>
              <a:spcAft>
                <a:spcPct val="0"/>
              </a:spcAft>
              <a:defRPr sz="1200">
                <a:solidFill>
                  <a:schemeClr val="tx1"/>
                </a:solidFill>
                <a:latin typeface="Times New Roman" pitchFamily="18" charset="0"/>
              </a:defRPr>
            </a:lvl9pPr>
          </a:lstStyle>
          <a:p>
            <a:pPr eaLnBrk="1" hangingPunct="1"/>
            <a:fld id="{4D83D308-C6F7-4E87-A075-BEB6E73C41F4}" type="slidenum">
              <a:rPr lang="en-US" sz="1400" smtClean="0">
                <a:solidFill>
                  <a:srgbClr val="FFFFFF"/>
                </a:solidFill>
              </a:rPr>
              <a:pPr eaLnBrk="1" hangingPunct="1"/>
              <a:t>5</a:t>
            </a:fld>
            <a:endParaRPr lang="en-US" sz="1400">
              <a:solidFill>
                <a:srgbClr val="FFFFFF"/>
              </a:solidFill>
            </a:endParaRPr>
          </a:p>
        </p:txBody>
      </p:sp>
      <p:sp>
        <p:nvSpPr>
          <p:cNvPr id="17412" name="Text Box 3"/>
          <p:cNvSpPr txBox="1">
            <a:spLocks noChangeArrowheads="1"/>
          </p:cNvSpPr>
          <p:nvPr/>
        </p:nvSpPr>
        <p:spPr bwMode="auto">
          <a:xfrm>
            <a:off x="2946400" y="1676400"/>
            <a:ext cx="34355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algn="ctr" eaLnBrk="0" fontAlgn="base" hangingPunct="0">
              <a:spcBef>
                <a:spcPct val="0"/>
              </a:spcBef>
              <a:spcAft>
                <a:spcPct val="0"/>
              </a:spcAft>
              <a:defRPr sz="1200">
                <a:solidFill>
                  <a:schemeClr val="tx1"/>
                </a:solidFill>
                <a:latin typeface="Times New Roman" pitchFamily="18" charset="0"/>
              </a:defRPr>
            </a:lvl6pPr>
            <a:lvl7pPr marL="2971800" indent="-228600" algn="ctr" eaLnBrk="0" fontAlgn="base" hangingPunct="0">
              <a:spcBef>
                <a:spcPct val="0"/>
              </a:spcBef>
              <a:spcAft>
                <a:spcPct val="0"/>
              </a:spcAft>
              <a:defRPr sz="1200">
                <a:solidFill>
                  <a:schemeClr val="tx1"/>
                </a:solidFill>
                <a:latin typeface="Times New Roman" pitchFamily="18" charset="0"/>
              </a:defRPr>
            </a:lvl7pPr>
            <a:lvl8pPr marL="3429000" indent="-228600" algn="ctr" eaLnBrk="0" fontAlgn="base" hangingPunct="0">
              <a:spcBef>
                <a:spcPct val="0"/>
              </a:spcBef>
              <a:spcAft>
                <a:spcPct val="0"/>
              </a:spcAft>
              <a:defRPr sz="1200">
                <a:solidFill>
                  <a:schemeClr val="tx1"/>
                </a:solidFill>
                <a:latin typeface="Times New Roman" pitchFamily="18" charset="0"/>
              </a:defRPr>
            </a:lvl8pPr>
            <a:lvl9pPr marL="3886200" indent="-228600" algn="ctr" eaLnBrk="0" fontAlgn="base" hangingPunct="0">
              <a:spcBef>
                <a:spcPct val="0"/>
              </a:spcBef>
              <a:spcAft>
                <a:spcPct val="0"/>
              </a:spcAft>
              <a:defRPr sz="1200">
                <a:solidFill>
                  <a:schemeClr val="tx1"/>
                </a:solidFill>
                <a:latin typeface="Times New Roman" pitchFamily="18" charset="0"/>
              </a:defRPr>
            </a:lvl9pPr>
          </a:lstStyle>
          <a:p>
            <a:pPr eaLnBrk="1" hangingPunct="1"/>
            <a:r>
              <a:rPr lang="es-ES_tradnl" sz="1600" b="1" i="1" dirty="0"/>
              <a:t>De forma sutil pero muy importante…</a:t>
            </a:r>
          </a:p>
        </p:txBody>
      </p:sp>
      <p:graphicFrame>
        <p:nvGraphicFramePr>
          <p:cNvPr id="6" name="Group 42"/>
          <p:cNvGraphicFramePr>
            <a:graphicFrameLocks noGrp="1"/>
          </p:cNvGraphicFramePr>
          <p:nvPr>
            <p:extLst>
              <p:ext uri="{D42A27DB-BD31-4B8C-83A1-F6EECF244321}">
                <p14:modId xmlns:p14="http://schemas.microsoft.com/office/powerpoint/2010/main" val="602641011"/>
              </p:ext>
            </p:extLst>
          </p:nvPr>
        </p:nvGraphicFramePr>
        <p:xfrm>
          <a:off x="1524000" y="2032000"/>
          <a:ext cx="6113272" cy="4297680"/>
        </p:xfrm>
        <a:graphic>
          <a:graphicData uri="http://schemas.openxmlformats.org/drawingml/2006/table">
            <a:tbl>
              <a:tblPr/>
              <a:tblGrid>
                <a:gridCol w="3065272">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800" b="1" i="0" u="none" strike="noStrike" cap="none" normalizeH="0" baseline="0" noProof="0" dirty="0">
                          <a:ln>
                            <a:noFill/>
                          </a:ln>
                          <a:solidFill>
                            <a:schemeClr val="tx1"/>
                          </a:solidFill>
                          <a:effectLst/>
                          <a:latin typeface="Times New Roman" pitchFamily="18" charset="0"/>
                        </a:rPr>
                        <a:t>Modelo de Desarrollo Comunitario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800" b="1" i="0" u="none" strike="noStrike" cap="none" normalizeH="0" baseline="0" noProof="0" dirty="0">
                          <a:ln>
                            <a:noFill/>
                          </a:ln>
                          <a:solidFill>
                            <a:schemeClr val="tx1"/>
                          </a:solidFill>
                          <a:effectLst/>
                          <a:latin typeface="Times New Roman" pitchFamily="18" charset="0"/>
                        </a:rPr>
                        <a:t>Modelo de Servicios Sociales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Centrado en las </a:t>
                      </a:r>
                      <a:r>
                        <a:rPr kumimoji="0" lang="es-MX" sz="1400" b="1" i="0" u="none" strike="noStrike" cap="none" normalizeH="0" baseline="0" noProof="0" dirty="0">
                          <a:ln>
                            <a:noFill/>
                          </a:ln>
                          <a:solidFill>
                            <a:schemeClr val="tx1"/>
                          </a:solidFill>
                          <a:effectLst/>
                          <a:latin typeface="Times New Roman" pitchFamily="18" charset="0"/>
                        </a:rPr>
                        <a:t>CAPACIDADES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Centrado en las </a:t>
                      </a:r>
                      <a:r>
                        <a:rPr kumimoji="0" lang="es-MX" sz="1400" b="1" i="0" u="none" strike="noStrike" cap="none" normalizeH="0" baseline="0" noProof="0" dirty="0">
                          <a:ln>
                            <a:noFill/>
                          </a:ln>
                          <a:solidFill>
                            <a:schemeClr val="tx1"/>
                          </a:solidFill>
                          <a:effectLst/>
                          <a:latin typeface="Times New Roman" pitchFamily="18" charset="0"/>
                        </a:rPr>
                        <a:t>NECESIDADES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Construye en las </a:t>
                      </a:r>
                      <a:r>
                        <a:rPr kumimoji="0" lang="es-MX" sz="1400" b="1" i="0" u="none" strike="noStrike" cap="none" normalizeH="0" baseline="0" noProof="0" dirty="0">
                          <a:ln>
                            <a:noFill/>
                          </a:ln>
                          <a:solidFill>
                            <a:schemeClr val="tx1"/>
                          </a:solidFill>
                          <a:effectLst/>
                          <a:latin typeface="Times New Roman" pitchFamily="18" charset="0"/>
                        </a:rPr>
                        <a:t>OPORTUNIDADES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Responde a los </a:t>
                      </a:r>
                      <a:r>
                        <a:rPr kumimoji="0" lang="es-MX" sz="1400" b="1" i="0" u="none" strike="noStrike" cap="none" normalizeH="0" baseline="0" noProof="0" dirty="0">
                          <a:ln>
                            <a:noFill/>
                          </a:ln>
                          <a:solidFill>
                            <a:schemeClr val="tx1"/>
                          </a:solidFill>
                          <a:effectLst/>
                          <a:latin typeface="Times New Roman" pitchFamily="18" charset="0"/>
                        </a:rPr>
                        <a:t>PROBLEMAS</a:t>
                      </a:r>
                      <a:endParaRPr kumimoji="0" lang="es-MX" sz="14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Orientado en la </a:t>
                      </a:r>
                      <a:r>
                        <a:rPr kumimoji="0" lang="es-MX" sz="1400" b="1" i="0" u="none" strike="noStrike" cap="none" normalizeH="0" baseline="0" noProof="0" dirty="0">
                          <a:ln>
                            <a:noFill/>
                          </a:ln>
                          <a:solidFill>
                            <a:schemeClr val="tx1"/>
                          </a:solidFill>
                          <a:effectLst/>
                          <a:latin typeface="Times New Roman" pitchFamily="18" charset="0"/>
                        </a:rPr>
                        <a:t>INVERSION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Orientado en la </a:t>
                      </a:r>
                      <a:r>
                        <a:rPr kumimoji="0" lang="es-MX" sz="1400" b="1" i="0" u="none" strike="noStrike" cap="none" normalizeH="0" baseline="0" noProof="0" dirty="0">
                          <a:ln>
                            <a:noFill/>
                          </a:ln>
                          <a:solidFill>
                            <a:schemeClr val="tx1"/>
                          </a:solidFill>
                          <a:effectLst/>
                          <a:latin typeface="Times New Roman" pitchFamily="18" charset="0"/>
                        </a:rPr>
                        <a:t>CARIDAD</a:t>
                      </a:r>
                      <a:endParaRPr kumimoji="0" lang="es-MX" sz="14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Énfasis en las </a:t>
                      </a:r>
                      <a:r>
                        <a:rPr kumimoji="0" lang="es-MX" sz="1400" b="1" i="0" u="none" strike="noStrike" cap="none" normalizeH="0" baseline="0" noProof="0" dirty="0">
                          <a:ln>
                            <a:noFill/>
                          </a:ln>
                          <a:solidFill>
                            <a:schemeClr val="tx1"/>
                          </a:solidFill>
                          <a:effectLst/>
                          <a:latin typeface="Times New Roman" pitchFamily="18" charset="0"/>
                        </a:rPr>
                        <a:t>ASOCIACIONES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Énfasis en las </a:t>
                      </a:r>
                      <a:r>
                        <a:rPr kumimoji="0" lang="es-MX" sz="1400" b="1" i="0" u="none" strike="noStrike" cap="none" normalizeH="0" baseline="0" noProof="0" dirty="0">
                          <a:ln>
                            <a:noFill/>
                          </a:ln>
                          <a:solidFill>
                            <a:schemeClr val="tx1"/>
                          </a:solidFill>
                          <a:effectLst/>
                          <a:latin typeface="Times New Roman" pitchFamily="18" charset="0"/>
                        </a:rPr>
                        <a:t>AGENCIAS</a:t>
                      </a:r>
                      <a:endParaRPr kumimoji="0" lang="es-MX" sz="14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Centrado en la </a:t>
                      </a:r>
                      <a:r>
                        <a:rPr kumimoji="0" lang="es-MX" sz="1400" b="1" i="0" u="none" strike="noStrike" cap="none" normalizeH="0" baseline="0" noProof="0" dirty="0">
                          <a:ln>
                            <a:noFill/>
                          </a:ln>
                          <a:solidFill>
                            <a:schemeClr val="tx1"/>
                          </a:solidFill>
                          <a:effectLst/>
                          <a:latin typeface="Times New Roman" pitchFamily="18" charset="0"/>
                        </a:rPr>
                        <a:t>COMUNIDAD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Centrado en </a:t>
                      </a:r>
                      <a:r>
                        <a:rPr kumimoji="0" lang="es-MX" sz="1400" b="1" i="0" u="none" strike="noStrike" cap="none" normalizeH="0" baseline="0" noProof="0" dirty="0">
                          <a:ln>
                            <a:noFill/>
                          </a:ln>
                          <a:solidFill>
                            <a:schemeClr val="tx1"/>
                          </a:solidFill>
                          <a:effectLst/>
                          <a:latin typeface="Times New Roman" pitchFamily="18" charset="0"/>
                        </a:rPr>
                        <a:t>INDIVIDUOS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El objetivo es la </a:t>
                      </a:r>
                      <a:r>
                        <a:rPr kumimoji="0" lang="es-MX" sz="1400" b="1" i="0" u="none" strike="noStrike" cap="none" normalizeH="0" baseline="0" noProof="0" dirty="0">
                          <a:ln>
                            <a:noFill/>
                          </a:ln>
                          <a:solidFill>
                            <a:schemeClr val="tx1"/>
                          </a:solidFill>
                          <a:effectLst/>
                          <a:latin typeface="Times New Roman" pitchFamily="18" charset="0"/>
                        </a:rPr>
                        <a:t>POTENTACION</a:t>
                      </a:r>
                      <a:r>
                        <a:rPr kumimoji="0" lang="es-MX" sz="1400" b="0" i="0" u="none" strike="noStrike" cap="none" normalizeH="0" baseline="0" noProof="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El objetivo es el </a:t>
                      </a:r>
                      <a:r>
                        <a:rPr kumimoji="0" lang="es-MX" sz="1400" b="1" i="0" u="none" strike="noStrike" cap="none" normalizeH="0" baseline="0" noProof="0" dirty="0">
                          <a:ln>
                            <a:noFill/>
                          </a:ln>
                          <a:solidFill>
                            <a:schemeClr val="tx1"/>
                          </a:solidFill>
                          <a:effectLst/>
                          <a:latin typeface="Times New Roman" pitchFamily="18" charset="0"/>
                        </a:rPr>
                        <a:t>SERVICIO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El poder incluye </a:t>
                      </a:r>
                      <a:r>
                        <a:rPr kumimoji="0" lang="es-MX" sz="1400" b="1" i="0" u="none" strike="noStrike" cap="none" normalizeH="0" baseline="0" noProof="0" dirty="0">
                          <a:ln>
                            <a:noFill/>
                          </a:ln>
                          <a:solidFill>
                            <a:schemeClr val="tx1"/>
                          </a:solidFill>
                          <a:effectLst/>
                          <a:latin typeface="Times New Roman" pitchFamily="18" charset="0"/>
                        </a:rPr>
                        <a:t>RELACIONES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El poder incluye </a:t>
                      </a:r>
                      <a:r>
                        <a:rPr kumimoji="0" lang="es-MX" sz="1400" b="1" i="0" u="none" strike="noStrike" cap="none" normalizeH="0" baseline="0" noProof="0" dirty="0">
                          <a:ln>
                            <a:noFill/>
                          </a:ln>
                          <a:solidFill>
                            <a:schemeClr val="tx1"/>
                          </a:solidFill>
                          <a:effectLst/>
                          <a:latin typeface="Times New Roman" pitchFamily="18" charset="0"/>
                        </a:rPr>
                        <a:t>CREDENCIALES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1" i="0" u="none" strike="noStrike" cap="none" normalizeH="0" baseline="0" noProof="0" dirty="0">
                          <a:ln>
                            <a:noFill/>
                          </a:ln>
                          <a:solidFill>
                            <a:schemeClr val="tx1"/>
                          </a:solidFill>
                          <a:effectLst/>
                          <a:latin typeface="Times New Roman" pitchFamily="18" charset="0"/>
                        </a:rPr>
                        <a:t>PERSONAS</a:t>
                      </a:r>
                      <a:r>
                        <a:rPr kumimoji="0" lang="es-MX" sz="1400" b="0" i="0" u="none" strike="noStrike" cap="none" normalizeH="0" baseline="0" noProof="0" dirty="0">
                          <a:ln>
                            <a:noFill/>
                          </a:ln>
                          <a:solidFill>
                            <a:schemeClr val="tx1"/>
                          </a:solidFill>
                          <a:effectLst/>
                          <a:latin typeface="Times New Roman" pitchFamily="18" charset="0"/>
                        </a:rPr>
                        <a:t> son la respuesta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1" i="0" u="none" strike="noStrike" cap="none" normalizeH="0" baseline="0" noProof="0" dirty="0">
                          <a:ln>
                            <a:noFill/>
                          </a:ln>
                          <a:solidFill>
                            <a:schemeClr val="tx1"/>
                          </a:solidFill>
                          <a:effectLst/>
                          <a:latin typeface="Times New Roman" pitchFamily="18" charset="0"/>
                        </a:rPr>
                        <a:t>PROGRAMAS </a:t>
                      </a:r>
                      <a:r>
                        <a:rPr kumimoji="0" lang="es-MX" sz="1400" b="0" i="0" u="none" strike="noStrike" cap="none" normalizeH="0" baseline="0" noProof="0" dirty="0">
                          <a:ln>
                            <a:noFill/>
                          </a:ln>
                          <a:solidFill>
                            <a:schemeClr val="tx1"/>
                          </a:solidFill>
                          <a:effectLst/>
                          <a:latin typeface="Times New Roman" pitchFamily="18" charset="0"/>
                        </a:rPr>
                        <a:t>son la respuesta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Personas son </a:t>
                      </a:r>
                      <a:r>
                        <a:rPr kumimoji="0" lang="es-MX" sz="1400" b="1" i="0" u="none" strike="noStrike" cap="none" normalizeH="0" baseline="0" noProof="0" dirty="0">
                          <a:ln>
                            <a:noFill/>
                          </a:ln>
                          <a:solidFill>
                            <a:schemeClr val="tx1"/>
                          </a:solidFill>
                          <a:effectLst/>
                          <a:latin typeface="Times New Roman" pitchFamily="18" charset="0"/>
                        </a:rPr>
                        <a:t>CIUDADANOS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MX" sz="1400" b="0" i="0" u="none" strike="noStrike" cap="none" normalizeH="0" baseline="0" noProof="0" dirty="0">
                          <a:ln>
                            <a:noFill/>
                          </a:ln>
                          <a:solidFill>
                            <a:schemeClr val="tx1"/>
                          </a:solidFill>
                          <a:effectLst/>
                          <a:latin typeface="Times New Roman" pitchFamily="18" charset="0"/>
                        </a:rPr>
                        <a:t>Personas son </a:t>
                      </a:r>
                      <a:r>
                        <a:rPr kumimoji="0" lang="es-MX" sz="1400" b="1" i="0" u="none" strike="noStrike" cap="none" normalizeH="0" baseline="0" noProof="0" dirty="0">
                          <a:ln>
                            <a:noFill/>
                          </a:ln>
                          <a:solidFill>
                            <a:schemeClr val="tx1"/>
                          </a:solidFill>
                          <a:effectLst/>
                          <a:latin typeface="Times New Roman" pitchFamily="18" charset="0"/>
                        </a:rPr>
                        <a:t>CLIENTES</a:t>
                      </a:r>
                      <a:endParaRPr kumimoji="0" lang="es-MX" sz="14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284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descr="Large confetti"/>
          <p:cNvSpPr>
            <a:spLocks noGrp="1" noChangeArrowheads="1"/>
          </p:cNvSpPr>
          <p:nvPr>
            <p:ph type="title"/>
          </p:nvPr>
        </p:nvSpPr>
        <p:spPr>
          <a:xfrm>
            <a:off x="568324" y="407566"/>
            <a:ext cx="8042276" cy="1336956"/>
          </a:xfrm>
        </p:spPr>
        <p:txBody>
          <a:bodyPr>
            <a:normAutofit fontScale="90000"/>
          </a:bodyPr>
          <a:lstStyle/>
          <a:p>
            <a:pPr>
              <a:defRPr/>
            </a:pPr>
            <a:r>
              <a:rPr lang="en-US" sz="4000" dirty="0" err="1"/>
              <a:t>Cambio</a:t>
            </a:r>
            <a:r>
              <a:rPr lang="en-US" sz="4000" dirty="0"/>
              <a:t> de </a:t>
            </a:r>
            <a:r>
              <a:rPr lang="en-US" sz="4000" dirty="0" err="1"/>
              <a:t>Paradigmo</a:t>
            </a:r>
            <a:r>
              <a:rPr lang="en-US" sz="4000" dirty="0"/>
              <a:t> </a:t>
            </a:r>
            <a:r>
              <a:rPr lang="en-US" sz="4000" dirty="0" err="1"/>
              <a:t>en</a:t>
            </a:r>
            <a:r>
              <a:rPr lang="en-US" sz="4000" dirty="0"/>
              <a:t> </a:t>
            </a:r>
            <a:r>
              <a:rPr lang="en-US" sz="4000" dirty="0" err="1"/>
              <a:t>Jovenes</a:t>
            </a:r>
            <a:r>
              <a:rPr lang="en-US" sz="4000" dirty="0"/>
              <a:t> </a:t>
            </a:r>
            <a:r>
              <a:rPr lang="en-US" sz="4000" dirty="0" err="1"/>
              <a:t>según</a:t>
            </a:r>
            <a:r>
              <a:rPr lang="en-US" sz="4000" dirty="0"/>
              <a:t> </a:t>
            </a:r>
            <a:r>
              <a:rPr lang="en-US" sz="4000" dirty="0" err="1"/>
              <a:t>sus</a:t>
            </a:r>
            <a:r>
              <a:rPr lang="en-US" sz="4000" dirty="0"/>
              <a:t> </a:t>
            </a:r>
            <a:r>
              <a:rPr lang="en-US" sz="4000" dirty="0" err="1"/>
              <a:t>capacidades</a:t>
            </a:r>
            <a:endParaRPr lang="en-US" sz="4000" dirty="0"/>
          </a:p>
        </p:txBody>
      </p:sp>
      <p:sp>
        <p:nvSpPr>
          <p:cNvPr id="13316" name="Rectangle 3"/>
          <p:cNvSpPr>
            <a:spLocks noGrp="1" noChangeArrowheads="1"/>
          </p:cNvSpPr>
          <p:nvPr>
            <p:ph sz="half" idx="1"/>
          </p:nvPr>
        </p:nvSpPr>
        <p:spPr>
          <a:xfrm>
            <a:off x="533400" y="1905000"/>
            <a:ext cx="3810000" cy="4191000"/>
          </a:xfrm>
        </p:spPr>
        <p:txBody>
          <a:bodyPr>
            <a:noAutofit/>
          </a:bodyPr>
          <a:lstStyle/>
          <a:p>
            <a:pPr marL="0" indent="0" algn="ctr" eaLnBrk="1" fontAlgn="auto" hangingPunct="1">
              <a:spcAft>
                <a:spcPts val="0"/>
              </a:spcAft>
              <a:buFontTx/>
              <a:buNone/>
              <a:defRPr/>
            </a:pPr>
            <a:r>
              <a:rPr lang="es-ES_tradnl" sz="1600" dirty="0"/>
              <a:t>Problema</a:t>
            </a:r>
          </a:p>
          <a:p>
            <a:pPr marL="0" indent="0" algn="ctr" eaLnBrk="1" fontAlgn="auto" hangingPunct="1">
              <a:spcAft>
                <a:spcPts val="0"/>
              </a:spcAft>
              <a:buFontTx/>
              <a:buNone/>
              <a:defRPr/>
            </a:pPr>
            <a:endParaRPr lang="es-ES_tradnl" sz="1600" dirty="0"/>
          </a:p>
          <a:p>
            <a:pPr marL="0" indent="0" algn="ctr" eaLnBrk="1" fontAlgn="auto" hangingPunct="1">
              <a:spcAft>
                <a:spcPts val="0"/>
              </a:spcAft>
              <a:buFontTx/>
              <a:buNone/>
              <a:defRPr/>
            </a:pPr>
            <a:r>
              <a:rPr lang="es-ES_tradnl" sz="1600" dirty="0"/>
              <a:t>Cliente</a:t>
            </a:r>
          </a:p>
          <a:p>
            <a:pPr marL="0" indent="0" algn="ctr" eaLnBrk="1" fontAlgn="auto" hangingPunct="1">
              <a:spcAft>
                <a:spcPts val="0"/>
              </a:spcAft>
              <a:buFontTx/>
              <a:buNone/>
              <a:defRPr/>
            </a:pPr>
            <a:endParaRPr lang="es-ES_tradnl" sz="1600" dirty="0"/>
          </a:p>
          <a:p>
            <a:pPr marL="0" indent="0" algn="ctr" eaLnBrk="1" fontAlgn="auto" hangingPunct="1">
              <a:spcAft>
                <a:spcPts val="0"/>
              </a:spcAft>
              <a:buFontTx/>
              <a:buNone/>
              <a:defRPr/>
            </a:pPr>
            <a:r>
              <a:rPr lang="es-ES_tradnl" sz="1600" dirty="0"/>
              <a:t>Recipiente</a:t>
            </a:r>
          </a:p>
          <a:p>
            <a:pPr marL="0" indent="0" algn="ctr" eaLnBrk="1" fontAlgn="auto" hangingPunct="1">
              <a:spcAft>
                <a:spcPts val="0"/>
              </a:spcAft>
              <a:buFontTx/>
              <a:buNone/>
              <a:defRPr/>
            </a:pPr>
            <a:endParaRPr lang="es-ES_tradnl" sz="1600" dirty="0"/>
          </a:p>
          <a:p>
            <a:pPr marL="0" indent="0" algn="ctr">
              <a:buNone/>
              <a:defRPr/>
            </a:pPr>
            <a:r>
              <a:rPr lang="es-ES_tradnl" sz="1600" dirty="0"/>
              <a:t>Poblaci</a:t>
            </a:r>
            <a:r>
              <a:rPr lang="es-ES_tradnl" altLang="en-US" sz="1600" dirty="0"/>
              <a:t>ó</a:t>
            </a:r>
            <a:r>
              <a:rPr lang="es-ES_tradnl" sz="1600" dirty="0"/>
              <a:t>n en riesgo de ser tratada</a:t>
            </a:r>
          </a:p>
          <a:p>
            <a:pPr marL="0" indent="0" algn="ctr" eaLnBrk="1" fontAlgn="auto" hangingPunct="1">
              <a:spcAft>
                <a:spcPts val="0"/>
              </a:spcAft>
              <a:buFontTx/>
              <a:buNone/>
              <a:defRPr/>
            </a:pPr>
            <a:endParaRPr lang="es-ES_tradnl" sz="1600" dirty="0"/>
          </a:p>
          <a:p>
            <a:pPr marL="0" indent="0" algn="ctr">
              <a:buNone/>
              <a:defRPr/>
            </a:pPr>
            <a:r>
              <a:rPr lang="es-ES_tradnl" sz="1600" dirty="0"/>
              <a:t>Los lideres de mañana</a:t>
            </a:r>
          </a:p>
          <a:p>
            <a:pPr marL="0" indent="0" algn="ctr" eaLnBrk="1" fontAlgn="auto" hangingPunct="1">
              <a:spcAft>
                <a:spcPts val="0"/>
              </a:spcAft>
              <a:buFontTx/>
              <a:buNone/>
              <a:defRPr/>
            </a:pPr>
            <a:endParaRPr lang="en-US" sz="1600" dirty="0"/>
          </a:p>
          <a:p>
            <a:pPr marL="0" indent="0" algn="ctr">
              <a:buNone/>
              <a:defRPr/>
            </a:pPr>
            <a:r>
              <a:rPr lang="es-MX" sz="1600" dirty="0"/>
              <a:t>Adulto en progreso</a:t>
            </a: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algn="ctr" eaLnBrk="0" fontAlgn="base" hangingPunct="0">
              <a:spcBef>
                <a:spcPct val="0"/>
              </a:spcBef>
              <a:spcAft>
                <a:spcPct val="0"/>
              </a:spcAft>
              <a:defRPr sz="1200">
                <a:solidFill>
                  <a:schemeClr val="tx1"/>
                </a:solidFill>
                <a:latin typeface="Times New Roman" pitchFamily="18" charset="0"/>
              </a:defRPr>
            </a:lvl6pPr>
            <a:lvl7pPr marL="2971800" indent="-228600" algn="ctr" eaLnBrk="0" fontAlgn="base" hangingPunct="0">
              <a:spcBef>
                <a:spcPct val="0"/>
              </a:spcBef>
              <a:spcAft>
                <a:spcPct val="0"/>
              </a:spcAft>
              <a:defRPr sz="1200">
                <a:solidFill>
                  <a:schemeClr val="tx1"/>
                </a:solidFill>
                <a:latin typeface="Times New Roman" pitchFamily="18" charset="0"/>
              </a:defRPr>
            </a:lvl7pPr>
            <a:lvl8pPr marL="3429000" indent="-228600" algn="ctr" eaLnBrk="0" fontAlgn="base" hangingPunct="0">
              <a:spcBef>
                <a:spcPct val="0"/>
              </a:spcBef>
              <a:spcAft>
                <a:spcPct val="0"/>
              </a:spcAft>
              <a:defRPr sz="1200">
                <a:solidFill>
                  <a:schemeClr val="tx1"/>
                </a:solidFill>
                <a:latin typeface="Times New Roman" pitchFamily="18" charset="0"/>
              </a:defRPr>
            </a:lvl8pPr>
            <a:lvl9pPr marL="3886200" indent="-228600" algn="ctr" eaLnBrk="0" fontAlgn="base" hangingPunct="0">
              <a:spcBef>
                <a:spcPct val="0"/>
              </a:spcBef>
              <a:spcAft>
                <a:spcPct val="0"/>
              </a:spcAft>
              <a:defRPr sz="1200">
                <a:solidFill>
                  <a:schemeClr val="tx1"/>
                </a:solidFill>
                <a:latin typeface="Times New Roman" pitchFamily="18" charset="0"/>
              </a:defRPr>
            </a:lvl9pPr>
          </a:lstStyle>
          <a:p>
            <a:pPr eaLnBrk="1" hangingPunct="1"/>
            <a:fld id="{9546317B-76EA-45F1-81CF-9D91E730347C}" type="slidenum">
              <a:rPr lang="en-US" sz="1400" smtClean="0">
                <a:solidFill>
                  <a:srgbClr val="FFFFFF"/>
                </a:solidFill>
              </a:rPr>
              <a:pPr eaLnBrk="1" hangingPunct="1"/>
              <a:t>6</a:t>
            </a:fld>
            <a:endParaRPr lang="en-US" sz="1400">
              <a:solidFill>
                <a:srgbClr val="FFFFFF"/>
              </a:solidFill>
            </a:endParaRPr>
          </a:p>
        </p:txBody>
      </p:sp>
      <p:sp>
        <p:nvSpPr>
          <p:cNvPr id="18438" name="AutoShape 5"/>
          <p:cNvSpPr>
            <a:spLocks noChangeArrowheads="1"/>
          </p:cNvSpPr>
          <p:nvPr/>
        </p:nvSpPr>
        <p:spPr bwMode="auto">
          <a:xfrm>
            <a:off x="4305300" y="1905000"/>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8439" name="AutoShape 6"/>
          <p:cNvSpPr>
            <a:spLocks noChangeArrowheads="1"/>
          </p:cNvSpPr>
          <p:nvPr/>
        </p:nvSpPr>
        <p:spPr bwMode="auto">
          <a:xfrm>
            <a:off x="4305300" y="2762250"/>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8440" name="AutoShape 7"/>
          <p:cNvSpPr>
            <a:spLocks noChangeArrowheads="1"/>
          </p:cNvSpPr>
          <p:nvPr/>
        </p:nvSpPr>
        <p:spPr bwMode="auto">
          <a:xfrm>
            <a:off x="4322762" y="3615461"/>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8441" name="AutoShape 8"/>
          <p:cNvSpPr>
            <a:spLocks noChangeArrowheads="1"/>
          </p:cNvSpPr>
          <p:nvPr/>
        </p:nvSpPr>
        <p:spPr bwMode="auto">
          <a:xfrm>
            <a:off x="4343400" y="4685082"/>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8442" name="AutoShape 9"/>
          <p:cNvSpPr>
            <a:spLocks noChangeArrowheads="1"/>
          </p:cNvSpPr>
          <p:nvPr/>
        </p:nvSpPr>
        <p:spPr bwMode="auto">
          <a:xfrm>
            <a:off x="4297710" y="5544855"/>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8443" name="AutoShape 10"/>
          <p:cNvSpPr>
            <a:spLocks noChangeArrowheads="1"/>
          </p:cNvSpPr>
          <p:nvPr/>
        </p:nvSpPr>
        <p:spPr bwMode="auto">
          <a:xfrm>
            <a:off x="4267200" y="6159500"/>
            <a:ext cx="533400" cy="381000"/>
          </a:xfrm>
          <a:prstGeom prst="rightArrow">
            <a:avLst>
              <a:gd name="adj1" fmla="val 50000"/>
              <a:gd name="adj2" fmla="val 45001"/>
            </a:avLst>
          </a:prstGeom>
          <a:solidFill>
            <a:schemeClr val="hlink"/>
          </a:solidFill>
          <a:ln w="9525">
            <a:solidFill>
              <a:schemeClr val="tx1"/>
            </a:solidFill>
            <a:miter lim="800000"/>
            <a:headEnd/>
            <a:tailEnd/>
          </a:ln>
          <a:effectLst>
            <a:outerShdw dist="56796" dir="3806097" algn="ctr" rotWithShape="0">
              <a:schemeClr val="bg2"/>
            </a:outerShdw>
          </a:effectLst>
        </p:spPr>
        <p:txBody>
          <a:bodyPr wrap="none" anchor="ctr"/>
          <a:lstStyle/>
          <a:p>
            <a:endParaRPr lang="en-US"/>
          </a:p>
        </p:txBody>
      </p:sp>
      <p:sp>
        <p:nvSpPr>
          <p:cNvPr id="13" name="Rectangle 4"/>
          <p:cNvSpPr txBox="1">
            <a:spLocks noChangeArrowheads="1"/>
          </p:cNvSpPr>
          <p:nvPr/>
        </p:nvSpPr>
        <p:spPr>
          <a:xfrm>
            <a:off x="4800600" y="1952170"/>
            <a:ext cx="4343400" cy="4905830"/>
          </a:xfrm>
          <a:prstGeom prst="rect">
            <a:avLst/>
          </a:prstGeom>
        </p:spPr>
        <p:txBody>
          <a:bodyPr vert="horz" lIns="91440" tIns="45720" rIns="91440" bIns="45720" rtlCol="0">
            <a:normAutofit fontScale="85000" lnSpcReduction="20000"/>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Verdana"/>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Verdana"/>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gn="ctr">
              <a:buFontTx/>
              <a:buNone/>
              <a:defRPr/>
            </a:pPr>
            <a:r>
              <a:rPr lang="es-MX" dirty="0"/>
              <a:t>Solución</a:t>
            </a:r>
          </a:p>
          <a:p>
            <a:pPr marL="0" indent="0" algn="ctr">
              <a:buFontTx/>
              <a:buNone/>
              <a:defRPr/>
            </a:pPr>
            <a:endParaRPr lang="es-MX" dirty="0"/>
          </a:p>
          <a:p>
            <a:pPr marL="0" indent="0" algn="ctr">
              <a:buFontTx/>
              <a:buNone/>
              <a:defRPr/>
            </a:pPr>
            <a:r>
              <a:rPr lang="es-MX" dirty="0"/>
              <a:t>Cambiador</a:t>
            </a:r>
          </a:p>
          <a:p>
            <a:pPr marL="0" indent="0" algn="ctr">
              <a:buFontTx/>
              <a:buNone/>
              <a:defRPr/>
            </a:pPr>
            <a:endParaRPr lang="es-MX" dirty="0"/>
          </a:p>
          <a:p>
            <a:pPr marL="0" indent="0" algn="ctr">
              <a:buFontTx/>
              <a:buNone/>
              <a:defRPr/>
            </a:pPr>
            <a:r>
              <a:rPr lang="es-MX" dirty="0"/>
              <a:t>Co-participante</a:t>
            </a:r>
          </a:p>
          <a:p>
            <a:pPr marL="0" indent="0" algn="ctr">
              <a:buFontTx/>
              <a:buNone/>
              <a:defRPr/>
            </a:pPr>
            <a:endParaRPr lang="es-MX" sz="3300" dirty="0"/>
          </a:p>
          <a:p>
            <a:pPr marL="0" indent="0" algn="ctr">
              <a:buFontTx/>
              <a:buNone/>
              <a:defRPr/>
            </a:pPr>
            <a:r>
              <a:rPr lang="es-MX" dirty="0"/>
              <a:t>Habilidades de liderazgo para cultivar</a:t>
            </a:r>
          </a:p>
          <a:p>
            <a:pPr marL="0" indent="0" algn="ctr">
              <a:buFontTx/>
              <a:buNone/>
              <a:defRPr/>
            </a:pPr>
            <a:endParaRPr lang="es-MX" sz="3300" dirty="0"/>
          </a:p>
          <a:p>
            <a:pPr marL="0" indent="0" algn="ctr">
              <a:buFontTx/>
              <a:buNone/>
              <a:defRPr/>
            </a:pPr>
            <a:r>
              <a:rPr lang="es-MX" dirty="0"/>
              <a:t>Parte del equipo de liderazgo de hoy</a:t>
            </a:r>
          </a:p>
          <a:p>
            <a:pPr marL="0" indent="0" algn="ctr">
              <a:buFontTx/>
              <a:buNone/>
              <a:defRPr/>
            </a:pPr>
            <a:endParaRPr lang="es-MX" dirty="0"/>
          </a:p>
          <a:p>
            <a:pPr marL="0" indent="0" algn="ctr">
              <a:buFontTx/>
              <a:buNone/>
              <a:defRPr/>
            </a:pPr>
            <a:r>
              <a:rPr lang="es-MX" dirty="0"/>
              <a:t>Un ciudadano de hoy</a:t>
            </a:r>
          </a:p>
        </p:txBody>
      </p:sp>
    </p:spTree>
    <p:extLst>
      <p:ext uri="{BB962C8B-B14F-4D97-AF65-F5344CB8AC3E}">
        <p14:creationId xmlns:p14="http://schemas.microsoft.com/office/powerpoint/2010/main" val="203913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descr="Large confetti"/>
          <p:cNvSpPr>
            <a:spLocks noGrp="1" noChangeArrowheads="1"/>
          </p:cNvSpPr>
          <p:nvPr>
            <p:ph type="title"/>
          </p:nvPr>
        </p:nvSpPr>
        <p:spPr>
          <a:xfrm>
            <a:off x="387135" y="-54040"/>
            <a:ext cx="8042276" cy="784082"/>
          </a:xfrm>
        </p:spPr>
        <p:txBody>
          <a:bodyPr/>
          <a:lstStyle/>
          <a:p>
            <a:pPr eaLnBrk="1" hangingPunct="1"/>
            <a:r>
              <a:rPr lang="en-US" dirty="0" err="1">
                <a:latin typeface="Calibri"/>
                <a:cs typeface="Calibri"/>
              </a:rPr>
              <a:t>Avance</a:t>
            </a:r>
            <a:r>
              <a:rPr lang="en-US" dirty="0">
                <a:latin typeface="Calibri"/>
                <a:cs typeface="Calibri"/>
              </a:rPr>
              <a:t> de </a:t>
            </a:r>
            <a:r>
              <a:rPr lang="en-US" dirty="0" err="1">
                <a:latin typeface="Calibri"/>
                <a:cs typeface="Calibri"/>
              </a:rPr>
              <a:t>Poder</a:t>
            </a:r>
            <a:r>
              <a:rPr lang="en-US" dirty="0">
                <a:latin typeface="Calibri"/>
                <a:cs typeface="Calibri"/>
              </a:rPr>
              <a:t> del </a:t>
            </a:r>
            <a:r>
              <a:rPr lang="en-US" dirty="0" err="1">
                <a:latin typeface="Calibri"/>
                <a:cs typeface="Calibri"/>
              </a:rPr>
              <a:t>Ciudadano</a:t>
            </a:r>
            <a:endParaRPr lang="en-US" dirty="0">
              <a:latin typeface="Calibri"/>
              <a:cs typeface="Calibri"/>
            </a:endParaRPr>
          </a:p>
        </p:txBody>
      </p:sp>
      <p:sp>
        <p:nvSpPr>
          <p:cNvPr id="194565" name="Rectangle 5"/>
          <p:cNvSpPr>
            <a:spLocks noChangeArrowheads="1"/>
          </p:cNvSpPr>
          <p:nvPr/>
        </p:nvSpPr>
        <p:spPr bwMode="auto">
          <a:xfrm>
            <a:off x="3924300" y="5733024"/>
            <a:ext cx="1371600" cy="520171"/>
          </a:xfrm>
          <a:prstGeom prst="rect">
            <a:avLst/>
          </a:prstGeom>
          <a:solidFill>
            <a:schemeClr val="accent6">
              <a:lumMod val="75000"/>
            </a:schemeClr>
          </a:solidFill>
          <a:ln w="9525">
            <a:noFill/>
            <a:miter lim="800000"/>
            <a:headEnd/>
            <a:tailEnd/>
          </a:ln>
          <a:effectLst/>
        </p:spPr>
        <p:txBody>
          <a:bodyPr wrap="none" anchor="ctr"/>
          <a:lstStyle/>
          <a:p>
            <a:pPr algn="ctr">
              <a:defRPr/>
            </a:pPr>
            <a:r>
              <a:rPr lang="en-US" sz="2400" b="1" dirty="0">
                <a:solidFill>
                  <a:schemeClr val="bg1"/>
                </a:solidFill>
                <a:latin typeface="Calibri"/>
                <a:ea typeface="+mn-ea"/>
                <a:cs typeface="Calibri"/>
              </a:rPr>
              <a:t>VICTIMA</a:t>
            </a:r>
          </a:p>
        </p:txBody>
      </p:sp>
      <p:sp>
        <p:nvSpPr>
          <p:cNvPr id="194566" name="Rectangle 6"/>
          <p:cNvSpPr>
            <a:spLocks noChangeArrowheads="1"/>
          </p:cNvSpPr>
          <p:nvPr/>
        </p:nvSpPr>
        <p:spPr bwMode="auto">
          <a:xfrm>
            <a:off x="3911600" y="3923615"/>
            <a:ext cx="1371600" cy="557190"/>
          </a:xfrm>
          <a:prstGeom prst="rect">
            <a:avLst/>
          </a:prstGeom>
          <a:solidFill>
            <a:schemeClr val="accent1"/>
          </a:solidFill>
          <a:ln w="9525">
            <a:noFill/>
            <a:miter lim="800000"/>
            <a:headEnd/>
            <a:tailEnd/>
          </a:ln>
          <a:effectLst/>
        </p:spPr>
        <p:txBody>
          <a:bodyPr wrap="none" anchor="ctr"/>
          <a:lstStyle/>
          <a:p>
            <a:pPr algn="ctr">
              <a:defRPr/>
            </a:pPr>
            <a:r>
              <a:rPr lang="en-US" sz="2400" b="1" dirty="0">
                <a:solidFill>
                  <a:schemeClr val="bg1"/>
                </a:solidFill>
                <a:latin typeface="Calibri"/>
                <a:ea typeface="+mn-ea"/>
                <a:cs typeface="Calibri"/>
              </a:rPr>
              <a:t>TUTOR</a:t>
            </a:r>
          </a:p>
        </p:txBody>
      </p:sp>
      <p:sp>
        <p:nvSpPr>
          <p:cNvPr id="17" name="Rectangle 6"/>
          <p:cNvSpPr>
            <a:spLocks noChangeArrowheads="1"/>
          </p:cNvSpPr>
          <p:nvPr/>
        </p:nvSpPr>
        <p:spPr bwMode="auto">
          <a:xfrm>
            <a:off x="3911600" y="4868091"/>
            <a:ext cx="1371600" cy="524190"/>
          </a:xfrm>
          <a:prstGeom prst="rect">
            <a:avLst/>
          </a:prstGeom>
          <a:solidFill>
            <a:srgbClr val="660066"/>
          </a:solidFill>
          <a:ln w="9525">
            <a:noFill/>
            <a:miter lim="800000"/>
            <a:headEnd/>
            <a:tailEnd/>
          </a:ln>
          <a:effectLst/>
        </p:spPr>
        <p:txBody>
          <a:bodyPr wrap="none" anchor="ctr"/>
          <a:lstStyle/>
          <a:p>
            <a:pPr algn="ctr">
              <a:defRPr/>
            </a:pPr>
            <a:r>
              <a:rPr lang="en-US" sz="2400" b="1" dirty="0">
                <a:solidFill>
                  <a:schemeClr val="bg1"/>
                </a:solidFill>
                <a:latin typeface="Calibri"/>
                <a:ea typeface="+mn-ea"/>
                <a:cs typeface="Calibri"/>
              </a:rPr>
              <a:t>CLIENTE</a:t>
            </a:r>
          </a:p>
        </p:txBody>
      </p:sp>
      <p:cxnSp>
        <p:nvCxnSpPr>
          <p:cNvPr id="3" name="Straight Connector 2"/>
          <p:cNvCxnSpPr/>
          <p:nvPr/>
        </p:nvCxnSpPr>
        <p:spPr>
          <a:xfrm flipH="1">
            <a:off x="3148211" y="1104900"/>
            <a:ext cx="594512" cy="565008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458701" y="1104900"/>
            <a:ext cx="729629" cy="565008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217333" y="6282008"/>
            <a:ext cx="2913527"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96439" y="5392281"/>
            <a:ext cx="2697961"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390900" y="4480805"/>
            <a:ext cx="2523364" cy="86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500155" y="3581520"/>
            <a:ext cx="2261412"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57622" y="2681763"/>
            <a:ext cx="2110811"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3" name="Rectangle 6"/>
          <p:cNvSpPr>
            <a:spLocks noChangeArrowheads="1"/>
          </p:cNvSpPr>
          <p:nvPr/>
        </p:nvSpPr>
        <p:spPr bwMode="auto">
          <a:xfrm>
            <a:off x="3897275" y="3005790"/>
            <a:ext cx="1398625" cy="557190"/>
          </a:xfrm>
          <a:prstGeom prst="rect">
            <a:avLst/>
          </a:prstGeom>
          <a:solidFill>
            <a:schemeClr val="accent5">
              <a:lumMod val="75000"/>
            </a:schemeClr>
          </a:solidFill>
          <a:ln w="9525">
            <a:noFill/>
            <a:miter lim="800000"/>
            <a:headEnd/>
            <a:tailEnd/>
          </a:ln>
          <a:effectLst/>
        </p:spPr>
        <p:txBody>
          <a:bodyPr wrap="none" anchor="ctr"/>
          <a:lstStyle/>
          <a:p>
            <a:pPr algn="ctr">
              <a:defRPr/>
            </a:pPr>
            <a:r>
              <a:rPr lang="en-US" sz="2400" b="1" dirty="0">
                <a:solidFill>
                  <a:schemeClr val="bg1"/>
                </a:solidFill>
                <a:latin typeface="Calibri"/>
                <a:cs typeface="Calibri"/>
              </a:rPr>
              <a:t>ABOGADO</a:t>
            </a:r>
            <a:endParaRPr lang="en-US" sz="2400" b="1" dirty="0">
              <a:solidFill>
                <a:schemeClr val="bg1"/>
              </a:solidFill>
              <a:latin typeface="Calibri"/>
              <a:ea typeface="+mn-ea"/>
              <a:cs typeface="Calibri"/>
            </a:endParaRPr>
          </a:p>
        </p:txBody>
      </p:sp>
      <p:sp>
        <p:nvSpPr>
          <p:cNvPr id="194569" name="Oval 9"/>
          <p:cNvSpPr>
            <a:spLocks noChangeArrowheads="1"/>
          </p:cNvSpPr>
          <p:nvPr/>
        </p:nvSpPr>
        <p:spPr bwMode="auto">
          <a:xfrm>
            <a:off x="3553389" y="639024"/>
            <a:ext cx="2065371" cy="2012950"/>
          </a:xfrm>
          <a:prstGeom prst="ellipse">
            <a:avLst/>
          </a:prstGeom>
          <a:solidFill>
            <a:schemeClr val="accent3"/>
          </a:solidFill>
          <a:ln w="9525">
            <a:noFill/>
            <a:round/>
            <a:headEnd/>
            <a:tailEnd/>
          </a:ln>
          <a:effectLst/>
        </p:spPr>
        <p:txBody>
          <a:bodyPr wrap="none" anchor="ctr"/>
          <a:lstStyle/>
          <a:p>
            <a:pPr algn="ctr">
              <a:defRPr/>
            </a:pPr>
            <a:r>
              <a:rPr lang="en-US" sz="3000" b="1" dirty="0">
                <a:solidFill>
                  <a:schemeClr val="bg1"/>
                </a:solidFill>
                <a:latin typeface="Calibri"/>
                <a:ea typeface="+mn-ea"/>
                <a:cs typeface="Calibri"/>
              </a:rPr>
              <a:t>PRODUCTOR</a:t>
            </a:r>
          </a:p>
          <a:p>
            <a:pPr algn="ctr">
              <a:lnSpc>
                <a:spcPct val="80000"/>
              </a:lnSpc>
              <a:defRPr/>
            </a:pPr>
            <a:r>
              <a:rPr lang="en-US" sz="2400" dirty="0">
                <a:solidFill>
                  <a:schemeClr val="bg1"/>
                </a:solidFill>
                <a:latin typeface="Calibri"/>
                <a:ea typeface="+mn-ea"/>
                <a:cs typeface="Calibri"/>
              </a:rPr>
              <a:t>… </a:t>
            </a:r>
            <a:r>
              <a:rPr lang="en-US" sz="2400" dirty="0" err="1">
                <a:solidFill>
                  <a:schemeClr val="bg1"/>
                </a:solidFill>
                <a:latin typeface="Calibri"/>
                <a:ea typeface="+mn-ea"/>
                <a:cs typeface="Calibri"/>
              </a:rPr>
              <a:t>Visi</a:t>
            </a:r>
            <a:r>
              <a:rPr lang="es-MX" sz="2400" dirty="0" err="1">
                <a:solidFill>
                  <a:schemeClr val="bg1"/>
                </a:solidFill>
                <a:latin typeface="Calibri"/>
                <a:cs typeface="Calibri"/>
              </a:rPr>
              <a:t>ó</a:t>
            </a:r>
            <a:r>
              <a:rPr lang="en-US" sz="2400" dirty="0">
                <a:solidFill>
                  <a:schemeClr val="bg1"/>
                </a:solidFill>
                <a:latin typeface="Calibri"/>
                <a:cs typeface="Calibri"/>
              </a:rPr>
              <a:t>n</a:t>
            </a:r>
          </a:p>
          <a:p>
            <a:pPr algn="ctr">
              <a:lnSpc>
                <a:spcPct val="80000"/>
              </a:lnSpc>
              <a:defRPr/>
            </a:pPr>
            <a:r>
              <a:rPr lang="en-US" sz="2400" dirty="0">
                <a:solidFill>
                  <a:schemeClr val="bg1"/>
                </a:solidFill>
                <a:latin typeface="Calibri"/>
                <a:ea typeface="+mn-ea"/>
                <a:cs typeface="Calibri"/>
              </a:rPr>
              <a:t>… </a:t>
            </a:r>
            <a:r>
              <a:rPr lang="en-US" sz="2400" dirty="0" err="1">
                <a:solidFill>
                  <a:schemeClr val="bg1"/>
                </a:solidFill>
                <a:latin typeface="Calibri"/>
                <a:ea typeface="+mn-ea"/>
                <a:cs typeface="Calibri"/>
              </a:rPr>
              <a:t>Resultados</a:t>
            </a:r>
            <a:endParaRPr lang="en-US" sz="2400" dirty="0">
              <a:solidFill>
                <a:schemeClr val="bg1"/>
              </a:solidFill>
              <a:latin typeface="Calibri"/>
              <a:ea typeface="+mn-ea"/>
              <a:cs typeface="Calibri"/>
            </a:endParaRPr>
          </a:p>
        </p:txBody>
      </p:sp>
      <p:sp>
        <p:nvSpPr>
          <p:cNvPr id="208914" name="Up Arrow 208913"/>
          <p:cNvSpPr/>
          <p:nvPr/>
        </p:nvSpPr>
        <p:spPr>
          <a:xfrm>
            <a:off x="4495800" y="5430381"/>
            <a:ext cx="222250" cy="251843"/>
          </a:xfrm>
          <a:prstGeom prst="up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Up Arrow 54"/>
          <p:cNvSpPr/>
          <p:nvPr/>
        </p:nvSpPr>
        <p:spPr>
          <a:xfrm>
            <a:off x="4495800" y="4559098"/>
            <a:ext cx="222250" cy="251843"/>
          </a:xfrm>
          <a:prstGeom prst="up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Up Arrow 55"/>
          <p:cNvSpPr/>
          <p:nvPr/>
        </p:nvSpPr>
        <p:spPr>
          <a:xfrm>
            <a:off x="4489450" y="3619620"/>
            <a:ext cx="222250" cy="251843"/>
          </a:xfrm>
          <a:prstGeom prst="up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Up Arrow 56"/>
          <p:cNvSpPr/>
          <p:nvPr/>
        </p:nvSpPr>
        <p:spPr>
          <a:xfrm>
            <a:off x="4502150" y="2709043"/>
            <a:ext cx="222250" cy="251843"/>
          </a:xfrm>
          <a:prstGeom prst="up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68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89381"/>
          </a:xfrm>
        </p:spPr>
        <p:txBody>
          <a:bodyPr/>
          <a:lstStyle/>
          <a:p>
            <a:r>
              <a:rPr lang="en-US" dirty="0" err="1">
                <a:latin typeface="Calibri"/>
                <a:cs typeface="Calibri"/>
              </a:rPr>
              <a:t>Hallazgos</a:t>
            </a:r>
            <a:r>
              <a:rPr lang="en-US" dirty="0">
                <a:latin typeface="Calibri"/>
                <a:cs typeface="Calibri"/>
              </a:rPr>
              <a:t> </a:t>
            </a:r>
            <a:r>
              <a:rPr lang="en-US" dirty="0" err="1">
                <a:latin typeface="Calibri"/>
                <a:cs typeface="Calibri"/>
              </a:rPr>
              <a:t>Básicos</a:t>
            </a:r>
            <a:r>
              <a:rPr lang="en-US" dirty="0">
                <a:latin typeface="Calibri"/>
                <a:cs typeface="Calibri"/>
              </a:rPr>
              <a:t> de ABCD</a:t>
            </a:r>
          </a:p>
        </p:txBody>
      </p:sp>
      <p:sp>
        <p:nvSpPr>
          <p:cNvPr id="3" name="Content Placeholder 2"/>
          <p:cNvSpPr>
            <a:spLocks noGrp="1"/>
          </p:cNvSpPr>
          <p:nvPr>
            <p:ph idx="1"/>
          </p:nvPr>
        </p:nvSpPr>
        <p:spPr>
          <a:xfrm>
            <a:off x="549275" y="1788747"/>
            <a:ext cx="8449582" cy="4844282"/>
          </a:xfrm>
        </p:spPr>
        <p:txBody>
          <a:bodyPr>
            <a:noAutofit/>
          </a:bodyPr>
          <a:lstStyle/>
          <a:p>
            <a:pPr lvl="0"/>
            <a:r>
              <a:rPr lang="en-US" sz="3200" dirty="0" err="1">
                <a:latin typeface="Calibri"/>
                <a:cs typeface="Calibri"/>
              </a:rPr>
              <a:t>En</a:t>
            </a:r>
            <a:r>
              <a:rPr lang="en-US" sz="3200" dirty="0">
                <a:latin typeface="Calibri"/>
                <a:cs typeface="Calibri"/>
              </a:rPr>
              <a:t> </a:t>
            </a:r>
            <a:r>
              <a:rPr lang="en-US" sz="3200" dirty="0" err="1">
                <a:latin typeface="Calibri"/>
                <a:cs typeface="Calibri"/>
              </a:rPr>
              <a:t>cada</a:t>
            </a:r>
            <a:r>
              <a:rPr lang="en-US" sz="3200" dirty="0">
                <a:latin typeface="Calibri"/>
                <a:cs typeface="Calibri"/>
              </a:rPr>
              <a:t> </a:t>
            </a:r>
            <a:r>
              <a:rPr lang="en-US" sz="3200" dirty="0" err="1">
                <a:latin typeface="Calibri"/>
                <a:cs typeface="Calibri"/>
              </a:rPr>
              <a:t>cuento</a:t>
            </a:r>
            <a:r>
              <a:rPr lang="en-US" sz="3200" dirty="0">
                <a:latin typeface="Calibri"/>
                <a:cs typeface="Calibri"/>
              </a:rPr>
              <a:t>, </a:t>
            </a:r>
            <a:r>
              <a:rPr lang="en-US" sz="3200" dirty="0" err="1">
                <a:latin typeface="Calibri"/>
                <a:cs typeface="Calibri"/>
              </a:rPr>
              <a:t>los</a:t>
            </a:r>
            <a:r>
              <a:rPr lang="en-US" sz="3200" dirty="0">
                <a:latin typeface="Calibri"/>
                <a:cs typeface="Calibri"/>
              </a:rPr>
              <a:t> </a:t>
            </a:r>
            <a:r>
              <a:rPr lang="en-US" sz="3200" dirty="0" err="1">
                <a:latin typeface="Calibri"/>
                <a:cs typeface="Calibri"/>
              </a:rPr>
              <a:t>vecinos</a:t>
            </a:r>
            <a:r>
              <a:rPr lang="en-US" sz="3200" dirty="0">
                <a:latin typeface="Calibri"/>
                <a:cs typeface="Calibri"/>
              </a:rPr>
              <a:t> </a:t>
            </a:r>
            <a:r>
              <a:rPr lang="en-US" sz="3200" dirty="0" err="1">
                <a:latin typeface="Calibri"/>
                <a:cs typeface="Calibri"/>
              </a:rPr>
              <a:t>sabian</a:t>
            </a:r>
            <a:r>
              <a:rPr lang="en-US" sz="3200" dirty="0">
                <a:latin typeface="Calibri"/>
                <a:cs typeface="Calibri"/>
              </a:rPr>
              <a:t> de</a:t>
            </a:r>
            <a:br>
              <a:rPr lang="en-US" sz="3200" dirty="0">
                <a:latin typeface="Calibri"/>
                <a:cs typeface="Calibri"/>
              </a:rPr>
            </a:br>
            <a:r>
              <a:rPr lang="en-US" sz="3200" dirty="0">
                <a:latin typeface="Calibri"/>
                <a:cs typeface="Calibri"/>
              </a:rPr>
              <a:t>las </a:t>
            </a:r>
            <a:r>
              <a:rPr lang="en-US" sz="3200" dirty="0" err="1">
                <a:solidFill>
                  <a:schemeClr val="accent3"/>
                </a:solidFill>
                <a:latin typeface="Calibri"/>
                <a:cs typeface="Calibri"/>
              </a:rPr>
              <a:t>capacidades</a:t>
            </a:r>
            <a:r>
              <a:rPr lang="en-US" sz="3200" dirty="0">
                <a:solidFill>
                  <a:schemeClr val="accent3"/>
                </a:solidFill>
                <a:latin typeface="Calibri"/>
                <a:cs typeface="Calibri"/>
              </a:rPr>
              <a:t> locales.</a:t>
            </a:r>
            <a:r>
              <a:rPr lang="en-US" sz="3200" dirty="0">
                <a:latin typeface="Calibri"/>
                <a:cs typeface="Calibri"/>
              </a:rPr>
              <a:t> </a:t>
            </a:r>
          </a:p>
          <a:p>
            <a:pPr lvl="0"/>
            <a:r>
              <a:rPr lang="es-ES" sz="3200" dirty="0">
                <a:latin typeface="Calibri"/>
                <a:cs typeface="Calibri"/>
              </a:rPr>
              <a:t>La acción exitosa del vecindario fue el resultado de que los activos que no estaban bien conectados después fueron </a:t>
            </a:r>
            <a:r>
              <a:rPr lang="es-ES" sz="3200" dirty="0">
                <a:solidFill>
                  <a:schemeClr val="accent3"/>
                </a:solidFill>
                <a:latin typeface="Calibri"/>
                <a:cs typeface="Calibri"/>
              </a:rPr>
              <a:t>conectados</a:t>
            </a:r>
            <a:r>
              <a:rPr lang="en-US" sz="3200" dirty="0">
                <a:latin typeface="Calibri"/>
                <a:cs typeface="Calibri"/>
              </a:rPr>
              <a:t>.</a:t>
            </a:r>
          </a:p>
          <a:p>
            <a:r>
              <a:rPr lang="es-ES" altLang="en-US" sz="3200" dirty="0">
                <a:latin typeface="Calibri"/>
                <a:cs typeface="Calibri"/>
              </a:rPr>
              <a:t>Para conectar las capacidades había un </a:t>
            </a:r>
            <a:r>
              <a:rPr lang="es-ES" altLang="en-US" sz="3200" dirty="0">
                <a:solidFill>
                  <a:schemeClr val="accent3"/>
                </a:solidFill>
                <a:latin typeface="Calibri"/>
                <a:cs typeface="Calibri"/>
              </a:rPr>
              <a:t>conector</a:t>
            </a:r>
            <a:r>
              <a:rPr lang="es-ES" altLang="en-US" sz="3200" dirty="0">
                <a:latin typeface="Calibri"/>
                <a:cs typeface="Calibri"/>
              </a:rPr>
              <a:t> –ejemplo: individuos, asociaciones o instituciones locales - con relaciones </a:t>
            </a:r>
            <a:br>
              <a:rPr lang="en-US" sz="3200" dirty="0">
                <a:latin typeface="Calibri"/>
                <a:cs typeface="Calibri"/>
              </a:rPr>
            </a:br>
            <a:endParaRPr lang="en-US" sz="3200" dirty="0">
              <a:latin typeface="Calibri"/>
              <a:cs typeface="Calibri"/>
            </a:endParaRPr>
          </a:p>
          <a:p>
            <a:endParaRPr lang="en-US" sz="3200" dirty="0">
              <a:latin typeface="Calibri"/>
              <a:cs typeface="Calibri"/>
            </a:endParaRPr>
          </a:p>
        </p:txBody>
      </p:sp>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235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7421-7A51-4E7D-902B-4B8C747ED3F8}"/>
              </a:ext>
            </a:extLst>
          </p:cNvPr>
          <p:cNvSpPr>
            <a:spLocks noGrp="1"/>
          </p:cNvSpPr>
          <p:nvPr>
            <p:ph type="title"/>
          </p:nvPr>
        </p:nvSpPr>
        <p:spPr>
          <a:xfrm>
            <a:off x="549275" y="107576"/>
            <a:ext cx="8042276" cy="907032"/>
          </a:xfrm>
        </p:spPr>
        <p:txBody>
          <a:bodyPr/>
          <a:lstStyle/>
          <a:p>
            <a:r>
              <a:rPr lang="en-US" sz="5400" dirty="0" err="1">
                <a:latin typeface="Calibri" panose="020F0502020204030204" pitchFamily="34" charset="0"/>
                <a:cs typeface="Calibri" panose="020F0502020204030204" pitchFamily="34" charset="0"/>
              </a:rPr>
              <a:t>Seis</a:t>
            </a:r>
            <a:r>
              <a:rPr lang="en-US" sz="5400" dirty="0">
                <a:latin typeface="Calibri" panose="020F0502020204030204" pitchFamily="34" charset="0"/>
                <a:cs typeface="Calibri" panose="020F0502020204030204" pitchFamily="34" charset="0"/>
              </a:rPr>
              <a:t> Areas de </a:t>
            </a:r>
            <a:r>
              <a:rPr lang="en-US" sz="5400" dirty="0" err="1">
                <a:latin typeface="Calibri" panose="020F0502020204030204" pitchFamily="34" charset="0"/>
                <a:cs typeface="Calibri" panose="020F0502020204030204" pitchFamily="34" charset="0"/>
              </a:rPr>
              <a:t>Capacidades</a:t>
            </a:r>
            <a:endParaRPr lang="en-US" sz="5400" dirty="0">
              <a:latin typeface="Calibri" panose="020F0502020204030204" pitchFamily="34" charset="0"/>
              <a:cs typeface="Calibri" panose="020F0502020204030204" pitchFamily="34" charset="0"/>
            </a:endParaRPr>
          </a:p>
        </p:txBody>
      </p:sp>
      <p:pic>
        <p:nvPicPr>
          <p:cNvPr id="6" name="Content Placeholder 4" descr="A close up of a logo&#10;&#10;Description generated with very high confidence">
            <a:extLst>
              <a:ext uri="{FF2B5EF4-FFF2-40B4-BE49-F238E27FC236}">
                <a16:creationId xmlns:a16="http://schemas.microsoft.com/office/drawing/2014/main" id="{7561995C-EF95-4A9C-95A2-746C231C24C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20487" y="1014608"/>
            <a:ext cx="5272935" cy="5272935"/>
          </a:xfrm>
          <a:prstGeom prst="rect">
            <a:avLst/>
          </a:prstGeom>
        </p:spPr>
      </p:pic>
      <p:sp>
        <p:nvSpPr>
          <p:cNvPr id="4" name="Title 1">
            <a:extLst>
              <a:ext uri="{FF2B5EF4-FFF2-40B4-BE49-F238E27FC236}">
                <a16:creationId xmlns:a16="http://schemas.microsoft.com/office/drawing/2014/main" id="{78C47421-7A51-4E7D-902B-4B8C747ED3F8}"/>
              </a:ext>
            </a:extLst>
          </p:cNvPr>
          <p:cNvSpPr txBox="1">
            <a:spLocks/>
          </p:cNvSpPr>
          <p:nvPr/>
        </p:nvSpPr>
        <p:spPr>
          <a:xfrm>
            <a:off x="2859129" y="2284552"/>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Individuos</a:t>
            </a:r>
            <a:endParaRPr 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78C47421-7A51-4E7D-902B-4B8C747ED3F8}"/>
              </a:ext>
            </a:extLst>
          </p:cNvPr>
          <p:cNvSpPr txBox="1">
            <a:spLocks/>
          </p:cNvSpPr>
          <p:nvPr/>
        </p:nvSpPr>
        <p:spPr>
          <a:xfrm>
            <a:off x="4811300" y="2198915"/>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s-ES_tradnl" sz="2400" dirty="0">
                <a:latin typeface="Calibri" panose="020F0502020204030204" pitchFamily="34" charset="0"/>
                <a:cs typeface="Calibri" panose="020F0502020204030204" pitchFamily="34" charset="0"/>
              </a:rPr>
              <a:t>Asociaciones</a:t>
            </a:r>
          </a:p>
        </p:txBody>
      </p:sp>
      <p:sp>
        <p:nvSpPr>
          <p:cNvPr id="7" name="Title 1">
            <a:extLst>
              <a:ext uri="{FF2B5EF4-FFF2-40B4-BE49-F238E27FC236}">
                <a16:creationId xmlns:a16="http://schemas.microsoft.com/office/drawing/2014/main" id="{78C47421-7A51-4E7D-902B-4B8C747ED3F8}"/>
              </a:ext>
            </a:extLst>
          </p:cNvPr>
          <p:cNvSpPr txBox="1">
            <a:spLocks/>
          </p:cNvSpPr>
          <p:nvPr/>
        </p:nvSpPr>
        <p:spPr>
          <a:xfrm>
            <a:off x="5878288" y="3656100"/>
            <a:ext cx="1378856" cy="63648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000" dirty="0" err="1">
                <a:latin typeface="Calibri" panose="020F0502020204030204" pitchFamily="34" charset="0"/>
                <a:cs typeface="Calibri" panose="020F0502020204030204" pitchFamily="34" charset="0"/>
              </a:rPr>
              <a:t>Ventajas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fisicas</a:t>
            </a:r>
            <a:endParaRPr lang="en-US" sz="20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78C47421-7A51-4E7D-902B-4B8C747ED3F8}"/>
              </a:ext>
            </a:extLst>
          </p:cNvPr>
          <p:cNvSpPr txBox="1">
            <a:spLocks/>
          </p:cNvSpPr>
          <p:nvPr/>
        </p:nvSpPr>
        <p:spPr>
          <a:xfrm>
            <a:off x="4811300" y="5288953"/>
            <a:ext cx="1799771" cy="44704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Instituciones</a:t>
            </a:r>
            <a:endParaRPr lang="en-US" sz="24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78C47421-7A51-4E7D-902B-4B8C747ED3F8}"/>
              </a:ext>
            </a:extLst>
          </p:cNvPr>
          <p:cNvSpPr txBox="1">
            <a:spLocks/>
          </p:cNvSpPr>
          <p:nvPr/>
        </p:nvSpPr>
        <p:spPr>
          <a:xfrm>
            <a:off x="3077029" y="5093734"/>
            <a:ext cx="1493384" cy="83748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Econom</a:t>
            </a:r>
            <a:r>
              <a:rPr lang="es-ES" altLang="en-US" sz="2400" dirty="0">
                <a:latin typeface="Calibri" panose="020F0502020204030204" pitchFamily="34" charset="0"/>
                <a:cs typeface="Calibri" panose="020F0502020204030204" pitchFamily="34" charset="0"/>
              </a:rPr>
              <a:t>í</a:t>
            </a:r>
            <a:r>
              <a:rPr lang="en-US" sz="2400" dirty="0">
                <a:latin typeface="Calibri" panose="020F0502020204030204" pitchFamily="34" charset="0"/>
                <a:cs typeface="Calibri" panose="020F0502020204030204" pitchFamily="34" charset="0"/>
              </a:rPr>
              <a:t>a Local</a:t>
            </a:r>
          </a:p>
        </p:txBody>
      </p:sp>
      <p:sp>
        <p:nvSpPr>
          <p:cNvPr id="10" name="Title 1">
            <a:extLst>
              <a:ext uri="{FF2B5EF4-FFF2-40B4-BE49-F238E27FC236}">
                <a16:creationId xmlns:a16="http://schemas.microsoft.com/office/drawing/2014/main" id="{78C47421-7A51-4E7D-902B-4B8C747ED3F8}"/>
              </a:ext>
            </a:extLst>
          </p:cNvPr>
          <p:cNvSpPr txBox="1">
            <a:spLocks/>
          </p:cNvSpPr>
          <p:nvPr/>
        </p:nvSpPr>
        <p:spPr>
          <a:xfrm>
            <a:off x="2251113" y="3667708"/>
            <a:ext cx="1319399" cy="735866"/>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Verdana"/>
                <a:ea typeface="+mj-ea"/>
                <a:cs typeface="+mj-cs"/>
              </a:defRPr>
            </a:lvl1pPr>
          </a:lstStyle>
          <a:p>
            <a:r>
              <a:rPr lang="en-US" sz="2400" dirty="0" err="1">
                <a:latin typeface="Calibri" panose="020F0502020204030204" pitchFamily="34" charset="0"/>
                <a:cs typeface="Calibri" panose="020F0502020204030204" pitchFamily="34" charset="0"/>
              </a:rPr>
              <a:t>Cultura</a:t>
            </a:r>
            <a:r>
              <a:rPr lang="en-US" sz="2400" dirty="0">
                <a:latin typeface="Calibri" panose="020F0502020204030204" pitchFamily="34" charset="0"/>
                <a:cs typeface="Calibri" panose="020F0502020204030204" pitchFamily="34" charset="0"/>
              </a:rPr>
              <a:t>/</a:t>
            </a:r>
          </a:p>
          <a:p>
            <a:r>
              <a:rPr lang="en-US" sz="2400" dirty="0" err="1">
                <a:latin typeface="Calibri" panose="020F0502020204030204" pitchFamily="34" charset="0"/>
                <a:cs typeface="Calibri" panose="020F0502020204030204" pitchFamily="34" charset="0"/>
              </a:rPr>
              <a:t>Cuentos</a:t>
            </a:r>
            <a:endParaRPr lang="en-US" sz="2400" dirty="0">
              <a:latin typeface="Calibri" panose="020F0502020204030204" pitchFamily="34" charset="0"/>
              <a:cs typeface="Calibri" panose="020F0502020204030204" pitchFamily="34" charset="0"/>
            </a:endParaRPr>
          </a:p>
        </p:txBody>
      </p:sp>
      <p:sp>
        <p:nvSpPr>
          <p:cNvPr id="3" name="Rectangle 1"/>
          <p:cNvSpPr>
            <a:spLocks noChangeArrowheads="1"/>
          </p:cNvSpPr>
          <p:nvPr/>
        </p:nvSpPr>
        <p:spPr bwMode="auto">
          <a:xfrm>
            <a:off x="0" y="215284"/>
            <a:ext cx="20840" cy="266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506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600" b="0" i="0" u="none" strike="noStrike" cap="none" normalizeH="0" baseline="0" dirty="0">
                <a:ln>
                  <a:noFill/>
                </a:ln>
                <a:solidFill>
                  <a:schemeClr val="tx1"/>
                </a:solidFill>
                <a:effectLst/>
              </a:rPr>
              <a:t> </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2365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A57AEF8E8E5549B6C6BE38BDE94035" ma:contentTypeVersion="3" ma:contentTypeDescription="Create a new document." ma:contentTypeScope="" ma:versionID="ffbbd97e2bfd5fc2e1efc9d1d26aa5f7">
  <xsd:schema xmlns:xsd="http://www.w3.org/2001/XMLSchema" xmlns:xs="http://www.w3.org/2001/XMLSchema" xmlns:p="http://schemas.microsoft.com/office/2006/metadata/properties" xmlns:ns1="http://schemas.microsoft.com/sharepoint/v3" xmlns:ns3="a0932ccd-48ed-4042-b6d7-d35a537b18c0" targetNamespace="http://schemas.microsoft.com/office/2006/metadata/properties" ma:root="true" ma:fieldsID="02bcee879b71d0a2270a8f5248c39926" ns1:_="" ns3:_="">
    <xsd:import namespace="http://schemas.microsoft.com/sharepoint/v3"/>
    <xsd:import namespace="a0932ccd-48ed-4042-b6d7-d35a537b18c0"/>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932ccd-48ed-4042-b6d7-d35a537b18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DE56C-F8E0-4C7B-8509-8771330A201D}"/>
</file>

<file path=customXml/itemProps2.xml><?xml version="1.0" encoding="utf-8"?>
<ds:datastoreItem xmlns:ds="http://schemas.openxmlformats.org/officeDocument/2006/customXml" ds:itemID="{1E995F5F-001C-44AF-9319-C62A18F0987A}">
  <ds:schemaRef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microsoft.com/sharepoint/v3"/>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F2971298-DC17-4802-92DC-75A56A6A9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13321</TotalTime>
  <Words>1527</Words>
  <Application>Microsoft Macintosh PowerPoint</Application>
  <PresentationFormat>On-screen Show (4:3)</PresentationFormat>
  <Paragraphs>452</Paragraphs>
  <Slides>36</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ＭＳ Ｐゴシック</vt:lpstr>
      <vt:lpstr>ＭＳ Ｐゴシック</vt:lpstr>
      <vt:lpstr>ヒラギノ角ゴ Pro W3</vt:lpstr>
      <vt:lpstr>Arial</vt:lpstr>
      <vt:lpstr>Calibri</vt:lpstr>
      <vt:lpstr>inherit</vt:lpstr>
      <vt:lpstr>News Gothic MT</vt:lpstr>
      <vt:lpstr>Roboto</vt:lpstr>
      <vt:lpstr>Times New Roman</vt:lpstr>
      <vt:lpstr>Verdana</vt:lpstr>
      <vt:lpstr>Wingdings</vt:lpstr>
      <vt:lpstr>Wingdings 2</vt:lpstr>
      <vt:lpstr>Breeze</vt:lpstr>
      <vt:lpstr>ABCD: Desarrollo Comunitario Basado en las Capacidades (Activos)</vt:lpstr>
      <vt:lpstr>Introducciones  </vt:lpstr>
      <vt:lpstr>Nuestra Agenda</vt:lpstr>
      <vt:lpstr>Revisar y Repasar ABCD</vt:lpstr>
      <vt:lpstr>Como es el modelo de desarrollo comunitario diferente del modelo de servicios sociales?</vt:lpstr>
      <vt:lpstr>Cambio de Paradigmo en Jovenes según sus capacidades</vt:lpstr>
      <vt:lpstr>Avance de Poder del Ciudadano</vt:lpstr>
      <vt:lpstr>Hallazgos Básicos de ABCD</vt:lpstr>
      <vt:lpstr>Seis Areas de Capacidades</vt:lpstr>
      <vt:lpstr>Tres Preguntas de Planificación </vt:lpstr>
      <vt:lpstr>Puntos Principales de ABCD.</vt:lpstr>
      <vt:lpstr>Cuando ABCD es liderado por congregaciones, organizaciones comunitarias, organizaciones basadas en vecindarios o instituciones locales  </vt:lpstr>
      <vt:lpstr>Roles institutions can play</vt:lpstr>
      <vt:lpstr>Las Instituciones  pueden liderar dando un paso atrás  El Cuento de Savannah</vt:lpstr>
      <vt:lpstr>West La Loma Rancho Cordova, California</vt:lpstr>
      <vt:lpstr>West La Loma Rancho Cordova, California</vt:lpstr>
      <vt:lpstr>West La Loma Rancho Cordova, California</vt:lpstr>
      <vt:lpstr>Heritage District  Lodi, California</vt:lpstr>
      <vt:lpstr>Iglesia/CBO y Comunidad</vt:lpstr>
      <vt:lpstr>PowerPoint Presentation</vt:lpstr>
      <vt:lpstr>El Cuento de Woodlawn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Temas que a los jóvenes les gustaría aprender</vt:lpstr>
      <vt:lpstr>Topics Youth Would Like to Learn (continued)</vt:lpstr>
      <vt:lpstr>PowerPoint Presentation</vt:lpstr>
      <vt:lpstr> Conversación de Aprendizaje </vt:lpstr>
      <vt:lpstr> Si tu organización hizo ABCD al máximo</vt:lpstr>
      <vt:lpstr>Preguntas para Comentarios</vt:lpstr>
      <vt:lpstr>Seis Capacidades Comunitarias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Asset-Based Community Development</dc:title>
  <dc:creator>Kim Hopes</dc:creator>
  <cp:lastModifiedBy>ivis garcia</cp:lastModifiedBy>
  <cp:revision>327</cp:revision>
  <cp:lastPrinted>2017-11-06T23:51:02Z</cp:lastPrinted>
  <dcterms:created xsi:type="dcterms:W3CDTF">2016-10-26T21:27:50Z</dcterms:created>
  <dcterms:modified xsi:type="dcterms:W3CDTF">2019-11-03T00:38:49Z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0x010100ECA57AEF8E8E5549B6C6BE38BDE94035</vt:lpwstr>
  </property>
</Properties>
</file>