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574"/>
  </p:normalViewPr>
  <p:slideViewPr>
    <p:cSldViewPr>
      <p:cViewPr varScale="1">
        <p:scale>
          <a:sx n="82" d="100"/>
          <a:sy n="82" d="100"/>
        </p:scale>
        <p:origin x="108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6707-BB0E-437F-9A7C-7A8CC417A821}" type="datetimeFigureOut">
              <a:rPr lang="en-US" smtClean="0"/>
              <a:t>11/23/19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9087-8E4C-4D99-A259-FCB589083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03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6707-BB0E-437F-9A7C-7A8CC417A821}" type="datetimeFigureOut">
              <a:rPr lang="en-US" smtClean="0"/>
              <a:t>11/23/19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9087-8E4C-4D99-A259-FCB589083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32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6707-BB0E-437F-9A7C-7A8CC417A821}" type="datetimeFigureOut">
              <a:rPr lang="en-US" smtClean="0"/>
              <a:t>11/23/19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9087-8E4C-4D99-A259-FCB589083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67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Sheehan &amp; Associates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1676018-0E56-4E56-9103-C5BBCCE989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93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6707-BB0E-437F-9A7C-7A8CC417A821}" type="datetimeFigureOut">
              <a:rPr lang="en-US" smtClean="0"/>
              <a:t>11/23/19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9087-8E4C-4D99-A259-FCB589083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632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6707-BB0E-437F-9A7C-7A8CC417A821}" type="datetimeFigureOut">
              <a:rPr lang="en-US" smtClean="0"/>
              <a:t>11/23/19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9087-8E4C-4D99-A259-FCB589083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89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6707-BB0E-437F-9A7C-7A8CC417A821}" type="datetimeFigureOut">
              <a:rPr lang="en-US" smtClean="0"/>
              <a:t>11/23/19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9087-8E4C-4D99-A259-FCB589083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86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6707-BB0E-437F-9A7C-7A8CC417A821}" type="datetimeFigureOut">
              <a:rPr lang="en-US" smtClean="0"/>
              <a:t>11/23/19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9087-8E4C-4D99-A259-FCB589083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839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6707-BB0E-437F-9A7C-7A8CC417A821}" type="datetimeFigureOut">
              <a:rPr lang="en-US" smtClean="0"/>
              <a:t>11/23/19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9087-8E4C-4D99-A259-FCB589083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90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6707-BB0E-437F-9A7C-7A8CC417A821}" type="datetimeFigureOut">
              <a:rPr lang="en-US" smtClean="0"/>
              <a:t>11/23/19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9087-8E4C-4D99-A259-FCB589083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942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6707-BB0E-437F-9A7C-7A8CC417A821}" type="datetimeFigureOut">
              <a:rPr lang="en-US" smtClean="0"/>
              <a:t>11/23/19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9087-8E4C-4D99-A259-FCB589083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27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6707-BB0E-437F-9A7C-7A8CC417A821}" type="datetimeFigureOut">
              <a:rPr lang="en-US" smtClean="0"/>
              <a:t>11/23/19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9087-8E4C-4D99-A259-FCB589083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66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D6707-BB0E-437F-9A7C-7A8CC417A821}" type="datetimeFigureOut">
              <a:rPr lang="en-US" smtClean="0"/>
              <a:t>11/23/19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69087-8E4C-4D99-A259-FCB589083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89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Sheehan &amp; Associates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848600" cy="639763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Community Investment Approaches</a:t>
            </a:r>
            <a:r>
              <a:rPr lang="en-US" sz="4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24738" name="Group 16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658068355"/>
              </p:ext>
            </p:extLst>
          </p:nvPr>
        </p:nvGraphicFramePr>
        <p:xfrm>
          <a:off x="533400" y="1219200"/>
          <a:ext cx="8001000" cy="502983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819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1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NEEDS APPROACH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ASSET APPROACH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n-US" sz="1400" u="none" strike="noStrike" cap="none" normalizeH="0" baseline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Focus on deficits/needs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Focus on assets/possibilities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n-US" sz="1400" u="none" strike="noStrike" cap="none" normalizeH="0" baseline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Problem response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Opportunity identification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n-US" sz="1400" u="none" strike="noStrike" cap="none" normalizeH="0" baseline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Orientation: Charity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Orientation: Investments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Grants to agencies and charity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Multiple tools: Grants, loans, PRI, contracts, investments, leverage $, in-kind support, clout.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n-US" sz="1400" u="none" strike="noStrike" cap="none" normalizeH="0" baseline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More Services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Less Services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n-US" sz="1400" u="none" strike="noStrike" cap="none" normalizeH="0" baseline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High emphasis on social service agencies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Emphasis on associations, businesses, networks, relationship building, agencies, churches.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n-US" sz="1400" u="none" strike="noStrike" cap="none" normalizeH="0" baseline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Focus on Individual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Focus on individuals, neighborhood, community and/or region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n-US" sz="1400" u="none" strike="noStrike" cap="none" normalizeH="0" baseline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See people as “clients” 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See people as “producers”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n-US" sz="1400" u="none" strike="noStrike" cap="none" normalizeH="0" baseline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“Fix” people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Develop people’s potential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n-US" sz="1400" u="none" strike="noStrike" cap="none" normalizeH="0" baseline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Result: Maintenance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Result: Development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n-US" sz="1400" u="none" strike="noStrike" cap="none" normalizeH="0" baseline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Programs are the answer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People are the answer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0453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Sheehan &amp; Associates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848600" cy="639763"/>
          </a:xfrm>
        </p:spPr>
        <p:txBody>
          <a:bodyPr>
            <a:normAutofit fontScale="90000"/>
          </a:bodyPr>
          <a:lstStyle/>
          <a:p>
            <a:r>
              <a:rPr lang="es-MX" sz="2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Enfoque en Activos como base de acción</a:t>
            </a:r>
            <a:r>
              <a:rPr lang="es-MX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s-MX" sz="4000" dirty="0"/>
              <a:t> </a:t>
            </a:r>
          </a:p>
        </p:txBody>
      </p:sp>
      <p:graphicFrame>
        <p:nvGraphicFramePr>
          <p:cNvPr id="24772" name="Group 19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668222123"/>
              </p:ext>
            </p:extLst>
          </p:nvPr>
        </p:nvGraphicFramePr>
        <p:xfrm>
          <a:off x="533400" y="1219200"/>
          <a:ext cx="8001000" cy="502983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819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1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ENFOQUE EN NECESIDADES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ENFOQUE EN ACTIVOS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400" u="none" strike="noStrike" cap="none" normalizeH="0" baseline="0" noProof="0">
                          <a:ln>
                            <a:noFill/>
                          </a:ln>
                          <a:effectLst/>
                        </a:rPr>
                        <a:t>Enfoque en deficiencias</a:t>
                      </a:r>
                      <a:endParaRPr kumimoji="0" lang="es-ES_tradnl" sz="1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400" u="none" strike="noStrike" cap="none" normalizeH="0" baseline="0" noProof="0">
                          <a:ln>
                            <a:noFill/>
                          </a:ln>
                          <a:effectLst/>
                        </a:rPr>
                        <a:t>Enfoque en activos</a:t>
                      </a:r>
                      <a:endParaRPr kumimoji="0" lang="es-ES_tradnl" sz="1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400" u="none" strike="noStrike" cap="none" normalizeH="0" baseline="0" noProof="0">
                          <a:ln>
                            <a:noFill/>
                          </a:ln>
                          <a:effectLst/>
                        </a:rPr>
                        <a:t>Respuesta a los problemas</a:t>
                      </a:r>
                      <a:endParaRPr kumimoji="0" lang="es-ES_tradnl" sz="1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400" u="none" strike="noStrike" cap="none" normalizeH="0" baseline="0" noProof="0">
                          <a:ln>
                            <a:noFill/>
                          </a:ln>
                          <a:effectLst/>
                        </a:rPr>
                        <a:t>Identificar oportunidades </a:t>
                      </a:r>
                      <a:endParaRPr kumimoji="0" lang="es-ES_tradnl" sz="1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400" u="none" strike="noStrike" cap="none" normalizeH="0" baseline="0" noProof="0">
                          <a:ln>
                            <a:noFill/>
                          </a:ln>
                          <a:effectLst/>
                        </a:rPr>
                        <a:t>Orientacion de Caridad</a:t>
                      </a:r>
                      <a:endParaRPr kumimoji="0" lang="es-ES_tradnl" sz="1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400" u="none" strike="noStrike" cap="none" normalizeH="0" baseline="0" noProof="0">
                          <a:ln>
                            <a:noFill/>
                          </a:ln>
                          <a:effectLst/>
                        </a:rPr>
                        <a:t>Inversion</a:t>
                      </a:r>
                      <a:endParaRPr kumimoji="0" lang="es-ES_tradnl" sz="1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400" u="none" strike="noStrike" cap="none" normalizeH="0" baseline="0" noProof="0">
                          <a:ln>
                            <a:noFill/>
                          </a:ln>
                          <a:effectLst/>
                        </a:rPr>
                        <a:t>Fondos para las agencias de servicio social o caridades</a:t>
                      </a:r>
                      <a:endParaRPr kumimoji="0" lang="es-ES_tradnl" sz="1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400" u="none" strike="noStrike" cap="none" normalizeH="0" baseline="0" noProof="0">
                          <a:ln>
                            <a:noFill/>
                          </a:ln>
                          <a:effectLst/>
                        </a:rPr>
                        <a:t>Becas, préstamos, contratos, inversiones, apalancamiento $, apoyo en especie, influencia </a:t>
                      </a:r>
                      <a:endParaRPr kumimoji="0" lang="es-ES_tradnl" sz="1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400" u="none" strike="noStrike" cap="none" normalizeH="0" baseline="0" noProof="0">
                          <a:ln>
                            <a:noFill/>
                          </a:ln>
                          <a:effectLst/>
                        </a:rPr>
                        <a:t>Más servicios </a:t>
                      </a:r>
                      <a:endParaRPr kumimoji="0" lang="es-ES_tradnl" sz="1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400" u="none" strike="noStrike" cap="none" normalizeH="0" baseline="0" noProof="0">
                          <a:ln>
                            <a:noFill/>
                          </a:ln>
                          <a:effectLst/>
                        </a:rPr>
                        <a:t>Menos servicios</a:t>
                      </a:r>
                      <a:endParaRPr kumimoji="0" lang="es-ES_tradnl" sz="1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400" u="none" strike="noStrike" cap="none" normalizeH="0" baseline="0" noProof="0">
                          <a:ln>
                            <a:noFill/>
                          </a:ln>
                          <a:effectLst/>
                        </a:rPr>
                        <a:t>Mayor énfasis en agencias de servicio social </a:t>
                      </a:r>
                      <a:endParaRPr kumimoji="0" lang="es-ES_tradnl" sz="1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400" u="none" strike="noStrike" cap="none" normalizeH="0" baseline="0" noProof="0">
                          <a:ln>
                            <a:noFill/>
                          </a:ln>
                          <a:effectLst/>
                        </a:rPr>
                        <a:t>Enfasis en asociaciones, negocios, redes, constuir relaciones, agencias, iglesias, grupos sociales</a:t>
                      </a:r>
                      <a:endParaRPr kumimoji="0" lang="es-ES_tradnl" sz="1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400" u="none" strike="noStrike" cap="none" normalizeH="0" baseline="0" noProof="0">
                          <a:ln>
                            <a:noFill/>
                          </a:ln>
                          <a:effectLst/>
                        </a:rPr>
                        <a:t>Enfoque en el individuo</a:t>
                      </a:r>
                      <a:endParaRPr kumimoji="0" lang="es-ES_tradnl" sz="1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400" u="none" strike="noStrike" cap="none" normalizeH="0" baseline="0" noProof="0">
                          <a:ln>
                            <a:noFill/>
                          </a:ln>
                          <a:effectLst/>
                        </a:rPr>
                        <a:t>Enfoque en individuales, vecindario, comunidad o región</a:t>
                      </a:r>
                      <a:endParaRPr kumimoji="0" lang="es-ES_tradnl" sz="1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400" u="none" strike="noStrike" cap="none" normalizeH="0" baseline="0" noProof="0">
                          <a:ln>
                            <a:noFill/>
                          </a:ln>
                          <a:effectLst/>
                        </a:rPr>
                        <a:t>Ver a la gente como “clientes” </a:t>
                      </a:r>
                      <a:endParaRPr kumimoji="0" lang="es-ES_tradnl" sz="1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400" u="none" strike="noStrike" cap="none" normalizeH="0" baseline="0" noProof="0">
                          <a:ln>
                            <a:noFill/>
                          </a:ln>
                          <a:effectLst/>
                        </a:rPr>
                        <a:t>Ver a la gente como “productores”</a:t>
                      </a:r>
                      <a:endParaRPr kumimoji="0" lang="es-ES_tradnl" sz="1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400" u="none" strike="noStrike" cap="none" normalizeH="0" baseline="0" noProof="0">
                          <a:ln>
                            <a:noFill/>
                          </a:ln>
                          <a:effectLst/>
                        </a:rPr>
                        <a:t>“Arreglar” a la gente</a:t>
                      </a:r>
                      <a:endParaRPr kumimoji="0" lang="es-ES_tradnl" sz="1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400" u="none" strike="noStrike" cap="none" normalizeH="0" baseline="0" noProof="0">
                          <a:ln>
                            <a:noFill/>
                          </a:ln>
                          <a:effectLst/>
                        </a:rPr>
                        <a:t>Desarrollar el potencial de la gente</a:t>
                      </a:r>
                      <a:endParaRPr kumimoji="0" lang="es-ES_tradnl" sz="1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400" u="none" strike="noStrike" cap="none" normalizeH="0" baseline="0" noProof="0">
                          <a:ln>
                            <a:noFill/>
                          </a:ln>
                          <a:effectLst/>
                        </a:rPr>
                        <a:t>Resultado: Mantenimiento</a:t>
                      </a:r>
                      <a:endParaRPr kumimoji="0" lang="es-ES_tradnl" sz="1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400" u="none" strike="noStrike" cap="none" normalizeH="0" baseline="0" noProof="0">
                          <a:ln>
                            <a:noFill/>
                          </a:ln>
                          <a:effectLst/>
                        </a:rPr>
                        <a:t>Resultado: Desarrollo</a:t>
                      </a:r>
                      <a:endParaRPr kumimoji="0" lang="es-ES_tradnl" sz="1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400" u="none" strike="noStrike" cap="none" normalizeH="0" baseline="0" noProof="0">
                          <a:ln>
                            <a:noFill/>
                          </a:ln>
                          <a:effectLst/>
                        </a:rPr>
                        <a:t>Los programas son la respuesta </a:t>
                      </a:r>
                      <a:endParaRPr kumimoji="0" lang="es-ES_tradnl" sz="14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es-ES_tradnl" sz="1400" u="none" strike="noStrike" cap="none" normalizeH="0" baseline="0" noProof="0" dirty="0">
                          <a:ln>
                            <a:noFill/>
                          </a:ln>
                          <a:effectLst/>
                        </a:rPr>
                        <a:t>La gente es la respuesta</a:t>
                      </a:r>
                      <a:endParaRPr kumimoji="0" lang="es-ES_tradnl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2016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A57AEF8E8E5549B6C6BE38BDE94035" ma:contentTypeVersion="3" ma:contentTypeDescription="Create a new document." ma:contentTypeScope="" ma:versionID="ffbbd97e2bfd5fc2e1efc9d1d26aa5f7">
  <xsd:schema xmlns:xsd="http://www.w3.org/2001/XMLSchema" xmlns:xs="http://www.w3.org/2001/XMLSchema" xmlns:p="http://schemas.microsoft.com/office/2006/metadata/properties" xmlns:ns1="http://schemas.microsoft.com/sharepoint/v3" xmlns:ns3="a0932ccd-48ed-4042-b6d7-d35a537b18c0" targetNamespace="http://schemas.microsoft.com/office/2006/metadata/properties" ma:root="true" ma:fieldsID="02bcee879b71d0a2270a8f5248c39926" ns1:_="" ns3:_="">
    <xsd:import namespace="http://schemas.microsoft.com/sharepoint/v3"/>
    <xsd:import namespace="a0932ccd-48ed-4042-b6d7-d35a537b18c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32ccd-48ed-4042-b6d7-d35a537b18c0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B3921AF-BAB7-4FD1-A531-DE122C6E57DE}"/>
</file>

<file path=customXml/itemProps2.xml><?xml version="1.0" encoding="utf-8"?>
<ds:datastoreItem xmlns:ds="http://schemas.openxmlformats.org/officeDocument/2006/customXml" ds:itemID="{E65053A4-4C0F-410E-850F-77C25DE5484B}"/>
</file>

<file path=customXml/itemProps3.xml><?xml version="1.0" encoding="utf-8"?>
<ds:datastoreItem xmlns:ds="http://schemas.openxmlformats.org/officeDocument/2006/customXml" ds:itemID="{FA3BEC66-87BF-4644-A01C-B5CD6509FBD7}"/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268</Words>
  <Application>Microsoft Macintosh PowerPoint</Application>
  <PresentationFormat>On-screen Show (4:3)</PresentationFormat>
  <Paragraphs>52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Symbol</vt:lpstr>
      <vt:lpstr>Times New Roman</vt:lpstr>
      <vt:lpstr>Office Theme</vt:lpstr>
      <vt:lpstr>Community Investment Approaches </vt:lpstr>
      <vt:lpstr>Enfoque en Activos como base de acción  </vt:lpstr>
    </vt:vector>
  </TitlesOfParts>
  <Company>Opportunity International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Sheehan,Geralyn</dc:creator>
  <cp:lastModifiedBy>ivis garcia</cp:lastModifiedBy>
  <cp:revision>4</cp:revision>
  <dcterms:created xsi:type="dcterms:W3CDTF">2013-07-09T18:25:25Z</dcterms:created>
  <dcterms:modified xsi:type="dcterms:W3CDTF">2019-11-24T03:06:44Z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0x010100ECA57AEF8E8E5549B6C6BE38BDE94035</vt:lpwstr>
  </property>
</Properties>
</file>