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8" r:id="rId33"/>
    <p:sldId id="288" r:id="rId34"/>
    <p:sldId id="289" r:id="rId35"/>
    <p:sldId id="290" r:id="rId36"/>
    <p:sldId id="291" r:id="rId37"/>
    <p:sldId id="292" r:id="rId38"/>
    <p:sldId id="293" r:id="rId39"/>
    <p:sldId id="309"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i1JpK5GEmfeL2e5xw33l2YQXEx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4541"/>
  </p:normalViewPr>
  <p:slideViewPr>
    <p:cSldViewPr snapToGrid="0" snapToObjects="1">
      <p:cViewPr varScale="1">
        <p:scale>
          <a:sx n="36" d="100"/>
          <a:sy n="36" d="100"/>
        </p:scale>
        <p:origin x="216" y="2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054a1e4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6054a1e440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054a1e4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6054a1e44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054a1e44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6054a1e440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df0060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33df0060f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3df0060f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33df0060f5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3df0060f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33df0060f5_1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df0060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33df0060f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3df0060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33df0060f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3df0060f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33df0060f5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054c66ab6_7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054c66ab6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054c66ab6_7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054c66ab6_7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054c66ab6_7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054c66ab6_7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102ce0eb9_1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102ce0eb9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102ce0eb9_13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102ce0eb9_1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102ce0eb9_13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102ce0eb9_1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054c66ab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6054c66ab6_6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054c66ab6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6054c66ab6_6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054c66ab6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6054c66ab6_6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3ed6aa0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33ed6aa06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ed6aa0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33ed6aa06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3ed6aa06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3ed6aa065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054c66ab6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6054c66ab6_8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054c66ab6_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6054c66ab6_8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054c66ab6_8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6054c66ab6_8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054c66ab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6054c66ab6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052b63cd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6052b63cd6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6054c66ab6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6054c66ab6_4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054c66ab6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6054c66ab6_4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6102ce0eb9_9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6102ce0eb9_9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6102ce0eb9_9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6102ce0eb9_9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6102ce0eb9_9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6102ce0eb9_9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054c66ab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6054c66ab6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102ce0eb9_1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102ce0eb9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102ce0eb9_1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102ce0eb9_1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102ce0eb9_1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102ce0eb9_1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9" name="Google Shape;19;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2" name="Google Shape;22;p2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3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1"/>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2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6"/>
        <p:cNvGrpSpPr/>
        <p:nvPr/>
      </p:nvGrpSpPr>
      <p:grpSpPr>
        <a:xfrm>
          <a:off x="0" y="0"/>
          <a:ext cx="0" cy="0"/>
          <a:chOff x="0" y="0"/>
          <a:chExt cx="0" cy="0"/>
        </a:xfrm>
      </p:grpSpPr>
      <p:sp>
        <p:nvSpPr>
          <p:cNvPr id="37" name="Google Shape;37;p2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1" name="Google Shape;41;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2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2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2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2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9"/>
        <p:cNvGrpSpPr/>
        <p:nvPr/>
      </p:nvGrpSpPr>
      <p:grpSpPr>
        <a:xfrm>
          <a:off x="0" y="0"/>
          <a:ext cx="0" cy="0"/>
          <a:chOff x="0" y="0"/>
          <a:chExt cx="0" cy="0"/>
        </a:xfrm>
      </p:grpSpPr>
      <p:sp>
        <p:nvSpPr>
          <p:cNvPr id="60" name="Google Shape;60;p2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2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2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1" name="Google Shape;71;p2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29"/>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9"/>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9"/>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Google Shape;79;p29"/>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20"/>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2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somerset.nj.us/government/public-works/planning/walk-bike-hike-plan" TargetMode="External"/><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chelseama.gov/sites/chelseama/files/uploads/chelsea_creek_municipal_harbor_plan_and_dpa_master_pla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artsandplanning.mapc.org/case-study-san-francisco-market-street-prototyp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hyperlink" Target="http://artsandplanning.mapc.org/case-study-creative-placemaking-in-portland-maine/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mericantrails.org/files/pdf/Economic-Benefits-Active.pdf" TargetMode="External"/><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pps-placemaking.exposure.co/campus-martius-park-detroit" TargetMode="External"/><Relationship Id="rId4" Type="http://schemas.openxmlformats.org/officeDocument/2006/relationships/hyperlink" Target="https://www.pps.org/article/why-public-places-are-the-key-to-transforming-our-communiti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minneapolis2040.com/planning-proces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colabradio.mit.edu/community-festivals-as-sites-for-community-engage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piercecountywa.org/5935/Graham-Advisory-Commissio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littlechutewi.org/376/Strategic-Planning-Advisory-Committe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hyperlink" Target="http://www.newcommunities.org/cmadocs/LSNAindicatorsstudy.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hyperlink" Target="https://spatial.usc.edu/wp-content/uploads/2017/03/Holzer_Richard.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bangthetable.com/blog/case-study-social-media-to-increase-community-interest-in-govern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usdn.org/uploads/cms/documents/community-social-engagement-guidebook-and-case-studi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Community Engagement techniques</a:t>
            </a:r>
            <a:endParaRPr dirty="0"/>
          </a:p>
        </p:txBody>
      </p:sp>
      <p:sp>
        <p:nvSpPr>
          <p:cNvPr id="102" name="Google Shape;102;p1"/>
          <p:cNvSpPr txBox="1">
            <a:spLocks noGrp="1"/>
          </p:cNvSpPr>
          <p:nvPr>
            <p:ph type="subTitle" idx="1"/>
          </p:nvPr>
        </p:nvSpPr>
        <p:spPr>
          <a:xfrm>
            <a:off x="1100051" y="4455620"/>
            <a:ext cx="10616668"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PREPARED BY: THE COMMUNITY ENGAGEMENT IN PLANNING COURSE IN THE CITY &amp; METROPOLITAN PLANNING (CMP) DEPARTMENT AT THE UNIVERSITY OF UTAH</a:t>
            </a:r>
            <a:endParaRPr dirty="0"/>
          </a:p>
        </p:txBody>
      </p:sp>
      <p:pic>
        <p:nvPicPr>
          <p:cNvPr id="103" name="Google Shape;103;p1" descr="C:\Users\ivis\Desktop\download.png"/>
          <p:cNvPicPr preferRelativeResize="0"/>
          <p:nvPr/>
        </p:nvPicPr>
        <p:blipFill rotWithShape="1">
          <a:blip r:embed="rId3">
            <a:alphaModFix/>
          </a:blip>
          <a:srcRect/>
          <a:stretch/>
        </p:blipFill>
        <p:spPr>
          <a:xfrm>
            <a:off x="1097280" y="310642"/>
            <a:ext cx="2834640" cy="896620"/>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4896420" y="310642"/>
            <a:ext cx="1956986" cy="969348"/>
          </a:xfrm>
          <a:prstGeom prst="rect">
            <a:avLst/>
          </a:prstGeom>
          <a:noFill/>
          <a:ln>
            <a:noFill/>
          </a:ln>
        </p:spPr>
      </p:pic>
      <p:sp>
        <p:nvSpPr>
          <p:cNvPr id="106" name="Google Shape;106;p1"/>
          <p:cNvSpPr/>
          <p:nvPr/>
        </p:nvSpPr>
        <p:spPr>
          <a:xfrm>
            <a:off x="1097280" y="5598620"/>
            <a:ext cx="10058400" cy="3682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FOR: THE ASSET-BASED COMMUNITY DEVELOPMENT (ABCD) INSTITUTE AT DEPAUL UNIVERSITY</a:t>
            </a: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6054a1e440_0_6"/>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Public Meeting </a:t>
            </a:r>
            <a:endParaRPr/>
          </a:p>
        </p:txBody>
      </p:sp>
      <p:sp>
        <p:nvSpPr>
          <p:cNvPr id="174" name="Google Shape;174;g6054a1e440_0_6"/>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b="1">
                <a:solidFill>
                  <a:schemeClr val="dk1"/>
                </a:solidFill>
              </a:rPr>
              <a:t>Overview</a:t>
            </a:r>
            <a:endParaRPr b="1">
              <a:solidFill>
                <a:schemeClr val="dk1"/>
              </a:solidFill>
            </a:endParaRPr>
          </a:p>
          <a:p>
            <a:pPr marL="91440" lvl="0" indent="-114300" algn="l" rtl="0">
              <a:lnSpc>
                <a:spcPct val="115000"/>
              </a:lnSpc>
              <a:spcBef>
                <a:spcPts val="0"/>
              </a:spcBef>
              <a:spcAft>
                <a:spcPts val="0"/>
              </a:spcAft>
              <a:buSzPts val="1800"/>
              <a:buChar char="●"/>
            </a:pPr>
            <a:r>
              <a:rPr lang="en-US">
                <a:solidFill>
                  <a:schemeClr val="dk1"/>
                </a:solidFill>
              </a:rPr>
              <a:t>A traditional method to bring people together to collaborate on a specific issue. </a:t>
            </a:r>
            <a:endParaRPr>
              <a:solidFill>
                <a:schemeClr val="dk1"/>
              </a:solidFill>
            </a:endParaRPr>
          </a:p>
          <a:p>
            <a:pPr marL="91440" lvl="0" indent="-114300" algn="l" rtl="0">
              <a:lnSpc>
                <a:spcPct val="115000"/>
              </a:lnSpc>
              <a:spcBef>
                <a:spcPts val="0"/>
              </a:spcBef>
              <a:spcAft>
                <a:spcPts val="0"/>
              </a:spcAft>
              <a:buSzPts val="1800"/>
              <a:buChar char="●"/>
            </a:pPr>
            <a:r>
              <a:rPr lang="en-US">
                <a:solidFill>
                  <a:schemeClr val="dk1"/>
                </a:solidFill>
              </a:rPr>
              <a:t>Provides the opportunity to bring various stakeholders together for a particular goal. </a:t>
            </a:r>
            <a:endParaRPr>
              <a:solidFill>
                <a:schemeClr val="dk1"/>
              </a:solidFill>
            </a:endParaRPr>
          </a:p>
          <a:p>
            <a:pPr marL="91440" lvl="0" indent="-114300" algn="l" rtl="0">
              <a:lnSpc>
                <a:spcPct val="115000"/>
              </a:lnSpc>
              <a:spcBef>
                <a:spcPts val="0"/>
              </a:spcBef>
              <a:spcAft>
                <a:spcPts val="0"/>
              </a:spcAft>
              <a:buSzPts val="1800"/>
              <a:buChar char="●"/>
            </a:pPr>
            <a:r>
              <a:rPr lang="en-US">
                <a:solidFill>
                  <a:schemeClr val="dk1"/>
                </a:solidFill>
              </a:rPr>
              <a:t>Provide the chance of information sharing, questioning, and discussing an issue or a proposal. </a:t>
            </a:r>
            <a:endParaRPr>
              <a:solidFill>
                <a:schemeClr val="dk1"/>
              </a:solidFill>
            </a:endParaRPr>
          </a:p>
          <a:p>
            <a:pPr marL="91440" lvl="0" indent="-114300" algn="l" rtl="0">
              <a:lnSpc>
                <a:spcPct val="115000"/>
              </a:lnSpc>
              <a:spcBef>
                <a:spcPts val="0"/>
              </a:spcBef>
              <a:spcAft>
                <a:spcPts val="0"/>
              </a:spcAft>
              <a:buSzPts val="1800"/>
              <a:buChar char="●"/>
            </a:pPr>
            <a:r>
              <a:rPr lang="en-US">
                <a:solidFill>
                  <a:schemeClr val="dk1"/>
                </a:solidFill>
              </a:rPr>
              <a:t>Public meetings can be used at any size and do not need to follow any agenda or script.</a:t>
            </a:r>
            <a:endParaRPr>
              <a:solidFill>
                <a:schemeClr val="dk1"/>
              </a:solidFill>
            </a:endParaRPr>
          </a:p>
          <a:p>
            <a:pPr marL="91440" lvl="0" indent="-114300" algn="l" rtl="0">
              <a:lnSpc>
                <a:spcPct val="115000"/>
              </a:lnSpc>
              <a:spcBef>
                <a:spcPts val="0"/>
              </a:spcBef>
              <a:spcAft>
                <a:spcPts val="0"/>
              </a:spcAft>
              <a:buSzPts val="1800"/>
              <a:buChar char="●"/>
            </a:pPr>
            <a:r>
              <a:rPr lang="en-US">
                <a:solidFill>
                  <a:schemeClr val="dk1"/>
                </a:solidFill>
              </a:rPr>
              <a:t>Some people may not feel confident to speak in front of the public. </a:t>
            </a:r>
            <a:endParaRPr>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r>
              <a:rPr lang="en-US" b="1">
                <a:solidFill>
                  <a:schemeClr val="dk1"/>
                </a:solidFill>
              </a:rPr>
              <a:t>Appropriateness</a:t>
            </a:r>
            <a:endParaRPr b="1">
              <a:solidFill>
                <a:schemeClr val="dk1"/>
              </a:solidFill>
            </a:endParaRPr>
          </a:p>
          <a:p>
            <a:pPr marL="457200" lvl="0" indent="-342900" algn="l" rtl="0">
              <a:lnSpc>
                <a:spcPct val="115000"/>
              </a:lnSpc>
              <a:spcBef>
                <a:spcPts val="0"/>
              </a:spcBef>
              <a:spcAft>
                <a:spcPts val="0"/>
              </a:spcAft>
              <a:buSzPts val="1800"/>
              <a:buChar char="●"/>
            </a:pPr>
            <a:r>
              <a:rPr lang="en-US">
                <a:solidFill>
                  <a:schemeClr val="dk1"/>
                </a:solidFill>
              </a:rPr>
              <a:t>Consider a series of meetings rather than a single meeting. </a:t>
            </a:r>
            <a:endParaRPr>
              <a:solidFill>
                <a:schemeClr val="dk1"/>
              </a:solidFill>
            </a:endParaRPr>
          </a:p>
          <a:p>
            <a:pPr marL="457200" lvl="0" indent="-342900" algn="l" rtl="0">
              <a:lnSpc>
                <a:spcPct val="115000"/>
              </a:lnSpc>
              <a:spcBef>
                <a:spcPts val="0"/>
              </a:spcBef>
              <a:spcAft>
                <a:spcPts val="0"/>
              </a:spcAft>
              <a:buSzPts val="1800"/>
              <a:buChar char="●"/>
            </a:pPr>
            <a:r>
              <a:rPr lang="en-US">
                <a:solidFill>
                  <a:schemeClr val="dk1"/>
                </a:solidFill>
              </a:rPr>
              <a:t>Meetings have to be publicized and advertised. </a:t>
            </a:r>
            <a:endParaRPr>
              <a:solidFill>
                <a:schemeClr val="dk1"/>
              </a:solidFill>
            </a:endParaRPr>
          </a:p>
          <a:p>
            <a:pPr marL="457200" lvl="0" indent="-342900" algn="l" rtl="0">
              <a:lnSpc>
                <a:spcPct val="115000"/>
              </a:lnSpc>
              <a:spcBef>
                <a:spcPts val="0"/>
              </a:spcBef>
              <a:spcAft>
                <a:spcPts val="0"/>
              </a:spcAft>
              <a:buSzPts val="1800"/>
              <a:buChar char="●"/>
            </a:pPr>
            <a:r>
              <a:rPr lang="en-US">
                <a:solidFill>
                  <a:schemeClr val="dk1"/>
                </a:solidFill>
              </a:rPr>
              <a:t>This public sharing will show openness and transparency.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pic>
        <p:nvPicPr>
          <p:cNvPr id="175" name="Google Shape;175;g6054a1e440_0_6"/>
          <p:cNvPicPr preferRelativeResize="0"/>
          <p:nvPr/>
        </p:nvPicPr>
        <p:blipFill>
          <a:blip r:embed="rId3">
            <a:alphaModFix/>
          </a:blip>
          <a:stretch>
            <a:fillRect/>
          </a:stretch>
        </p:blipFill>
        <p:spPr>
          <a:xfrm>
            <a:off x="7815038" y="3991975"/>
            <a:ext cx="4029075" cy="205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6054a1e440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Public Meeting </a:t>
            </a:r>
            <a:endParaRPr/>
          </a:p>
        </p:txBody>
      </p:sp>
      <p:sp>
        <p:nvSpPr>
          <p:cNvPr id="181" name="Google Shape;181;g6054a1e440_0_0"/>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Weakness</a:t>
            </a:r>
            <a:endParaRPr/>
          </a:p>
          <a:p>
            <a:pPr marL="91440" lvl="0" indent="-114300" algn="l" rtl="0">
              <a:lnSpc>
                <a:spcPct val="90000"/>
              </a:lnSpc>
              <a:spcBef>
                <a:spcPts val="0"/>
              </a:spcBef>
              <a:spcAft>
                <a:spcPts val="0"/>
              </a:spcAft>
              <a:buSzPts val="1800"/>
              <a:buChar char=" "/>
            </a:pPr>
            <a:endParaRPr/>
          </a:p>
          <a:p>
            <a:pPr marL="457200" lvl="0" indent="-342900" algn="l" rtl="0">
              <a:lnSpc>
                <a:spcPct val="90000"/>
              </a:lnSpc>
              <a:spcBef>
                <a:spcPts val="0"/>
              </a:spcBef>
              <a:spcAft>
                <a:spcPts val="0"/>
              </a:spcAft>
              <a:buSzPts val="1800"/>
              <a:buChar char="●"/>
            </a:pPr>
            <a:r>
              <a:rPr lang="en-US" sz="1800">
                <a:solidFill>
                  <a:schemeClr val="dk1"/>
                </a:solidFill>
              </a:rPr>
              <a:t> Only a small population of the community may have the time and concerns to attend the meetings</a:t>
            </a:r>
            <a:endParaRPr sz="1800">
              <a:solidFill>
                <a:schemeClr val="dk1"/>
              </a:solidFill>
            </a:endParaRPr>
          </a:p>
          <a:p>
            <a:pPr marL="457200" lvl="0" indent="-342900" algn="l" rtl="0">
              <a:lnSpc>
                <a:spcPct val="90000"/>
              </a:lnSpc>
              <a:spcBef>
                <a:spcPts val="0"/>
              </a:spcBef>
              <a:spcAft>
                <a:spcPts val="0"/>
              </a:spcAft>
              <a:buSzPts val="1800"/>
              <a:buChar char="●"/>
            </a:pPr>
            <a:r>
              <a:rPr lang="en-US" sz="1800">
                <a:solidFill>
                  <a:schemeClr val="dk1"/>
                </a:solidFill>
              </a:rPr>
              <a:t> Some attendants may have not confidence enough to speak and express their thoughts in front of a large group</a:t>
            </a:r>
            <a:endParaRPr sz="1800">
              <a:solidFill>
                <a:schemeClr val="dk1"/>
              </a:solidFill>
            </a:endParaRPr>
          </a:p>
          <a:p>
            <a:pPr marL="457200" lvl="0" indent="-342900" algn="l" rtl="0">
              <a:lnSpc>
                <a:spcPct val="90000"/>
              </a:lnSpc>
              <a:spcBef>
                <a:spcPts val="0"/>
              </a:spcBef>
              <a:spcAft>
                <a:spcPts val="0"/>
              </a:spcAft>
              <a:buSzPts val="1800"/>
              <a:buChar char="●"/>
            </a:pPr>
            <a:r>
              <a:rPr lang="en-US" sz="1800">
                <a:solidFill>
                  <a:schemeClr val="dk1"/>
                </a:solidFill>
              </a:rPr>
              <a:t>People participate in the meetings only when they have deep concerns about the issue. Therefore, participants of the meetings may not come from a broad range of interests in which they can be account as the representative of the community</a:t>
            </a:r>
            <a:endParaRPr sz="1800">
              <a:solidFill>
                <a:schemeClr val="dk1"/>
              </a:solidFill>
            </a:endParaRPr>
          </a:p>
          <a:p>
            <a:pPr marL="457200" lvl="0" indent="-342900" algn="l" rtl="0">
              <a:lnSpc>
                <a:spcPct val="90000"/>
              </a:lnSpc>
              <a:spcBef>
                <a:spcPts val="0"/>
              </a:spcBef>
              <a:spcAft>
                <a:spcPts val="0"/>
              </a:spcAft>
              <a:buSzPts val="1800"/>
              <a:buChar char="●"/>
            </a:pPr>
            <a:r>
              <a:rPr lang="en-US" sz="1800">
                <a:solidFill>
                  <a:schemeClr val="dk1"/>
                </a:solidFill>
              </a:rPr>
              <a:t>Conflicts may happen and be deepened during the meetings and limit the contributions</a:t>
            </a:r>
            <a:endParaRPr sz="1800">
              <a:solidFill>
                <a:schemeClr val="dk1"/>
              </a:solidFill>
            </a:endParaRPr>
          </a:p>
        </p:txBody>
      </p:sp>
      <p:sp>
        <p:nvSpPr>
          <p:cNvPr id="182" name="Google Shape;182;g6054a1e440_0_0"/>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None/>
            </a:pPr>
            <a:r>
              <a:rPr lang="en-US"/>
              <a:t>Strengths </a:t>
            </a:r>
            <a:endParaRPr/>
          </a:p>
          <a:p>
            <a:pPr marL="91440" lvl="0" indent="0" algn="l" rtl="0">
              <a:lnSpc>
                <a:spcPct val="90000"/>
              </a:lnSpc>
              <a:spcBef>
                <a:spcPts val="0"/>
              </a:spcBef>
              <a:spcAft>
                <a:spcPts val="0"/>
              </a:spcAft>
              <a:buNone/>
            </a:pPr>
            <a:endParaRPr/>
          </a:p>
          <a:p>
            <a:pPr marL="91440" lvl="0" indent="-114300" algn="l" rtl="0">
              <a:lnSpc>
                <a:spcPct val="115000"/>
              </a:lnSpc>
              <a:spcBef>
                <a:spcPts val="0"/>
              </a:spcBef>
              <a:spcAft>
                <a:spcPts val="0"/>
              </a:spcAft>
              <a:buSzPts val="1800"/>
              <a:buChar char="●"/>
            </a:pPr>
            <a:r>
              <a:rPr lang="en-US" sz="1800">
                <a:solidFill>
                  <a:schemeClr val="dk1"/>
                </a:solidFill>
                <a:latin typeface="Arial"/>
                <a:ea typeface="Arial"/>
                <a:cs typeface="Arial"/>
                <a:sym typeface="Arial"/>
              </a:rPr>
              <a:t>Provide a large number of people with the opportunity to share their thoughts, ideas, and concerns</a:t>
            </a:r>
            <a:endParaRPr sz="1800">
              <a:solidFill>
                <a:schemeClr val="dk1"/>
              </a:solidFill>
              <a:latin typeface="Arial"/>
              <a:ea typeface="Arial"/>
              <a:cs typeface="Arial"/>
              <a:sym typeface="Arial"/>
            </a:endParaRPr>
          </a:p>
          <a:p>
            <a:pPr marL="91440" lvl="0" indent="-114300" algn="l" rtl="0">
              <a:lnSpc>
                <a:spcPct val="115000"/>
              </a:lnSpc>
              <a:spcBef>
                <a:spcPts val="0"/>
              </a:spcBef>
              <a:spcAft>
                <a:spcPts val="0"/>
              </a:spcAft>
              <a:buSzPts val="1800"/>
              <a:buChar char="●"/>
            </a:pPr>
            <a:r>
              <a:rPr lang="en-US" sz="1800">
                <a:solidFill>
                  <a:schemeClr val="dk1"/>
                </a:solidFill>
                <a:latin typeface="Arial"/>
                <a:ea typeface="Arial"/>
                <a:cs typeface="Arial"/>
                <a:sym typeface="Arial"/>
              </a:rPr>
              <a:t>Provide an opportunity to discuss the processes, to share information, and to get feedbacks</a:t>
            </a:r>
            <a:endParaRPr sz="1800">
              <a:solidFill>
                <a:schemeClr val="dk1"/>
              </a:solidFill>
              <a:latin typeface="Arial"/>
              <a:ea typeface="Arial"/>
              <a:cs typeface="Arial"/>
              <a:sym typeface="Arial"/>
            </a:endParaRPr>
          </a:p>
          <a:p>
            <a:pPr marL="91440" lvl="0" indent="-114300" algn="l" rtl="0">
              <a:lnSpc>
                <a:spcPct val="115000"/>
              </a:lnSpc>
              <a:spcBef>
                <a:spcPts val="0"/>
              </a:spcBef>
              <a:spcAft>
                <a:spcPts val="0"/>
              </a:spcAft>
              <a:buSzPts val="1800"/>
              <a:buChar char="●"/>
            </a:pPr>
            <a:r>
              <a:rPr lang="en-US" sz="1800">
                <a:solidFill>
                  <a:schemeClr val="dk1"/>
                </a:solidFill>
                <a:latin typeface="Arial"/>
                <a:ea typeface="Arial"/>
                <a:cs typeface="Arial"/>
                <a:sym typeface="Arial"/>
              </a:rPr>
              <a:t>Provide the opportunity to build consensus for support and action on complex issues</a:t>
            </a:r>
            <a:endParaRPr sz="1800">
              <a:solidFill>
                <a:schemeClr val="dk1"/>
              </a:solidFill>
              <a:latin typeface="Arial"/>
              <a:ea typeface="Arial"/>
              <a:cs typeface="Arial"/>
              <a:sym typeface="Arial"/>
            </a:endParaRPr>
          </a:p>
          <a:p>
            <a:pPr marL="91440" lvl="0" indent="-114300" algn="l" rtl="0">
              <a:lnSpc>
                <a:spcPct val="115000"/>
              </a:lnSpc>
              <a:spcBef>
                <a:spcPts val="0"/>
              </a:spcBef>
              <a:spcAft>
                <a:spcPts val="0"/>
              </a:spcAft>
              <a:buSzPts val="1800"/>
              <a:buChar char="●"/>
            </a:pPr>
            <a:r>
              <a:rPr lang="en-US" sz="1800">
                <a:solidFill>
                  <a:schemeClr val="dk1"/>
                </a:solidFill>
                <a:latin typeface="Arial"/>
                <a:ea typeface="Arial"/>
                <a:cs typeface="Arial"/>
                <a:sym typeface="Arial"/>
              </a:rPr>
              <a:t>Provide the opportunity to develop networks and to demonstrate transparency</a:t>
            </a:r>
            <a:r>
              <a:rPr lang="en-US" sz="1100">
                <a:solidFill>
                  <a:schemeClr val="dk1"/>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6054a1e440_0_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Public Meeting  </a:t>
            </a:r>
            <a:endParaRPr/>
          </a:p>
        </p:txBody>
      </p:sp>
      <p:sp>
        <p:nvSpPr>
          <p:cNvPr id="188" name="Google Shape;188;g6054a1e440_0_11"/>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#1</a:t>
            </a:r>
            <a:endParaRPr/>
          </a:p>
          <a:p>
            <a:pPr marL="0" lvl="0" indent="0" algn="l" rtl="0">
              <a:lnSpc>
                <a:spcPct val="115000"/>
              </a:lnSpc>
              <a:spcBef>
                <a:spcPts val="0"/>
              </a:spcBef>
              <a:spcAft>
                <a:spcPts val="0"/>
              </a:spcAft>
              <a:buNone/>
            </a:pPr>
            <a:r>
              <a:rPr lang="en-US" sz="1800" b="1">
                <a:solidFill>
                  <a:schemeClr val="dk1"/>
                </a:solidFill>
                <a:latin typeface="Arial"/>
                <a:ea typeface="Arial"/>
                <a:cs typeface="Arial"/>
                <a:sym typeface="Arial"/>
              </a:rPr>
              <a:t>Walk, Bike, Hike Plan- Somerset County, NJ</a:t>
            </a:r>
            <a:endParaRPr/>
          </a:p>
          <a:p>
            <a:pPr marL="91440" lvl="0" indent="-114300" algn="l" rtl="0">
              <a:lnSpc>
                <a:spcPct val="115000"/>
              </a:lnSpc>
              <a:spcBef>
                <a:spcPts val="0"/>
              </a:spcBef>
              <a:spcAft>
                <a:spcPts val="0"/>
              </a:spcAft>
              <a:buClr>
                <a:schemeClr val="dk1"/>
              </a:buClr>
              <a:buSzPts val="1800"/>
              <a:buChar char=" "/>
            </a:pPr>
            <a:r>
              <a:rPr lang="en-US" sz="1800" u="sng">
                <a:solidFill>
                  <a:schemeClr val="hlink"/>
                </a:solidFill>
                <a:hlinkClick r:id="rId3"/>
              </a:rPr>
              <a:t>https://www.co.somerset.nj.us/government/public-works/planning/walk-bike-hike-plan</a:t>
            </a:r>
            <a:endParaRPr sz="1800"/>
          </a:p>
          <a:p>
            <a:pPr marL="0" lvl="0" indent="0" algn="l" rtl="0">
              <a:lnSpc>
                <a:spcPct val="90000"/>
              </a:lnSpc>
              <a:spcBef>
                <a:spcPts val="0"/>
              </a:spcBef>
              <a:spcAft>
                <a:spcPts val="0"/>
              </a:spcAft>
              <a:buNone/>
            </a:pPr>
            <a:endParaRPr/>
          </a:p>
        </p:txBody>
      </p:sp>
      <p:sp>
        <p:nvSpPr>
          <p:cNvPr id="189" name="Google Shape;189;g6054a1e440_0_11"/>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#2</a:t>
            </a:r>
            <a:endParaRPr/>
          </a:p>
          <a:p>
            <a:pPr marL="91440" lvl="0" indent="-127000" algn="l" rtl="0">
              <a:lnSpc>
                <a:spcPct val="90000"/>
              </a:lnSpc>
              <a:spcBef>
                <a:spcPts val="0"/>
              </a:spcBef>
              <a:spcAft>
                <a:spcPts val="0"/>
              </a:spcAft>
              <a:buSzPts val="2000"/>
              <a:buChar char=" "/>
            </a:pPr>
            <a:r>
              <a:rPr lang="en-US" b="1">
                <a:solidFill>
                  <a:schemeClr val="dk1"/>
                </a:solidFill>
              </a:rPr>
              <a:t>Chelsea Municipal Harbor Plan and Designated Port Area (DPA) Master Plan, Chelsea, MA </a:t>
            </a:r>
            <a:endParaRPr sz="1100" u="sng">
              <a:solidFill>
                <a:schemeClr val="hlink"/>
              </a:solidFill>
              <a:latin typeface="Arial"/>
              <a:ea typeface="Arial"/>
              <a:cs typeface="Arial"/>
              <a:sym typeface="Arial"/>
            </a:endParaRPr>
          </a:p>
          <a:p>
            <a:pPr marL="91440" lvl="0" indent="-114300" algn="l" rtl="0">
              <a:lnSpc>
                <a:spcPct val="115000"/>
              </a:lnSpc>
              <a:spcBef>
                <a:spcPts val="0"/>
              </a:spcBef>
              <a:spcAft>
                <a:spcPts val="0"/>
              </a:spcAft>
              <a:buClr>
                <a:schemeClr val="dk1"/>
              </a:buClr>
              <a:buSzPts val="1800"/>
              <a:buChar char=" "/>
            </a:pPr>
            <a:r>
              <a:rPr lang="en-US" sz="1800" u="sng">
                <a:solidFill>
                  <a:schemeClr val="hlink"/>
                </a:solidFill>
                <a:hlinkClick r:id="rId4"/>
              </a:rPr>
              <a:t>https://www.chelseama.gov/sites/chelseama/files/uploads/chelsea_creek_municipal_harbor_plan_and_dpa_master_plan.pdf</a:t>
            </a:r>
            <a:endParaRPr sz="1800" u="sng">
              <a:solidFill>
                <a:schemeClr val="hlink"/>
              </a:solidFill>
            </a:endParaRPr>
          </a:p>
          <a:p>
            <a:pPr marL="91440" lvl="0" indent="-114300" algn="l" rtl="0">
              <a:lnSpc>
                <a:spcPct val="90000"/>
              </a:lnSpc>
              <a:spcBef>
                <a:spcPts val="0"/>
              </a:spcBef>
              <a:spcAft>
                <a:spcPts val="0"/>
              </a:spcAft>
              <a:buClr>
                <a:schemeClr val="dk1"/>
              </a:buClr>
              <a:buSzPts val="1800"/>
              <a:buChar char=" "/>
            </a:pPr>
            <a:endParaRPr b="1">
              <a:solidFill>
                <a:schemeClr val="dk1"/>
              </a:solidFill>
            </a:endParaRPr>
          </a:p>
        </p:txBody>
      </p:sp>
      <p:pic>
        <p:nvPicPr>
          <p:cNvPr id="190" name="Google Shape;190;g6054a1e440_0_11"/>
          <p:cNvPicPr preferRelativeResize="0"/>
          <p:nvPr/>
        </p:nvPicPr>
        <p:blipFill>
          <a:blip r:embed="rId5">
            <a:alphaModFix/>
          </a:blip>
          <a:stretch>
            <a:fillRect/>
          </a:stretch>
        </p:blipFill>
        <p:spPr>
          <a:xfrm>
            <a:off x="520200" y="3242325"/>
            <a:ext cx="5514776" cy="2967225"/>
          </a:xfrm>
          <a:prstGeom prst="rect">
            <a:avLst/>
          </a:prstGeom>
          <a:noFill/>
          <a:ln>
            <a:noFill/>
          </a:ln>
        </p:spPr>
      </p:pic>
      <p:pic>
        <p:nvPicPr>
          <p:cNvPr id="191" name="Google Shape;191;g6054a1e440_0_11"/>
          <p:cNvPicPr preferRelativeResize="0"/>
          <p:nvPr/>
        </p:nvPicPr>
        <p:blipFill>
          <a:blip r:embed="rId6">
            <a:alphaModFix/>
          </a:blip>
          <a:stretch>
            <a:fillRect/>
          </a:stretch>
        </p:blipFill>
        <p:spPr>
          <a:xfrm>
            <a:off x="6661200" y="4464249"/>
            <a:ext cx="1906377" cy="1613026"/>
          </a:xfrm>
          <a:prstGeom prst="rect">
            <a:avLst/>
          </a:prstGeom>
          <a:noFill/>
          <a:ln>
            <a:noFill/>
          </a:ln>
        </p:spPr>
      </p:pic>
      <p:pic>
        <p:nvPicPr>
          <p:cNvPr id="192" name="Google Shape;192;g6054a1e440_0_11"/>
          <p:cNvPicPr preferRelativeResize="0"/>
          <p:nvPr/>
        </p:nvPicPr>
        <p:blipFill>
          <a:blip r:embed="rId7">
            <a:alphaModFix/>
          </a:blip>
          <a:stretch>
            <a:fillRect/>
          </a:stretch>
        </p:blipFill>
        <p:spPr>
          <a:xfrm>
            <a:off x="9400350" y="4556388"/>
            <a:ext cx="1428750" cy="142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D778-2728-E748-B8C2-DB1E282FD157}"/>
              </a:ext>
            </a:extLst>
          </p:cNvPr>
          <p:cNvSpPr>
            <a:spLocks noGrp="1"/>
          </p:cNvSpPr>
          <p:nvPr>
            <p:ph type="ctrTitle"/>
          </p:nvPr>
        </p:nvSpPr>
        <p:spPr/>
        <p:txBody>
          <a:bodyPr/>
          <a:lstStyle/>
          <a:p>
            <a:r>
              <a:rPr lang="en-US" dirty="0"/>
              <a:t>CONSULT</a:t>
            </a:r>
          </a:p>
        </p:txBody>
      </p:sp>
      <p:sp>
        <p:nvSpPr>
          <p:cNvPr id="3" name="Subtitle 2">
            <a:extLst>
              <a:ext uri="{FF2B5EF4-FFF2-40B4-BE49-F238E27FC236}">
                <a16:creationId xmlns:a16="http://schemas.microsoft.com/office/drawing/2014/main" id="{8946C224-BD20-D144-85EA-6998947D19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389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Consult: Citizen Panel </a:t>
            </a:r>
            <a:endParaRPr/>
          </a:p>
        </p:txBody>
      </p:sp>
      <p:sp>
        <p:nvSpPr>
          <p:cNvPr id="204" name="Google Shape;204;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1400"/>
              </a:spcBef>
              <a:spcAft>
                <a:spcPts val="0"/>
              </a:spcAft>
              <a:buSzPts val="2000"/>
              <a:buChar char=" "/>
            </a:pPr>
            <a:r>
              <a:rPr lang="en-US" b="1"/>
              <a:t>Overview:  They can help to stimulate public viewpoints about issue-related &amp; concentrated areas </a:t>
            </a:r>
            <a:endParaRPr b="1"/>
          </a:p>
          <a:p>
            <a:pPr marL="91440" lvl="0" indent="-114300" algn="l" rtl="0">
              <a:lnSpc>
                <a:spcPct val="90000"/>
              </a:lnSpc>
              <a:spcBef>
                <a:spcPts val="1400"/>
              </a:spcBef>
              <a:spcAft>
                <a:spcPts val="0"/>
              </a:spcAft>
              <a:buSzPts val="1800"/>
              <a:buChar char=" "/>
            </a:pPr>
            <a:r>
              <a:rPr lang="en-US" b="1"/>
              <a:t>⇨ </a:t>
            </a:r>
            <a:r>
              <a:rPr lang="en-US"/>
              <a:t>gather together to choose to defend or provide criticism</a:t>
            </a:r>
            <a:endParaRPr/>
          </a:p>
          <a:p>
            <a:pPr marL="91440" lvl="0" indent="-114300" algn="l" rtl="0">
              <a:lnSpc>
                <a:spcPct val="90000"/>
              </a:lnSpc>
              <a:spcBef>
                <a:spcPts val="1400"/>
              </a:spcBef>
              <a:spcAft>
                <a:spcPts val="0"/>
              </a:spcAft>
              <a:buSzPts val="1800"/>
              <a:buChar char=" "/>
            </a:pPr>
            <a:r>
              <a:rPr lang="en-US" b="1"/>
              <a:t>⇨</a:t>
            </a:r>
            <a:r>
              <a:rPr lang="en-US"/>
              <a:t> add democracy’s value to representative opinion</a:t>
            </a:r>
            <a:endParaRPr/>
          </a:p>
          <a:p>
            <a:pPr marL="0" lvl="0" indent="0" algn="l" rtl="0">
              <a:lnSpc>
                <a:spcPct val="90000"/>
              </a:lnSpc>
              <a:spcBef>
                <a:spcPts val="1400"/>
              </a:spcBef>
              <a:spcAft>
                <a:spcPts val="0"/>
              </a:spcAft>
              <a:buNone/>
            </a:pPr>
            <a:r>
              <a:rPr lang="en-US"/>
              <a:t> </a:t>
            </a:r>
            <a:r>
              <a:rPr lang="en-US" b="1"/>
              <a:t>⇨</a:t>
            </a:r>
            <a:r>
              <a:rPr lang="en-US"/>
              <a:t> become potable meeting for triggering democratic opinion sharing process</a:t>
            </a:r>
            <a:endParaRPr/>
          </a:p>
          <a:p>
            <a:pPr marL="91440" lvl="0" indent="-127000" algn="l" rtl="0">
              <a:lnSpc>
                <a:spcPct val="90000"/>
              </a:lnSpc>
              <a:spcBef>
                <a:spcPts val="1400"/>
              </a:spcBef>
              <a:spcAft>
                <a:spcPts val="0"/>
              </a:spcAft>
              <a:buSzPts val="2000"/>
              <a:buChar char=" "/>
            </a:pPr>
            <a:r>
              <a:rPr lang="en-US" b="1"/>
              <a:t>Appropriateness</a:t>
            </a:r>
            <a:endParaRPr sz="1200">
              <a:solidFill>
                <a:schemeClr val="dk1"/>
              </a:solidFill>
              <a:latin typeface="Times New Roman"/>
              <a:ea typeface="Times New Roman"/>
              <a:cs typeface="Times New Roman"/>
              <a:sym typeface="Times New Roman"/>
            </a:endParaRPr>
          </a:p>
          <a:p>
            <a:pPr marL="91440" lvl="0" indent="-114300" algn="l" rtl="0">
              <a:lnSpc>
                <a:spcPct val="90000"/>
              </a:lnSpc>
              <a:spcBef>
                <a:spcPts val="1400"/>
              </a:spcBef>
              <a:spcAft>
                <a:spcPts val="0"/>
              </a:spcAft>
              <a:buSzPts val="1800"/>
              <a:buChar char=" "/>
            </a:pPr>
            <a:r>
              <a:rPr lang="en-US"/>
              <a:t>⇨ grant more functional public participation to more targeted community members</a:t>
            </a:r>
            <a:endParaRPr/>
          </a:p>
          <a:p>
            <a:pPr marL="91440" lvl="0" indent="-114300" algn="l" rtl="0">
              <a:spcBef>
                <a:spcPts val="1400"/>
              </a:spcBef>
              <a:spcAft>
                <a:spcPts val="0"/>
              </a:spcAft>
              <a:buSzPts val="1800"/>
              <a:buChar char=" "/>
            </a:pPr>
            <a:r>
              <a:rPr lang="en-US"/>
              <a:t>⇨ more participants of citizen panel can develop themselves in conditional practices while they are situated in various context of environments in community planning process</a:t>
            </a:r>
            <a:endParaRPr/>
          </a:p>
        </p:txBody>
      </p:sp>
      <p:pic>
        <p:nvPicPr>
          <p:cNvPr id="205" name="Google Shape;205;p9"/>
          <p:cNvPicPr preferRelativeResize="0"/>
          <p:nvPr/>
        </p:nvPicPr>
        <p:blipFill>
          <a:blip r:embed="rId3">
            <a:alphaModFix/>
          </a:blip>
          <a:stretch>
            <a:fillRect/>
          </a:stretch>
        </p:blipFill>
        <p:spPr>
          <a:xfrm>
            <a:off x="7525200" y="52175"/>
            <a:ext cx="4579500" cy="191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Citizen Panel </a:t>
            </a:r>
            <a:endParaRPr/>
          </a:p>
        </p:txBody>
      </p:sp>
      <p:sp>
        <p:nvSpPr>
          <p:cNvPr id="211" name="Google Shape;211;p10"/>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Weakness </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 Same panel members would be lack of diversity</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⇨Full attendance is not mandatory for everyone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⇨Repeated expression will demoralize members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⇨Cannot monitor fluctuation in each person’s opinion on timely manner</a:t>
            </a:r>
            <a:endParaRPr/>
          </a:p>
          <a:p>
            <a:pPr marL="0" lvl="0" indent="0" algn="l" rtl="0">
              <a:lnSpc>
                <a:spcPct val="90000"/>
              </a:lnSpc>
              <a:spcBef>
                <a:spcPts val="0"/>
              </a:spcBef>
              <a:spcAft>
                <a:spcPts val="0"/>
              </a:spcAft>
              <a:buNone/>
            </a:pPr>
            <a:endParaRPr/>
          </a:p>
        </p:txBody>
      </p:sp>
      <p:sp>
        <p:nvSpPr>
          <p:cNvPr id="212" name="Google Shape;212;p10"/>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Strengths </a:t>
            </a:r>
            <a:endParaRPr/>
          </a:p>
          <a:p>
            <a:pPr marL="0" lvl="0" indent="0" algn="l" rtl="0">
              <a:lnSpc>
                <a:spcPct val="9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⇨More flexible participation</a:t>
            </a:r>
            <a:endParaRPr/>
          </a:p>
          <a:p>
            <a:pPr marL="0" lvl="0" indent="0" algn="l" rtl="0">
              <a:spcBef>
                <a:spcPts val="0"/>
              </a:spcBef>
              <a:spcAft>
                <a:spcPts val="0"/>
              </a:spcAft>
              <a:buClr>
                <a:schemeClr val="dk1"/>
              </a:buClr>
              <a:buSzPts val="1100"/>
              <a:buFont typeface="Arial"/>
              <a:buNone/>
            </a:pPr>
            <a:r>
              <a:rPr lang="en-US"/>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High time-efficiency in conveying opinions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Shared Information would be more accurate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Notify member groups of any updated message</a:t>
            </a:r>
            <a:endParaRPr/>
          </a:p>
          <a:p>
            <a:pPr marL="0" lvl="0" indent="0" algn="l" rtl="0">
              <a:lnSpc>
                <a:spcPct val="90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Citizen Panel </a:t>
            </a:r>
            <a:endParaRPr/>
          </a:p>
        </p:txBody>
      </p:sp>
      <p:sp>
        <p:nvSpPr>
          <p:cNvPr id="218" name="Google Shape;218;p11"/>
          <p:cNvSpPr txBox="1">
            <a:spLocks noGrp="1"/>
          </p:cNvSpPr>
          <p:nvPr>
            <p:ph type="body" idx="1"/>
          </p:nvPr>
        </p:nvSpPr>
        <p:spPr>
          <a:xfrm>
            <a:off x="587825" y="1737350"/>
            <a:ext cx="5447100" cy="47097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None/>
            </a:pPr>
            <a:r>
              <a:rPr lang="en-US"/>
              <a:t>Case study #1: Canada Renewable Energy Project</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 → citizen panel’s role in participating in the project really emphasize the importance of citizen pane in decision-making process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 many citizen panel members do not realize their own limitations on technical knowledge horizon scope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 , some of members definitely objected to initiated renewable energy operation facilities installed on the local area due to somewhat possible noises and ecological disturbance while some other people didn’t see that as main concern.</a:t>
            </a:r>
            <a:endParaRPr/>
          </a:p>
        </p:txBody>
      </p:sp>
      <p:sp>
        <p:nvSpPr>
          <p:cNvPr id="219" name="Google Shape;219;p11"/>
          <p:cNvSpPr txBox="1">
            <a:spLocks noGrp="1"/>
          </p:cNvSpPr>
          <p:nvPr>
            <p:ph type="body" idx="2"/>
          </p:nvPr>
        </p:nvSpPr>
        <p:spPr>
          <a:xfrm>
            <a:off x="6217975" y="1737349"/>
            <a:ext cx="4937700" cy="43950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Case Study #2: Swedish New Energy Construction Project</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 The initial draft plan of new energy initiative had been delivered out to community members for feedbacks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 Most of members from citizen panel are made up of individuals recruited from advertisement broadcasted to each family household among the local residential area</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→The local official directly looked for some citizen panel members and thus that eventually guaranteed the diversity of entire citizen panel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3df0060f5_1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Community Survey </a:t>
            </a:r>
            <a:endParaRPr/>
          </a:p>
        </p:txBody>
      </p:sp>
      <p:sp>
        <p:nvSpPr>
          <p:cNvPr id="225" name="Google Shape;225;g33df0060f5_1_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400"/>
              </a:spcBef>
              <a:spcAft>
                <a:spcPts val="0"/>
              </a:spcAft>
              <a:buNone/>
            </a:pPr>
            <a:r>
              <a:rPr lang="en-US" b="1"/>
              <a:t>Overview: Helping planners to gather information from targeted members</a:t>
            </a:r>
            <a:endParaRPr b="1"/>
          </a:p>
          <a:p>
            <a:pPr marL="457200" lvl="0" indent="-342900" algn="l" rtl="0">
              <a:lnSpc>
                <a:spcPct val="90000"/>
              </a:lnSpc>
              <a:spcBef>
                <a:spcPts val="1400"/>
              </a:spcBef>
              <a:spcAft>
                <a:spcPts val="0"/>
              </a:spcAft>
              <a:buSzPts val="1800"/>
              <a:buChar char="●"/>
            </a:pPr>
            <a:r>
              <a:rPr lang="en-US"/>
              <a:t>Defining the sample size and the type of information</a:t>
            </a:r>
            <a:endParaRPr/>
          </a:p>
          <a:p>
            <a:pPr marL="457200" lvl="0" indent="-342900" algn="l" rtl="0">
              <a:lnSpc>
                <a:spcPct val="90000"/>
              </a:lnSpc>
              <a:spcBef>
                <a:spcPts val="0"/>
              </a:spcBef>
              <a:spcAft>
                <a:spcPts val="0"/>
              </a:spcAft>
              <a:buSzPts val="1800"/>
              <a:buChar char="●"/>
            </a:pPr>
            <a:r>
              <a:rPr lang="en-US"/>
              <a:t>Deciding the type of survey to be used</a:t>
            </a:r>
            <a:endParaRPr/>
          </a:p>
          <a:p>
            <a:pPr marL="457200" lvl="0" indent="-342900" algn="l" rtl="0">
              <a:lnSpc>
                <a:spcPct val="90000"/>
              </a:lnSpc>
              <a:spcBef>
                <a:spcPts val="0"/>
              </a:spcBef>
              <a:spcAft>
                <a:spcPts val="0"/>
              </a:spcAft>
              <a:buSzPts val="1800"/>
              <a:buChar char="●"/>
            </a:pPr>
            <a:r>
              <a:rPr lang="en-US"/>
              <a:t>Survey Design</a:t>
            </a:r>
            <a:endParaRPr/>
          </a:p>
          <a:p>
            <a:pPr marL="457200" lvl="0" indent="-342900" algn="l" rtl="0">
              <a:lnSpc>
                <a:spcPct val="90000"/>
              </a:lnSpc>
              <a:spcBef>
                <a:spcPts val="0"/>
              </a:spcBef>
              <a:spcAft>
                <a:spcPts val="0"/>
              </a:spcAft>
              <a:buSzPts val="1800"/>
              <a:buChar char="●"/>
            </a:pPr>
            <a:r>
              <a:rPr lang="en-US"/>
              <a:t>Piloting the survey</a:t>
            </a:r>
            <a:endParaRPr/>
          </a:p>
          <a:p>
            <a:pPr marL="457200" lvl="0" indent="-342900" algn="l" rtl="0">
              <a:lnSpc>
                <a:spcPct val="90000"/>
              </a:lnSpc>
              <a:spcBef>
                <a:spcPts val="0"/>
              </a:spcBef>
              <a:spcAft>
                <a:spcPts val="0"/>
              </a:spcAft>
              <a:buSzPts val="1800"/>
              <a:buChar char="●"/>
            </a:pPr>
            <a:r>
              <a:rPr lang="en-US"/>
              <a:t>Gathering the survey result and analysis</a:t>
            </a:r>
            <a:endParaRPr/>
          </a:p>
          <a:p>
            <a:pPr marL="0" lvl="0" indent="0" algn="l" rtl="0">
              <a:lnSpc>
                <a:spcPct val="90000"/>
              </a:lnSpc>
              <a:spcBef>
                <a:spcPts val="1400"/>
              </a:spcBef>
              <a:spcAft>
                <a:spcPts val="0"/>
              </a:spcAft>
              <a:buNone/>
            </a:pPr>
            <a:endParaRPr/>
          </a:p>
          <a:p>
            <a:pPr marL="0" lvl="0" indent="0" algn="l" rtl="0">
              <a:lnSpc>
                <a:spcPct val="90000"/>
              </a:lnSpc>
              <a:spcBef>
                <a:spcPts val="1400"/>
              </a:spcBef>
              <a:spcAft>
                <a:spcPts val="0"/>
              </a:spcAft>
              <a:buNone/>
            </a:pPr>
            <a:r>
              <a:rPr lang="en-US" b="1"/>
              <a:t>Appropriateness</a:t>
            </a:r>
            <a:r>
              <a:rPr lang="en-US"/>
              <a:t>: </a:t>
            </a:r>
            <a:endParaRPr/>
          </a:p>
          <a:p>
            <a:pPr marL="457200" lvl="0" indent="-342900" algn="l" rtl="0">
              <a:lnSpc>
                <a:spcPct val="90000"/>
              </a:lnSpc>
              <a:spcBef>
                <a:spcPts val="1400"/>
              </a:spcBef>
              <a:spcAft>
                <a:spcPts val="0"/>
              </a:spcAft>
              <a:buSzPts val="1800"/>
              <a:buChar char="●"/>
            </a:pPr>
            <a:r>
              <a:rPr lang="en-US"/>
              <a:t>Cannot provide meaningful community engagement</a:t>
            </a:r>
            <a:endParaRPr/>
          </a:p>
          <a:p>
            <a:pPr marL="457200" lvl="0" indent="-342900" algn="l" rtl="0">
              <a:lnSpc>
                <a:spcPct val="90000"/>
              </a:lnSpc>
              <a:spcBef>
                <a:spcPts val="0"/>
              </a:spcBef>
              <a:spcAft>
                <a:spcPts val="0"/>
              </a:spcAft>
              <a:buSzPts val="1800"/>
              <a:buChar char="●"/>
            </a:pPr>
            <a:r>
              <a:rPr lang="en-US"/>
              <a:t>Should be a supplementary of other methods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3df0060f5_1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Community Survey </a:t>
            </a:r>
            <a:endParaRPr/>
          </a:p>
        </p:txBody>
      </p:sp>
      <p:sp>
        <p:nvSpPr>
          <p:cNvPr id="231" name="Google Shape;231;g33df0060f5_1_5"/>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Weakness </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The rate of response relies on the types of distribution.</a:t>
            </a:r>
            <a:endParaRPr/>
          </a:p>
          <a:p>
            <a:pPr marL="457200" lvl="0" indent="-342900" algn="l" rtl="0">
              <a:lnSpc>
                <a:spcPct val="90000"/>
              </a:lnSpc>
              <a:spcBef>
                <a:spcPts val="0"/>
              </a:spcBef>
              <a:spcAft>
                <a:spcPts val="0"/>
              </a:spcAft>
              <a:buSzPts val="1800"/>
              <a:buChar char="●"/>
            </a:pPr>
            <a:r>
              <a:rPr lang="en-US"/>
              <a:t>Providing little meaningful community engagement.</a:t>
            </a:r>
            <a:endParaRPr/>
          </a:p>
          <a:p>
            <a:pPr marL="457200" lvl="0" indent="-342900" algn="l" rtl="0">
              <a:lnSpc>
                <a:spcPct val="90000"/>
              </a:lnSpc>
              <a:spcBef>
                <a:spcPts val="0"/>
              </a:spcBef>
              <a:spcAft>
                <a:spcPts val="0"/>
              </a:spcAft>
              <a:buSzPts val="1800"/>
              <a:buChar char="●"/>
            </a:pPr>
            <a:r>
              <a:rPr lang="en-US"/>
              <a:t>The questions of survey should be clear and short enough.</a:t>
            </a:r>
            <a:endParaRPr/>
          </a:p>
          <a:p>
            <a:pPr marL="457200" lvl="0" indent="-342900" algn="l" rtl="0">
              <a:lnSpc>
                <a:spcPct val="90000"/>
              </a:lnSpc>
              <a:spcBef>
                <a:spcPts val="0"/>
              </a:spcBef>
              <a:spcAft>
                <a:spcPts val="0"/>
              </a:spcAft>
              <a:buSzPts val="1800"/>
              <a:buChar char="●"/>
            </a:pPr>
            <a:r>
              <a:rPr lang="en-US"/>
              <a:t>Language could be a barrier.</a:t>
            </a:r>
            <a:endParaRPr/>
          </a:p>
          <a:p>
            <a:pPr marL="457200" lvl="0" indent="-342900" algn="l" rtl="0">
              <a:lnSpc>
                <a:spcPct val="90000"/>
              </a:lnSpc>
              <a:spcBef>
                <a:spcPts val="0"/>
              </a:spcBef>
              <a:spcAft>
                <a:spcPts val="0"/>
              </a:spcAft>
              <a:buSzPts val="1800"/>
              <a:buChar char="●"/>
            </a:pPr>
            <a:r>
              <a:rPr lang="en-US"/>
              <a:t>It cannot provide a real sense of community engagement.</a:t>
            </a:r>
            <a:endParaRPr/>
          </a:p>
          <a:p>
            <a:pPr marL="457200" lvl="0" indent="0" algn="l" rtl="0">
              <a:lnSpc>
                <a:spcPct val="90000"/>
              </a:lnSpc>
              <a:spcBef>
                <a:spcPts val="0"/>
              </a:spcBef>
              <a:spcAft>
                <a:spcPts val="0"/>
              </a:spcAft>
              <a:buNone/>
            </a:pPr>
            <a:endParaRPr/>
          </a:p>
        </p:txBody>
      </p:sp>
      <p:sp>
        <p:nvSpPr>
          <p:cNvPr id="232" name="Google Shape;232;g33df0060f5_1_5"/>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Strengths </a:t>
            </a:r>
            <a:endParaRPr/>
          </a:p>
          <a:p>
            <a:pPr marL="91440" lvl="0" indent="-114300" algn="l" rtl="0">
              <a:lnSpc>
                <a:spcPct val="90000"/>
              </a:lnSpc>
              <a:spcBef>
                <a:spcPts val="0"/>
              </a:spcBef>
              <a:spcAft>
                <a:spcPts val="0"/>
              </a:spcAft>
              <a:buSzPts val="1800"/>
              <a:buChar char=" "/>
            </a:pPr>
            <a:endParaRPr/>
          </a:p>
          <a:p>
            <a:pPr marL="457200" lvl="0" indent="-342900" algn="l" rtl="0">
              <a:lnSpc>
                <a:spcPct val="90000"/>
              </a:lnSpc>
              <a:spcBef>
                <a:spcPts val="0"/>
              </a:spcBef>
              <a:spcAft>
                <a:spcPts val="0"/>
              </a:spcAft>
              <a:buSzPts val="1800"/>
              <a:buChar char="●"/>
            </a:pPr>
            <a:r>
              <a:rPr lang="en-US"/>
              <a:t>Providing evidence if planners try to make decisions.</a:t>
            </a:r>
            <a:endParaRPr/>
          </a:p>
          <a:p>
            <a:pPr marL="457200" lvl="0" indent="-342900" algn="l" rtl="0">
              <a:lnSpc>
                <a:spcPct val="90000"/>
              </a:lnSpc>
              <a:spcBef>
                <a:spcPts val="0"/>
              </a:spcBef>
              <a:spcAft>
                <a:spcPts val="0"/>
              </a:spcAft>
              <a:buSzPts val="1800"/>
              <a:buChar char="●"/>
            </a:pPr>
            <a:r>
              <a:rPr lang="en-US"/>
              <a:t>Easy to gather quantitative data.</a:t>
            </a:r>
            <a:endParaRPr/>
          </a:p>
          <a:p>
            <a:pPr marL="457200" lvl="0" indent="-342900" algn="l" rtl="0">
              <a:lnSpc>
                <a:spcPct val="90000"/>
              </a:lnSpc>
              <a:spcBef>
                <a:spcPts val="0"/>
              </a:spcBef>
              <a:spcAft>
                <a:spcPts val="0"/>
              </a:spcAft>
              <a:buSzPts val="1800"/>
              <a:buChar char="●"/>
            </a:pPr>
            <a:r>
              <a:rPr lang="en-US"/>
              <a:t>It reflects the demands and information of most people.</a:t>
            </a:r>
            <a:endParaRPr/>
          </a:p>
          <a:p>
            <a:pPr marL="457200" lvl="0" indent="-342900" algn="l" rtl="0">
              <a:lnSpc>
                <a:spcPct val="90000"/>
              </a:lnSpc>
              <a:spcBef>
                <a:spcPts val="0"/>
              </a:spcBef>
              <a:spcAft>
                <a:spcPts val="0"/>
              </a:spcAft>
              <a:buSzPts val="1800"/>
              <a:buChar char="●"/>
            </a:pPr>
            <a:r>
              <a:rPr lang="en-US"/>
              <a:t>Distributing very fast and easy to access by using the Internet.</a:t>
            </a:r>
            <a:endParaRPr/>
          </a:p>
          <a:p>
            <a:pPr marL="457200" lvl="0" indent="-342900" algn="l" rtl="0">
              <a:lnSpc>
                <a:spcPct val="90000"/>
              </a:lnSpc>
              <a:spcBef>
                <a:spcPts val="0"/>
              </a:spcBef>
              <a:spcAft>
                <a:spcPts val="0"/>
              </a:spcAft>
              <a:buSzPts val="1800"/>
              <a:buChar char="●"/>
            </a:pPr>
            <a:r>
              <a:rPr lang="en-US"/>
              <a:t>Saving data for comparing in the future.</a:t>
            </a:r>
            <a:endParaRPr/>
          </a:p>
          <a:p>
            <a:pPr marL="457200" lvl="0" indent="0" algn="l" rtl="0">
              <a:lnSpc>
                <a:spcPct val="90000"/>
              </a:lnSpc>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3df0060f5_1_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Community Survey </a:t>
            </a:r>
            <a:endParaRPr/>
          </a:p>
        </p:txBody>
      </p:sp>
      <p:sp>
        <p:nvSpPr>
          <p:cNvPr id="238" name="Google Shape;238;g33df0060f5_1_11"/>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#1</a:t>
            </a:r>
            <a:endParaRPr/>
          </a:p>
          <a:p>
            <a:pPr marL="91440" lvl="0" indent="-114300" algn="l" rtl="0">
              <a:lnSpc>
                <a:spcPct val="90000"/>
              </a:lnSpc>
              <a:spcBef>
                <a:spcPts val="0"/>
              </a:spcBef>
              <a:spcAft>
                <a:spcPts val="0"/>
              </a:spcAft>
              <a:buSzPts val="1800"/>
              <a:buChar char=" "/>
            </a:pPr>
            <a:r>
              <a:rPr lang="en-US"/>
              <a:t>Community Engagement in Austin, MN</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https://www.betterenergy.org/blog/community-engagement-austin-minnesota/</a:t>
            </a:r>
            <a:endParaRPr/>
          </a:p>
        </p:txBody>
      </p:sp>
      <p:sp>
        <p:nvSpPr>
          <p:cNvPr id="239" name="Google Shape;239;g33df0060f5_1_11"/>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#2</a:t>
            </a:r>
            <a:endParaRPr/>
          </a:p>
          <a:p>
            <a:pPr marL="91440" lvl="0" indent="-114300" algn="l" rtl="0">
              <a:lnSpc>
                <a:spcPct val="90000"/>
              </a:lnSpc>
              <a:spcBef>
                <a:spcPts val="0"/>
              </a:spcBef>
              <a:spcAft>
                <a:spcPts val="0"/>
              </a:spcAft>
              <a:buSzPts val="1800"/>
              <a:buChar char=" "/>
            </a:pPr>
            <a:r>
              <a:rPr lang="en-US"/>
              <a:t>“I Value” Program in Hampton, VA</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https://knightfoundation.org/media/uploads/publication_pdfs/BrightSpots-final.pdf</a:t>
            </a:r>
            <a:endParaRPr/>
          </a:p>
        </p:txBody>
      </p:sp>
      <p:pic>
        <p:nvPicPr>
          <p:cNvPr id="240" name="Google Shape;240;g33df0060f5_1_11"/>
          <p:cNvPicPr preferRelativeResize="0"/>
          <p:nvPr/>
        </p:nvPicPr>
        <p:blipFill>
          <a:blip r:embed="rId3">
            <a:alphaModFix/>
          </a:blip>
          <a:stretch>
            <a:fillRect/>
          </a:stretch>
        </p:blipFill>
        <p:spPr>
          <a:xfrm>
            <a:off x="2291700" y="3477800"/>
            <a:ext cx="2213025" cy="2213025"/>
          </a:xfrm>
          <a:prstGeom prst="rect">
            <a:avLst/>
          </a:prstGeom>
          <a:noFill/>
          <a:ln>
            <a:noFill/>
          </a:ln>
        </p:spPr>
      </p:pic>
      <p:sp>
        <p:nvSpPr>
          <p:cNvPr id="241" name="Google Shape;241;g33df0060f5_1_11"/>
          <p:cNvSpPr txBox="1"/>
          <p:nvPr/>
        </p:nvSpPr>
        <p:spPr>
          <a:xfrm>
            <a:off x="1615913" y="5451125"/>
            <a:ext cx="3564600" cy="4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Calibri"/>
                <a:ea typeface="Calibri"/>
                <a:cs typeface="Calibri"/>
                <a:sym typeface="Calibri"/>
              </a:rPr>
              <a:t>https://www.facebook.com/cityofaustinmn/</a:t>
            </a:r>
            <a:endParaRPr sz="1200">
              <a:latin typeface="Calibri"/>
              <a:ea typeface="Calibri"/>
              <a:cs typeface="Calibri"/>
              <a:sym typeface="Calibri"/>
            </a:endParaRPr>
          </a:p>
        </p:txBody>
      </p:sp>
      <p:pic>
        <p:nvPicPr>
          <p:cNvPr id="242" name="Google Shape;242;g33df0060f5_1_11"/>
          <p:cNvPicPr preferRelativeResize="0"/>
          <p:nvPr/>
        </p:nvPicPr>
        <p:blipFill>
          <a:blip r:embed="rId4">
            <a:alphaModFix/>
          </a:blip>
          <a:stretch>
            <a:fillRect/>
          </a:stretch>
        </p:blipFill>
        <p:spPr>
          <a:xfrm>
            <a:off x="6735050" y="4037393"/>
            <a:ext cx="3903450" cy="1093825"/>
          </a:xfrm>
          <a:prstGeom prst="rect">
            <a:avLst/>
          </a:prstGeom>
          <a:noFill/>
          <a:ln>
            <a:noFill/>
          </a:ln>
        </p:spPr>
      </p:pic>
      <p:sp>
        <p:nvSpPr>
          <p:cNvPr id="243" name="Google Shape;243;g33df0060f5_1_11"/>
          <p:cNvSpPr txBox="1"/>
          <p:nvPr/>
        </p:nvSpPr>
        <p:spPr>
          <a:xfrm>
            <a:off x="6904463" y="5451125"/>
            <a:ext cx="3564600" cy="4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Calibri"/>
                <a:ea typeface="Calibri"/>
                <a:cs typeface="Calibri"/>
                <a:sym typeface="Calibri"/>
              </a:rPr>
              <a:t>https://hampton.gov/DocumentCenter/View/20839/FY19-I-Value?bidId=</a:t>
            </a:r>
            <a:endParaRPr sz="1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endParaRPr dirty="0"/>
          </a:p>
        </p:txBody>
      </p:sp>
      <p:sp>
        <p:nvSpPr>
          <p:cNvPr id="112" name="Google Shape;112;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p:txBody>
      </p:sp>
      <p:pic>
        <p:nvPicPr>
          <p:cNvPr id="113" name="Google Shape;113;p3"/>
          <p:cNvPicPr preferRelativeResize="0"/>
          <p:nvPr/>
        </p:nvPicPr>
        <p:blipFill rotWithShape="1">
          <a:blip r:embed="rId3">
            <a:alphaModFix/>
          </a:blip>
          <a:srcRect/>
          <a:stretch/>
        </p:blipFill>
        <p:spPr>
          <a:xfrm>
            <a:off x="1097280" y="-13"/>
            <a:ext cx="10058400" cy="6858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3df0060f5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Consult: Art and Creativity </a:t>
            </a:r>
            <a:endParaRPr/>
          </a:p>
        </p:txBody>
      </p:sp>
      <p:sp>
        <p:nvSpPr>
          <p:cNvPr id="249" name="Google Shape;249;g33df0060f5_0_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400"/>
              </a:spcBef>
              <a:spcAft>
                <a:spcPts val="0"/>
              </a:spcAft>
              <a:buNone/>
            </a:pPr>
            <a:r>
              <a:rPr lang="en-US" b="1"/>
              <a:t>Overview: engage diverse communities and populations from all social strata</a:t>
            </a:r>
            <a:endParaRPr b="1"/>
          </a:p>
          <a:p>
            <a:pPr marL="457200" lvl="0" indent="-342900" algn="l" rtl="0">
              <a:lnSpc>
                <a:spcPct val="90000"/>
              </a:lnSpc>
              <a:spcBef>
                <a:spcPts val="1400"/>
              </a:spcBef>
              <a:spcAft>
                <a:spcPts val="0"/>
              </a:spcAft>
              <a:buSzPts val="1800"/>
              <a:buChar char="●"/>
            </a:pPr>
            <a:r>
              <a:rPr lang="en-US"/>
              <a:t>Utilizing creativity and arts as a mode of communication </a:t>
            </a:r>
            <a:endParaRPr/>
          </a:p>
          <a:p>
            <a:pPr marL="457200" lvl="0" indent="-342900" algn="l" rtl="0">
              <a:lnSpc>
                <a:spcPct val="90000"/>
              </a:lnSpc>
              <a:spcBef>
                <a:spcPts val="0"/>
              </a:spcBef>
              <a:spcAft>
                <a:spcPts val="0"/>
              </a:spcAft>
              <a:buSzPts val="1800"/>
              <a:buChar char="●"/>
            </a:pPr>
            <a:r>
              <a:rPr lang="en-US"/>
              <a:t>Arts as a promotion of cultural and community diversity and inclusivity</a:t>
            </a:r>
            <a:endParaRPr/>
          </a:p>
          <a:p>
            <a:pPr marL="457200" lvl="0" indent="-342900" algn="l" rtl="0">
              <a:lnSpc>
                <a:spcPct val="90000"/>
              </a:lnSpc>
              <a:spcBef>
                <a:spcPts val="0"/>
              </a:spcBef>
              <a:spcAft>
                <a:spcPts val="0"/>
              </a:spcAft>
              <a:buSzPts val="1800"/>
              <a:buChar char="●"/>
            </a:pPr>
            <a:r>
              <a:rPr lang="en-US"/>
              <a:t>‘Creative Placemaking’</a:t>
            </a:r>
            <a:endParaRPr/>
          </a:p>
          <a:p>
            <a:pPr marL="457200" lvl="0" indent="-342900" algn="l" rtl="0">
              <a:lnSpc>
                <a:spcPct val="90000"/>
              </a:lnSpc>
              <a:spcBef>
                <a:spcPts val="0"/>
              </a:spcBef>
              <a:spcAft>
                <a:spcPts val="0"/>
              </a:spcAft>
              <a:buSzPts val="1800"/>
              <a:buChar char="●"/>
            </a:pPr>
            <a:r>
              <a:rPr lang="en-US"/>
              <a:t>Social capital, new ideas, and community identity</a:t>
            </a:r>
            <a:endParaRPr/>
          </a:p>
          <a:p>
            <a:pPr marL="0" lvl="0" indent="0" algn="l" rtl="0">
              <a:lnSpc>
                <a:spcPct val="90000"/>
              </a:lnSpc>
              <a:spcBef>
                <a:spcPts val="1400"/>
              </a:spcBef>
              <a:spcAft>
                <a:spcPts val="0"/>
              </a:spcAft>
              <a:buNone/>
            </a:pPr>
            <a:endParaRPr/>
          </a:p>
          <a:p>
            <a:pPr marL="0" lvl="0" indent="0" algn="l" rtl="0">
              <a:lnSpc>
                <a:spcPct val="90000"/>
              </a:lnSpc>
              <a:spcBef>
                <a:spcPts val="1400"/>
              </a:spcBef>
              <a:spcAft>
                <a:spcPts val="0"/>
              </a:spcAft>
              <a:buNone/>
            </a:pPr>
            <a:r>
              <a:rPr lang="en-US" b="1"/>
              <a:t>Appropriateness:</a:t>
            </a:r>
            <a:endParaRPr b="1"/>
          </a:p>
          <a:p>
            <a:pPr marL="457200" lvl="0" indent="-342900" algn="l" rtl="0">
              <a:lnSpc>
                <a:spcPct val="90000"/>
              </a:lnSpc>
              <a:spcBef>
                <a:spcPts val="1400"/>
              </a:spcBef>
              <a:spcAft>
                <a:spcPts val="0"/>
              </a:spcAft>
              <a:buSzPts val="1800"/>
              <a:buChar char="●"/>
            </a:pPr>
            <a:r>
              <a:rPr lang="en-US"/>
              <a:t>Highly applicable to engaging both culturally and socioeconomically diverse communities</a:t>
            </a:r>
            <a:endParaRPr/>
          </a:p>
          <a:p>
            <a:pPr marL="457200" lvl="0" indent="-342900" algn="l" rtl="0">
              <a:lnSpc>
                <a:spcPct val="90000"/>
              </a:lnSpc>
              <a:spcBef>
                <a:spcPts val="0"/>
              </a:spcBef>
              <a:spcAft>
                <a:spcPts val="0"/>
              </a:spcAft>
              <a:buSzPts val="1800"/>
              <a:buChar char="●"/>
            </a:pPr>
            <a:r>
              <a:rPr lang="en-US"/>
              <a:t>Should be used as a primary engagement method</a:t>
            </a:r>
            <a:endParaRPr/>
          </a:p>
          <a:p>
            <a:pPr marL="0" lvl="0" indent="0" algn="l" rtl="0">
              <a:lnSpc>
                <a:spcPct val="90000"/>
              </a:lnSpc>
              <a:spcBef>
                <a:spcPts val="1400"/>
              </a:spcBef>
              <a:spcAft>
                <a:spcPts val="0"/>
              </a:spcAft>
              <a:buNone/>
            </a:pPr>
            <a:endParaRPr/>
          </a:p>
          <a:p>
            <a:pPr marL="91440" lvl="0" indent="-127000" algn="l" rtl="0">
              <a:lnSpc>
                <a:spcPct val="90000"/>
              </a:lnSpc>
              <a:spcBef>
                <a:spcPts val="1400"/>
              </a:spcBef>
              <a:spcAft>
                <a:spcPts val="0"/>
              </a:spcAft>
              <a:buSzPts val="2000"/>
              <a:buChar char=" "/>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3df0060f5_0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Art and Creativity</a:t>
            </a:r>
            <a:endParaRPr/>
          </a:p>
        </p:txBody>
      </p:sp>
      <p:sp>
        <p:nvSpPr>
          <p:cNvPr id="255" name="Google Shape;255;g33df0060f5_0_5"/>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u="sng"/>
              <a:t>Weakness</a:t>
            </a:r>
            <a:r>
              <a:rPr lang="en-US"/>
              <a:t> </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May be subjectively disempowering to individuals experiencing a lack of cultural, creative, or artistic identity</a:t>
            </a:r>
            <a:endParaRPr/>
          </a:p>
          <a:p>
            <a:pPr marL="457200" lvl="0" indent="-342900" algn="l" rtl="0">
              <a:lnSpc>
                <a:spcPct val="90000"/>
              </a:lnSpc>
              <a:spcBef>
                <a:spcPts val="0"/>
              </a:spcBef>
              <a:spcAft>
                <a:spcPts val="0"/>
              </a:spcAft>
              <a:buSzPts val="1800"/>
              <a:buChar char="●"/>
            </a:pPr>
            <a:r>
              <a:rPr lang="en-US"/>
              <a:t>Indeterminate population growth and tourism effects on city resources</a:t>
            </a:r>
            <a:endParaRPr/>
          </a:p>
          <a:p>
            <a:pPr marL="457200" lvl="0" indent="-342900" algn="l" rtl="0">
              <a:lnSpc>
                <a:spcPct val="90000"/>
              </a:lnSpc>
              <a:spcBef>
                <a:spcPts val="0"/>
              </a:spcBef>
              <a:spcAft>
                <a:spcPts val="0"/>
              </a:spcAft>
              <a:buSzPts val="1800"/>
              <a:buChar char="●"/>
            </a:pPr>
            <a:r>
              <a:rPr lang="en-US"/>
              <a:t>May not reach certain age groups</a:t>
            </a:r>
            <a:endParaRPr/>
          </a:p>
          <a:p>
            <a:pPr marL="457200" lvl="0" indent="-342900" algn="l" rtl="0">
              <a:lnSpc>
                <a:spcPct val="90000"/>
              </a:lnSpc>
              <a:spcBef>
                <a:spcPts val="0"/>
              </a:spcBef>
              <a:spcAft>
                <a:spcPts val="0"/>
              </a:spcAft>
              <a:buSzPts val="1800"/>
              <a:buChar char="●"/>
            </a:pPr>
            <a:r>
              <a:rPr lang="en-US"/>
              <a:t>May be perceived as exclusively group or non-group modes of engagement, and thus potentially non-inclusive in that capacity</a:t>
            </a:r>
            <a:endParaRPr/>
          </a:p>
        </p:txBody>
      </p:sp>
      <p:sp>
        <p:nvSpPr>
          <p:cNvPr id="256" name="Google Shape;256;g33df0060f5_0_5"/>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None/>
            </a:pPr>
            <a:r>
              <a:rPr lang="en-US" u="sng"/>
              <a:t>Strengths</a:t>
            </a:r>
            <a:r>
              <a:rPr lang="en-US"/>
              <a:t> </a:t>
            </a:r>
            <a:endParaRPr/>
          </a:p>
          <a:p>
            <a:pPr marL="9144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Encourages community members and individuals to express values, ideas, and future expectations in those less verbally vocally-empowered</a:t>
            </a:r>
            <a:endParaRPr/>
          </a:p>
          <a:p>
            <a:pPr marL="457200" lvl="0" indent="-342900" algn="l" rtl="0">
              <a:lnSpc>
                <a:spcPct val="90000"/>
              </a:lnSpc>
              <a:spcBef>
                <a:spcPts val="0"/>
              </a:spcBef>
              <a:spcAft>
                <a:spcPts val="0"/>
              </a:spcAft>
              <a:buSzPts val="1800"/>
              <a:buChar char="●"/>
            </a:pPr>
            <a:r>
              <a:rPr lang="en-US"/>
              <a:t>Can be seen as a way to reach youth and other populations, such as cultural minorities</a:t>
            </a:r>
            <a:endParaRPr/>
          </a:p>
          <a:p>
            <a:pPr marL="457200" lvl="0" indent="-342900" algn="l" rtl="0">
              <a:lnSpc>
                <a:spcPct val="90000"/>
              </a:lnSpc>
              <a:spcBef>
                <a:spcPts val="0"/>
              </a:spcBef>
              <a:spcAft>
                <a:spcPts val="0"/>
              </a:spcAft>
              <a:buSzPts val="1800"/>
              <a:buChar char="●"/>
            </a:pPr>
            <a:r>
              <a:rPr lang="en-US"/>
              <a:t>Empowers cultural minorities to express opinions in non-traditional, yet equally inclusive ways </a:t>
            </a:r>
            <a:endParaRPr/>
          </a:p>
          <a:p>
            <a:pPr marL="457200" lvl="0" indent="-342900" algn="l" rtl="0">
              <a:lnSpc>
                <a:spcPct val="90000"/>
              </a:lnSpc>
              <a:spcBef>
                <a:spcPts val="0"/>
              </a:spcBef>
              <a:spcAft>
                <a:spcPts val="0"/>
              </a:spcAft>
              <a:buSzPts val="1800"/>
              <a:buChar char="●"/>
            </a:pPr>
            <a:r>
              <a:rPr lang="en-US"/>
              <a:t>Promotes healthy community ties and dynamic interrelationships</a:t>
            </a:r>
            <a:endParaRPr/>
          </a:p>
          <a:p>
            <a:pPr marL="457200" lvl="0" indent="-342900" algn="l" rtl="0">
              <a:lnSpc>
                <a:spcPct val="90000"/>
              </a:lnSpc>
              <a:spcBef>
                <a:spcPts val="0"/>
              </a:spcBef>
              <a:spcAft>
                <a:spcPts val="0"/>
              </a:spcAft>
              <a:buSzPts val="1800"/>
              <a:buChar char="●"/>
            </a:pPr>
            <a:r>
              <a:rPr lang="en-US"/>
              <a:t>Can reflect city and community identity </a:t>
            </a:r>
            <a:endParaRPr/>
          </a:p>
          <a:p>
            <a:pPr marL="457200" lvl="0" indent="-342900" algn="l" rtl="0">
              <a:lnSpc>
                <a:spcPct val="90000"/>
              </a:lnSpc>
              <a:spcBef>
                <a:spcPts val="0"/>
              </a:spcBef>
              <a:spcAft>
                <a:spcPts val="0"/>
              </a:spcAft>
              <a:buSzPts val="1800"/>
              <a:buChar char="●"/>
            </a:pPr>
            <a:r>
              <a:rPr lang="en-US"/>
              <a:t>Economic advantages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3df0060f5_0_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Art and Creativity </a:t>
            </a:r>
            <a:endParaRPr/>
          </a:p>
        </p:txBody>
      </p:sp>
      <p:sp>
        <p:nvSpPr>
          <p:cNvPr id="262" name="Google Shape;262;g33df0060f5_0_11"/>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#1: </a:t>
            </a:r>
            <a:endParaRPr/>
          </a:p>
          <a:p>
            <a:pPr marL="91440" lvl="0" indent="-127000" algn="l" rtl="0">
              <a:lnSpc>
                <a:spcPct val="90000"/>
              </a:lnSpc>
              <a:spcBef>
                <a:spcPts val="0"/>
              </a:spcBef>
              <a:spcAft>
                <a:spcPts val="0"/>
              </a:spcAft>
              <a:buSzPts val="2000"/>
              <a:buChar char=" "/>
            </a:pPr>
            <a:r>
              <a:rPr lang="en-US"/>
              <a:t>San Francisco Market Street Prototyping</a:t>
            </a:r>
            <a:endParaRPr/>
          </a:p>
          <a:p>
            <a:pPr marL="0" lvl="0" indent="0" algn="l" rtl="0">
              <a:lnSpc>
                <a:spcPct val="90000"/>
              </a:lnSpc>
              <a:spcBef>
                <a:spcPts val="0"/>
              </a:spcBef>
              <a:spcAft>
                <a:spcPts val="0"/>
              </a:spcAft>
              <a:buNone/>
            </a:pPr>
            <a:r>
              <a:rPr lang="en-US" u="sng">
                <a:solidFill>
                  <a:schemeClr val="hlink"/>
                </a:solidFill>
                <a:hlinkClick r:id="rId3"/>
              </a:rPr>
              <a:t>http://artsandplanning.mapc.org/case-study-san-francisco-market-street-prototyping/</a:t>
            </a:r>
            <a:endParaRPr/>
          </a:p>
          <a:p>
            <a:pPr marL="0" lvl="0" indent="0" algn="l" rtl="0">
              <a:lnSpc>
                <a:spcPct val="90000"/>
              </a:lnSpc>
              <a:spcBef>
                <a:spcPts val="0"/>
              </a:spcBef>
              <a:spcAft>
                <a:spcPts val="0"/>
              </a:spcAft>
              <a:buNone/>
            </a:pPr>
            <a:endParaRPr/>
          </a:p>
        </p:txBody>
      </p:sp>
      <p:sp>
        <p:nvSpPr>
          <p:cNvPr id="263" name="Google Shape;263;g33df0060f5_0_11"/>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#2:</a:t>
            </a:r>
            <a:endParaRPr/>
          </a:p>
          <a:p>
            <a:pPr marL="91440" lvl="0" indent="-114300" algn="l" rtl="0">
              <a:lnSpc>
                <a:spcPct val="90000"/>
              </a:lnSpc>
              <a:spcBef>
                <a:spcPts val="0"/>
              </a:spcBef>
              <a:spcAft>
                <a:spcPts val="0"/>
              </a:spcAft>
              <a:buSzPts val="1800"/>
              <a:buChar char=" "/>
            </a:pPr>
            <a:r>
              <a:rPr lang="en-US"/>
              <a:t>Creative Placemaking in Portland, Maine</a:t>
            </a:r>
            <a:endParaRPr/>
          </a:p>
          <a:p>
            <a:pPr marL="0" lvl="0" indent="0" algn="l" rtl="0">
              <a:lnSpc>
                <a:spcPct val="90000"/>
              </a:lnSpc>
              <a:spcBef>
                <a:spcPts val="0"/>
              </a:spcBef>
              <a:spcAft>
                <a:spcPts val="0"/>
              </a:spcAft>
              <a:buNone/>
            </a:pPr>
            <a:r>
              <a:rPr lang="en-US" u="sng">
                <a:solidFill>
                  <a:schemeClr val="hlink"/>
                </a:solidFill>
                <a:hlinkClick r:id="rId4"/>
              </a:rPr>
              <a:t>http://artsandplanning.mapc.org/case-study-creative-placemaking-in-portland-maine/1</a:t>
            </a:r>
            <a:endParaRPr/>
          </a:p>
          <a:p>
            <a:pPr marL="0" lvl="0" indent="0" algn="l" rtl="0">
              <a:lnSpc>
                <a:spcPct val="90000"/>
              </a:lnSpc>
              <a:spcBef>
                <a:spcPts val="0"/>
              </a:spcBef>
              <a:spcAft>
                <a:spcPts val="0"/>
              </a:spcAft>
              <a:buNone/>
            </a:pPr>
            <a:endParaRPr/>
          </a:p>
        </p:txBody>
      </p:sp>
      <p:pic>
        <p:nvPicPr>
          <p:cNvPr id="264" name="Google Shape;264;g33df0060f5_0_11"/>
          <p:cNvPicPr preferRelativeResize="0"/>
          <p:nvPr/>
        </p:nvPicPr>
        <p:blipFill>
          <a:blip r:embed="rId5">
            <a:alphaModFix/>
          </a:blip>
          <a:stretch>
            <a:fillRect/>
          </a:stretch>
        </p:blipFill>
        <p:spPr>
          <a:xfrm>
            <a:off x="2530575" y="3110850"/>
            <a:ext cx="6353175" cy="3128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6054c66ab6_7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Consult: Open Space</a:t>
            </a:r>
            <a:endParaRPr/>
          </a:p>
        </p:txBody>
      </p:sp>
      <p:sp>
        <p:nvSpPr>
          <p:cNvPr id="270" name="Google Shape;270;g6054c66ab6_7_0"/>
          <p:cNvSpPr txBox="1">
            <a:spLocks noGrp="1"/>
          </p:cNvSpPr>
          <p:nvPr>
            <p:ph type="body" idx="1"/>
          </p:nvPr>
        </p:nvSpPr>
        <p:spPr>
          <a:xfrm>
            <a:off x="1097275" y="1845725"/>
            <a:ext cx="8025600" cy="4023300"/>
          </a:xfrm>
          <a:prstGeom prst="rect">
            <a:avLst/>
          </a:prstGeom>
        </p:spPr>
        <p:txBody>
          <a:bodyPr spcFirstLastPara="1" wrap="square" lIns="0" tIns="45700" rIns="0" bIns="45700" anchor="t" anchorCtr="0">
            <a:noAutofit/>
          </a:bodyPr>
          <a:lstStyle/>
          <a:p>
            <a:pPr marL="0" lvl="0" indent="0" algn="l" rtl="0">
              <a:spcBef>
                <a:spcPts val="1400"/>
              </a:spcBef>
              <a:spcAft>
                <a:spcPts val="0"/>
              </a:spcAft>
              <a:buNone/>
            </a:pPr>
            <a:r>
              <a:rPr lang="en-US" b="1"/>
              <a:t>Overview:  This can be a great place for communities to gather in an natural undeveloped environment within their community. </a:t>
            </a:r>
            <a:endParaRPr b="1"/>
          </a:p>
          <a:p>
            <a:pPr marL="91440" lvl="0" indent="-127000" algn="l" rtl="0">
              <a:spcBef>
                <a:spcPts val="1400"/>
              </a:spcBef>
              <a:spcAft>
                <a:spcPts val="0"/>
              </a:spcAft>
              <a:buSzPts val="2000"/>
              <a:buChar char=" "/>
            </a:pPr>
            <a:r>
              <a:rPr lang="en-US" b="1"/>
              <a:t>⇨ </a:t>
            </a:r>
            <a:r>
              <a:rPr lang="en-US"/>
              <a:t>offering an easy local engagement within close proximity within a neighborhood   </a:t>
            </a:r>
            <a:endParaRPr/>
          </a:p>
          <a:p>
            <a:pPr marL="91440" lvl="0" indent="-114300" algn="l" rtl="0">
              <a:spcBef>
                <a:spcPts val="1400"/>
              </a:spcBef>
              <a:spcAft>
                <a:spcPts val="0"/>
              </a:spcAft>
              <a:buSzPts val="1800"/>
              <a:buChar char=" "/>
            </a:pPr>
            <a:r>
              <a:rPr lang="en-US" b="1"/>
              <a:t>⇨ </a:t>
            </a:r>
            <a:r>
              <a:rPr lang="en-US"/>
              <a:t>allowing everyone to get together and foster social interactions without boundaries </a:t>
            </a:r>
            <a:endParaRPr/>
          </a:p>
          <a:p>
            <a:pPr marL="91440" lvl="0" indent="-114300" algn="l" rtl="0">
              <a:spcBef>
                <a:spcPts val="1400"/>
              </a:spcBef>
              <a:spcAft>
                <a:spcPts val="0"/>
              </a:spcAft>
              <a:buSzPts val="1800"/>
              <a:buChar char=" "/>
            </a:pPr>
            <a:r>
              <a:rPr lang="en-US" b="1"/>
              <a:t>⇨ </a:t>
            </a:r>
            <a:r>
              <a:rPr lang="en-US"/>
              <a:t>enhance neighborhood livability and connectivity </a:t>
            </a:r>
            <a:r>
              <a:rPr lang="en-US" b="1"/>
              <a:t> </a:t>
            </a:r>
            <a:endParaRPr/>
          </a:p>
          <a:p>
            <a:pPr marL="91440" lvl="0" indent="-114300" algn="l" rtl="0">
              <a:spcBef>
                <a:spcPts val="1400"/>
              </a:spcBef>
              <a:spcAft>
                <a:spcPts val="0"/>
              </a:spcAft>
              <a:buSzPts val="1800"/>
              <a:buChar char=" "/>
            </a:pPr>
            <a:r>
              <a:rPr lang="en-US" b="1"/>
              <a:t>Appropriateness:</a:t>
            </a:r>
            <a:endParaRPr sz="1200">
              <a:solidFill>
                <a:schemeClr val="dk1"/>
              </a:solidFill>
              <a:latin typeface="Times New Roman"/>
              <a:ea typeface="Times New Roman"/>
              <a:cs typeface="Times New Roman"/>
              <a:sym typeface="Times New Roman"/>
            </a:endParaRPr>
          </a:p>
          <a:p>
            <a:pPr marL="91440" lvl="0" indent="-114300" algn="l" rtl="0">
              <a:spcBef>
                <a:spcPts val="1400"/>
              </a:spcBef>
              <a:spcAft>
                <a:spcPts val="0"/>
              </a:spcAft>
              <a:buSzPts val="1800"/>
              <a:buChar char=" "/>
            </a:pPr>
            <a:r>
              <a:rPr lang="en-US" b="1"/>
              <a:t>⇨  </a:t>
            </a:r>
            <a:r>
              <a:rPr lang="en-US"/>
              <a:t>Corresponding to the people that are more likely to attend an outdoor space events</a:t>
            </a:r>
            <a:endParaRPr/>
          </a:p>
          <a:p>
            <a:pPr marL="91440" lvl="0" indent="-114300" algn="l" rtl="0">
              <a:spcBef>
                <a:spcPts val="1400"/>
              </a:spcBef>
              <a:spcAft>
                <a:spcPts val="0"/>
              </a:spcAft>
              <a:buSzPts val="1800"/>
              <a:buChar char=" "/>
            </a:pPr>
            <a:endParaRPr/>
          </a:p>
          <a:p>
            <a:pPr marL="91440" lvl="0" indent="-114300" algn="l" rtl="0">
              <a:spcBef>
                <a:spcPts val="1400"/>
              </a:spcBef>
              <a:spcAft>
                <a:spcPts val="0"/>
              </a:spcAft>
              <a:buSzPts val="1800"/>
              <a:buChar char=" "/>
            </a:pPr>
            <a:endParaRPr b="1"/>
          </a:p>
        </p:txBody>
      </p:sp>
      <p:pic>
        <p:nvPicPr>
          <p:cNvPr id="271" name="Google Shape;271;g6054c66ab6_7_0"/>
          <p:cNvPicPr preferRelativeResize="0"/>
          <p:nvPr/>
        </p:nvPicPr>
        <p:blipFill>
          <a:blip r:embed="rId3">
            <a:alphaModFix/>
          </a:blip>
          <a:stretch>
            <a:fillRect/>
          </a:stretch>
        </p:blipFill>
        <p:spPr>
          <a:xfrm rot="735173">
            <a:off x="8059126" y="539973"/>
            <a:ext cx="3817148" cy="18329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6054c66ab6_7_11"/>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Open Space</a:t>
            </a:r>
            <a:endParaRPr/>
          </a:p>
        </p:txBody>
      </p:sp>
      <p:sp>
        <p:nvSpPr>
          <p:cNvPr id="277" name="Google Shape;277;g6054c66ab6_7_11"/>
          <p:cNvSpPr txBox="1">
            <a:spLocks noGrp="1"/>
          </p:cNvSpPr>
          <p:nvPr>
            <p:ph type="body" idx="1"/>
          </p:nvPr>
        </p:nvSpPr>
        <p:spPr>
          <a:xfrm>
            <a:off x="1097279" y="1845734"/>
            <a:ext cx="4937700" cy="4023300"/>
          </a:xfrm>
          <a:prstGeom prst="rect">
            <a:avLst/>
          </a:prstGeom>
        </p:spPr>
        <p:txBody>
          <a:bodyPr spcFirstLastPara="1" wrap="square" lIns="0" tIns="45700" rIns="0" bIns="45700" anchor="t" anchorCtr="0">
            <a:noAutofit/>
          </a:bodyPr>
          <a:lstStyle/>
          <a:p>
            <a:pPr marL="91440" lvl="0" indent="-127000" algn="l" rtl="0">
              <a:spcBef>
                <a:spcPts val="0"/>
              </a:spcBef>
              <a:spcAft>
                <a:spcPts val="0"/>
              </a:spcAft>
              <a:buSzPts val="2000"/>
              <a:buChar char=" "/>
            </a:pPr>
            <a:r>
              <a:rPr lang="en-US" u="sng"/>
              <a:t>Weakness</a:t>
            </a:r>
            <a:r>
              <a:rPr lang="en-US"/>
              <a:t> </a:t>
            </a:r>
            <a:endParaRPr/>
          </a:p>
          <a:p>
            <a:pPr marL="0" lvl="0" indent="0" algn="l" rtl="0">
              <a:spcBef>
                <a:spcPts val="0"/>
              </a:spcBef>
              <a:spcAft>
                <a:spcPts val="0"/>
              </a:spcAft>
              <a:buClr>
                <a:schemeClr val="dk1"/>
              </a:buClr>
              <a:buSzPts val="1100"/>
              <a:buFont typeface="Arial"/>
              <a:buNone/>
            </a:pPr>
            <a:endParaRPr/>
          </a:p>
          <a:p>
            <a:pPr marL="457200" lvl="0" indent="-342900" algn="l" rtl="0">
              <a:spcBef>
                <a:spcPts val="0"/>
              </a:spcBef>
              <a:spcAft>
                <a:spcPts val="0"/>
              </a:spcAft>
              <a:buSzPts val="1800"/>
              <a:buChar char="●"/>
            </a:pPr>
            <a:r>
              <a:rPr lang="en-US"/>
              <a:t>May not provide enough parking for people who live on the boundary of the neighborhood  </a:t>
            </a:r>
            <a:endParaRPr/>
          </a:p>
          <a:p>
            <a:pPr marL="457200" lvl="0" indent="-342900" algn="l" rtl="0">
              <a:spcBef>
                <a:spcPts val="0"/>
              </a:spcBef>
              <a:spcAft>
                <a:spcPts val="0"/>
              </a:spcAft>
              <a:buSzPts val="1800"/>
              <a:buChar char="●"/>
            </a:pPr>
            <a:r>
              <a:rPr lang="en-US"/>
              <a:t>Outsourcing public facilities </a:t>
            </a:r>
            <a:endParaRPr/>
          </a:p>
          <a:p>
            <a:pPr marL="457200" lvl="0" indent="-342900" algn="l" rtl="0">
              <a:spcBef>
                <a:spcPts val="0"/>
              </a:spcBef>
              <a:spcAft>
                <a:spcPts val="0"/>
              </a:spcAft>
              <a:buSzPts val="1800"/>
              <a:buChar char="●"/>
            </a:pPr>
            <a:r>
              <a:rPr lang="en-US"/>
              <a:t>May not offer easy access for people with disabilities </a:t>
            </a:r>
            <a:endParaRPr/>
          </a:p>
          <a:p>
            <a:pPr marL="0" lvl="0" indent="0" algn="l" rtl="0">
              <a:spcBef>
                <a:spcPts val="1200"/>
              </a:spcBef>
              <a:spcAft>
                <a:spcPts val="200"/>
              </a:spcAft>
              <a:buNone/>
            </a:pPr>
            <a:endParaRPr/>
          </a:p>
        </p:txBody>
      </p:sp>
      <p:sp>
        <p:nvSpPr>
          <p:cNvPr id="278" name="Google Shape;278;g6054c66ab6_7_11"/>
          <p:cNvSpPr txBox="1">
            <a:spLocks noGrp="1"/>
          </p:cNvSpPr>
          <p:nvPr>
            <p:ph type="body" idx="2"/>
          </p:nvPr>
        </p:nvSpPr>
        <p:spPr>
          <a:xfrm>
            <a:off x="6217920" y="1845735"/>
            <a:ext cx="4937700" cy="4023300"/>
          </a:xfrm>
          <a:prstGeom prst="rect">
            <a:avLst/>
          </a:prstGeom>
        </p:spPr>
        <p:txBody>
          <a:bodyPr spcFirstLastPara="1" wrap="square" lIns="0" tIns="45700" rIns="0" bIns="45700" anchor="t" anchorCtr="0">
            <a:noAutofit/>
          </a:bodyPr>
          <a:lstStyle/>
          <a:p>
            <a:pPr marL="91440" lvl="0" indent="0" algn="l" rtl="0">
              <a:spcBef>
                <a:spcPts val="0"/>
              </a:spcBef>
              <a:spcAft>
                <a:spcPts val="0"/>
              </a:spcAft>
              <a:buNone/>
            </a:pPr>
            <a:r>
              <a:rPr lang="en-US" u="sng"/>
              <a:t>Strengths</a:t>
            </a:r>
            <a:r>
              <a:rPr lang="en-US"/>
              <a:t> </a:t>
            </a:r>
            <a:endParaRPr/>
          </a:p>
          <a:p>
            <a:pPr marL="91440" lvl="0" indent="0" algn="l" rtl="0">
              <a:spcBef>
                <a:spcPts val="0"/>
              </a:spcBef>
              <a:spcAft>
                <a:spcPts val="0"/>
              </a:spcAft>
              <a:buNone/>
            </a:pPr>
            <a:endParaRPr/>
          </a:p>
          <a:p>
            <a:pPr marL="457200" lvl="0" indent="-342900" algn="l" rtl="0">
              <a:spcBef>
                <a:spcPts val="0"/>
              </a:spcBef>
              <a:spcAft>
                <a:spcPts val="0"/>
              </a:spcAft>
              <a:buSzPts val="1800"/>
              <a:buChar char="●"/>
            </a:pPr>
            <a:r>
              <a:rPr lang="en-US"/>
              <a:t>Positive effect on nearby residential property value</a:t>
            </a:r>
            <a:endParaRPr/>
          </a:p>
          <a:p>
            <a:pPr marL="457200" lvl="0" indent="-342900" algn="l" rtl="0">
              <a:spcBef>
                <a:spcPts val="0"/>
              </a:spcBef>
              <a:spcAft>
                <a:spcPts val="0"/>
              </a:spcAft>
              <a:buSzPts val="1800"/>
              <a:buChar char="●"/>
            </a:pPr>
            <a:r>
              <a:rPr lang="en-US"/>
              <a:t>Provides healthy environment </a:t>
            </a:r>
            <a:endParaRPr/>
          </a:p>
          <a:p>
            <a:pPr marL="457200" lvl="0" indent="-342900" algn="l" rtl="0">
              <a:spcBef>
                <a:spcPts val="0"/>
              </a:spcBef>
              <a:spcAft>
                <a:spcPts val="0"/>
              </a:spcAft>
              <a:buSzPts val="1800"/>
              <a:buChar char="●"/>
            </a:pPr>
            <a:r>
              <a:rPr lang="en-US"/>
              <a:t>Lower impact on CO2 emissions </a:t>
            </a:r>
            <a:endParaRPr/>
          </a:p>
          <a:p>
            <a:pPr marL="457200" lvl="0" indent="-342900" algn="l" rtl="0">
              <a:spcBef>
                <a:spcPts val="0"/>
              </a:spcBef>
              <a:spcAft>
                <a:spcPts val="0"/>
              </a:spcAft>
              <a:buSzPts val="1800"/>
              <a:buChar char="●"/>
            </a:pPr>
            <a:r>
              <a:rPr lang="en-US"/>
              <a:t>Family orientated interactions</a:t>
            </a:r>
            <a:endParaRPr/>
          </a:p>
          <a:p>
            <a:pPr marL="457200" lvl="0" indent="-342900" algn="l" rtl="0">
              <a:spcBef>
                <a:spcPts val="0"/>
              </a:spcBef>
              <a:spcAft>
                <a:spcPts val="0"/>
              </a:spcAft>
              <a:buSzPts val="1800"/>
              <a:buChar char="●"/>
            </a:pPr>
            <a:r>
              <a:rPr lang="en-US"/>
              <a:t>Lower costs to organize </a:t>
            </a:r>
            <a:endParaRPr/>
          </a:p>
          <a:p>
            <a:pPr marL="457200" lvl="0" indent="-342900" algn="l" rtl="0">
              <a:spcBef>
                <a:spcPts val="0"/>
              </a:spcBef>
              <a:spcAft>
                <a:spcPts val="0"/>
              </a:spcAft>
              <a:buSzPts val="1800"/>
              <a:buChar char="●"/>
            </a:pPr>
            <a:r>
              <a:rPr lang="en-US"/>
              <a:t>Making the community feel closer to home</a:t>
            </a:r>
            <a:endParaRPr/>
          </a:p>
          <a:p>
            <a:pPr marL="0" lvl="0" indent="0" algn="l" rtl="0">
              <a:spcBef>
                <a:spcPts val="1200"/>
              </a:spcBef>
              <a:spcAft>
                <a:spcPts val="200"/>
              </a:spcAft>
              <a:buNone/>
            </a:pPr>
            <a:endParaRPr/>
          </a:p>
        </p:txBody>
      </p:sp>
      <p:pic>
        <p:nvPicPr>
          <p:cNvPr id="279" name="Google Shape;279;g6054c66ab6_7_11"/>
          <p:cNvPicPr preferRelativeResize="0"/>
          <p:nvPr/>
        </p:nvPicPr>
        <p:blipFill>
          <a:blip r:embed="rId3">
            <a:alphaModFix/>
          </a:blip>
          <a:stretch>
            <a:fillRect/>
          </a:stretch>
        </p:blipFill>
        <p:spPr>
          <a:xfrm>
            <a:off x="6631025" y="4720050"/>
            <a:ext cx="3657506" cy="1450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6054c66ab6_7_18"/>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Open Space</a:t>
            </a:r>
            <a:endParaRPr/>
          </a:p>
        </p:txBody>
      </p:sp>
      <p:sp>
        <p:nvSpPr>
          <p:cNvPr id="285" name="Google Shape;285;g6054c66ab6_7_18"/>
          <p:cNvSpPr txBox="1">
            <a:spLocks noGrp="1"/>
          </p:cNvSpPr>
          <p:nvPr>
            <p:ph type="body" idx="1"/>
          </p:nvPr>
        </p:nvSpPr>
        <p:spPr>
          <a:xfrm>
            <a:off x="1097279" y="1737409"/>
            <a:ext cx="4937700" cy="4023300"/>
          </a:xfrm>
          <a:prstGeom prst="rect">
            <a:avLst/>
          </a:prstGeom>
        </p:spPr>
        <p:txBody>
          <a:bodyPr spcFirstLastPara="1" wrap="square" lIns="0" tIns="45700" rIns="0" bIns="45700" anchor="t" anchorCtr="0">
            <a:noAutofit/>
          </a:bodyPr>
          <a:lstStyle/>
          <a:p>
            <a:pPr marL="91440" lvl="0" indent="-127000" algn="l" rtl="0">
              <a:spcBef>
                <a:spcPts val="0"/>
              </a:spcBef>
              <a:spcAft>
                <a:spcPts val="0"/>
              </a:spcAft>
              <a:buSzPts val="2000"/>
              <a:buChar char=" "/>
            </a:pPr>
            <a:r>
              <a:rPr lang="en-US"/>
              <a:t>Case Study #1</a:t>
            </a:r>
            <a:endParaRPr/>
          </a:p>
          <a:p>
            <a:pPr marL="0" lvl="0" indent="0" algn="l" rtl="0">
              <a:spcBef>
                <a:spcPts val="0"/>
              </a:spcBef>
              <a:spcAft>
                <a:spcPts val="0"/>
              </a:spcAft>
              <a:buNone/>
            </a:pPr>
            <a:r>
              <a:rPr lang="en-US"/>
              <a:t>Open Space in Dallas Fort-Worth, TX</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https://www.americantrails.org/files/pdf/Economic-Benefits-Active.pdf</a:t>
            </a:r>
            <a:endParaRPr/>
          </a:p>
        </p:txBody>
      </p:sp>
      <p:sp>
        <p:nvSpPr>
          <p:cNvPr id="286" name="Google Shape;286;g6054c66ab6_7_18">
            <a:hlinkClick r:id="rId4"/>
          </p:cNvPr>
          <p:cNvSpPr txBox="1">
            <a:spLocks noGrp="1"/>
          </p:cNvSpPr>
          <p:nvPr>
            <p:ph type="body" idx="2"/>
          </p:nvPr>
        </p:nvSpPr>
        <p:spPr>
          <a:xfrm>
            <a:off x="6217920" y="1845735"/>
            <a:ext cx="4937700" cy="4023300"/>
          </a:xfrm>
          <a:prstGeom prst="rect">
            <a:avLst/>
          </a:prstGeom>
        </p:spPr>
        <p:txBody>
          <a:bodyPr spcFirstLastPara="1" wrap="square" lIns="0" tIns="45700" rIns="0" bIns="45700" anchor="t" anchorCtr="0">
            <a:noAutofit/>
          </a:bodyPr>
          <a:lstStyle/>
          <a:p>
            <a:pPr marL="91440" lvl="0" indent="-127000" algn="l" rtl="0">
              <a:spcBef>
                <a:spcPts val="0"/>
              </a:spcBef>
              <a:spcAft>
                <a:spcPts val="0"/>
              </a:spcAft>
              <a:buSzPts val="2000"/>
              <a:buChar char=" "/>
            </a:pPr>
            <a:r>
              <a:rPr lang="en-US"/>
              <a:t>Case Study #2</a:t>
            </a:r>
            <a:endParaRPr/>
          </a:p>
          <a:p>
            <a:pPr marL="91440" lvl="0" indent="-114300" algn="l" rtl="0">
              <a:spcBef>
                <a:spcPts val="0"/>
              </a:spcBef>
              <a:spcAft>
                <a:spcPts val="0"/>
              </a:spcAft>
              <a:buSzPts val="1800"/>
              <a:buChar char=" "/>
            </a:pPr>
            <a:r>
              <a:rPr lang="en-US"/>
              <a:t>Campus Maritus Park, Detroit, MI</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5"/>
              </a:rPr>
              <a:t>https://pps-placemaking.exposure.co/campus-martius-park-detroit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87" name="Google Shape;287;g6054c66ab6_7_18"/>
          <p:cNvPicPr preferRelativeResize="0"/>
          <p:nvPr/>
        </p:nvPicPr>
        <p:blipFill>
          <a:blip r:embed="rId6">
            <a:alphaModFix/>
          </a:blip>
          <a:stretch>
            <a:fillRect/>
          </a:stretch>
        </p:blipFill>
        <p:spPr>
          <a:xfrm>
            <a:off x="1097275" y="4516475"/>
            <a:ext cx="3924300" cy="1352550"/>
          </a:xfrm>
          <a:prstGeom prst="rect">
            <a:avLst/>
          </a:prstGeom>
          <a:noFill/>
          <a:ln>
            <a:noFill/>
          </a:ln>
        </p:spPr>
      </p:pic>
      <p:pic>
        <p:nvPicPr>
          <p:cNvPr id="288" name="Google Shape;288;g6054c66ab6_7_18"/>
          <p:cNvPicPr preferRelativeResize="0"/>
          <p:nvPr/>
        </p:nvPicPr>
        <p:blipFill>
          <a:blip r:embed="rId7">
            <a:alphaModFix/>
          </a:blip>
          <a:stretch>
            <a:fillRect/>
          </a:stretch>
        </p:blipFill>
        <p:spPr>
          <a:xfrm>
            <a:off x="6867500" y="4230725"/>
            <a:ext cx="3638550" cy="1638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6102ce0eb9_13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000000"/>
                </a:solidFill>
                <a:latin typeface="Trebuchet MS"/>
                <a:ea typeface="Trebuchet MS"/>
                <a:cs typeface="Trebuchet MS"/>
                <a:sym typeface="Trebuchet MS"/>
              </a:rPr>
              <a:t>Focus Group </a:t>
            </a:r>
            <a:endParaRPr/>
          </a:p>
        </p:txBody>
      </p:sp>
      <p:sp>
        <p:nvSpPr>
          <p:cNvPr id="294" name="Google Shape;294;g6102ce0eb9_13_0"/>
          <p:cNvSpPr txBox="1">
            <a:spLocks noGrp="1"/>
          </p:cNvSpPr>
          <p:nvPr>
            <p:ph type="body" idx="1"/>
          </p:nvPr>
        </p:nvSpPr>
        <p:spPr>
          <a:xfrm>
            <a:off x="1097275" y="1901475"/>
            <a:ext cx="10058400" cy="4023300"/>
          </a:xfrm>
          <a:prstGeom prst="rect">
            <a:avLst/>
          </a:prstGeom>
        </p:spPr>
        <p:txBody>
          <a:bodyPr spcFirstLastPara="1" wrap="square" lIns="0" tIns="45700" rIns="0" bIns="45700" anchor="t" anchorCtr="0">
            <a:noAutofit/>
          </a:bodyPr>
          <a:lstStyle/>
          <a:p>
            <a:pPr marL="0" lvl="0" indent="0" algn="l" rtl="0">
              <a:lnSpc>
                <a:spcPct val="98181"/>
              </a:lnSpc>
              <a:spcBef>
                <a:spcPts val="1000"/>
              </a:spcBef>
              <a:spcAft>
                <a:spcPts val="0"/>
              </a:spcAft>
              <a:buNone/>
            </a:pPr>
            <a:r>
              <a:rPr lang="en-US" sz="1800" b="1">
                <a:solidFill>
                  <a:schemeClr val="dk1"/>
                </a:solidFill>
                <a:latin typeface="Trebuchet MS"/>
                <a:ea typeface="Trebuchet MS"/>
                <a:cs typeface="Trebuchet MS"/>
                <a:sym typeface="Trebuchet MS"/>
              </a:rPr>
              <a:t>Overview</a:t>
            </a:r>
            <a:endParaRPr sz="1800" b="1">
              <a:solidFill>
                <a:schemeClr val="dk1"/>
              </a:solidFill>
              <a:latin typeface="Trebuchet MS"/>
              <a:ea typeface="Trebuchet MS"/>
              <a:cs typeface="Trebuchet MS"/>
              <a:sym typeface="Trebuchet MS"/>
            </a:endParaRPr>
          </a:p>
          <a:p>
            <a:pPr marL="0" lvl="0" indent="0" algn="l" rtl="0">
              <a:lnSpc>
                <a:spcPct val="98181"/>
              </a:lnSpc>
              <a:spcBef>
                <a:spcPts val="1000"/>
              </a:spcBef>
              <a:spcAft>
                <a:spcPts val="0"/>
              </a:spcAft>
              <a:buClr>
                <a:schemeClr val="dk1"/>
              </a:buClr>
              <a:buSzPts val="1100"/>
              <a:buFont typeface="Arial"/>
              <a:buNone/>
            </a:pPr>
            <a:r>
              <a:rPr lang="en-US" sz="1800">
                <a:solidFill>
                  <a:schemeClr val="dk1"/>
                </a:solidFill>
                <a:latin typeface="Trebuchet MS"/>
                <a:ea typeface="Trebuchet MS"/>
                <a:cs typeface="Trebuchet MS"/>
                <a:sym typeface="Trebuchet MS"/>
              </a:rPr>
              <a:t>•</a:t>
            </a:r>
            <a:r>
              <a:rPr lang="en-US" sz="1800">
                <a:solidFill>
                  <a:srgbClr val="000000"/>
                </a:solidFill>
                <a:latin typeface="Trebuchet MS"/>
                <a:ea typeface="Trebuchet MS"/>
                <a:cs typeface="Trebuchet MS"/>
                <a:sym typeface="Trebuchet MS"/>
              </a:rPr>
              <a:t>6-12 people discuss an issue in depth</a:t>
            </a:r>
            <a:endParaRPr sz="1800">
              <a:solidFill>
                <a:srgbClr val="000000"/>
              </a:solidFill>
              <a:latin typeface="Trebuchet MS"/>
              <a:ea typeface="Trebuchet MS"/>
              <a:cs typeface="Trebuchet MS"/>
              <a:sym typeface="Trebuchet MS"/>
            </a:endParaRPr>
          </a:p>
          <a:p>
            <a:pPr marL="0" lvl="0" indent="0" algn="l" rtl="0">
              <a:lnSpc>
                <a:spcPct val="98181"/>
              </a:lnSpc>
              <a:spcBef>
                <a:spcPts val="1000"/>
              </a:spcBef>
              <a:spcAft>
                <a:spcPts val="0"/>
              </a:spcAft>
              <a:buNone/>
            </a:pPr>
            <a:r>
              <a:rPr lang="en-US" sz="1800">
                <a:solidFill>
                  <a:srgbClr val="000000"/>
                </a:solidFill>
                <a:latin typeface="Trebuchet MS"/>
                <a:ea typeface="Trebuchet MS"/>
                <a:cs typeface="Trebuchet MS"/>
                <a:sym typeface="Trebuchet MS"/>
              </a:rPr>
              <a:t>•Purpose: to encourage frank discussions to elicit people’s perceptions, feelings and opinions about the issue. </a:t>
            </a:r>
            <a:endParaRPr sz="1800">
              <a:solidFill>
                <a:srgbClr val="000000"/>
              </a:solidFill>
              <a:latin typeface="Trebuchet MS"/>
              <a:ea typeface="Trebuchet MS"/>
              <a:cs typeface="Trebuchet MS"/>
              <a:sym typeface="Trebuchet MS"/>
            </a:endParaRPr>
          </a:p>
          <a:p>
            <a:pPr marL="0" lvl="0" indent="0" algn="l" rtl="0">
              <a:lnSpc>
                <a:spcPct val="98181"/>
              </a:lnSpc>
              <a:spcBef>
                <a:spcPts val="1000"/>
              </a:spcBef>
              <a:spcAft>
                <a:spcPts val="0"/>
              </a:spcAft>
              <a:buNone/>
            </a:pPr>
            <a:r>
              <a:rPr lang="en-US" sz="1800" b="1">
                <a:solidFill>
                  <a:srgbClr val="000000"/>
                </a:solidFill>
                <a:latin typeface="Trebuchet MS"/>
                <a:ea typeface="Trebuchet MS"/>
                <a:cs typeface="Trebuchet MS"/>
                <a:sym typeface="Trebuchet MS"/>
              </a:rPr>
              <a:t>Appropriateness</a:t>
            </a:r>
            <a:endParaRPr sz="1800" b="1">
              <a:solidFill>
                <a:srgbClr val="000000"/>
              </a:solidFill>
              <a:latin typeface="Trebuchet MS"/>
              <a:ea typeface="Trebuchet MS"/>
              <a:cs typeface="Trebuchet MS"/>
              <a:sym typeface="Trebuchet MS"/>
            </a:endParaRPr>
          </a:p>
          <a:p>
            <a:pPr marL="0" lvl="0" indent="0" algn="l" rtl="0">
              <a:lnSpc>
                <a:spcPct val="98181"/>
              </a:lnSpc>
              <a:spcBef>
                <a:spcPts val="1000"/>
              </a:spcBef>
              <a:spcAft>
                <a:spcPts val="0"/>
              </a:spcAft>
              <a:buClr>
                <a:schemeClr val="dk1"/>
              </a:buClr>
              <a:buSzPts val="1100"/>
              <a:buFont typeface="Arial"/>
              <a:buNone/>
            </a:pPr>
            <a:r>
              <a:rPr lang="en-US" sz="1800">
                <a:solidFill>
                  <a:schemeClr val="dk1"/>
                </a:solidFill>
                <a:latin typeface="Trebuchet MS"/>
                <a:ea typeface="Trebuchet MS"/>
                <a:cs typeface="Trebuchet MS"/>
                <a:sym typeface="Trebuchet MS"/>
              </a:rPr>
              <a:t>•Form of community consultation.</a:t>
            </a:r>
            <a:endParaRPr sz="1800">
              <a:solidFill>
                <a:srgbClr val="000000"/>
              </a:solidFill>
              <a:latin typeface="Trebuchet MS"/>
              <a:ea typeface="Trebuchet MS"/>
              <a:cs typeface="Trebuchet MS"/>
              <a:sym typeface="Trebuchet MS"/>
            </a:endParaRPr>
          </a:p>
          <a:p>
            <a:pPr marL="0" lvl="0" indent="0" algn="l" rtl="0">
              <a:lnSpc>
                <a:spcPct val="98181"/>
              </a:lnSpc>
              <a:spcBef>
                <a:spcPts val="1000"/>
              </a:spcBef>
              <a:spcAft>
                <a:spcPts val="0"/>
              </a:spcAft>
              <a:buClr>
                <a:schemeClr val="dk1"/>
              </a:buClr>
              <a:buSzPts val="1100"/>
              <a:buFont typeface="Arial"/>
              <a:buNone/>
            </a:pPr>
            <a:r>
              <a:rPr lang="en-US" sz="1800">
                <a:solidFill>
                  <a:srgbClr val="000000"/>
                </a:solidFill>
                <a:latin typeface="Trebuchet MS"/>
                <a:ea typeface="Trebuchet MS"/>
                <a:cs typeface="Trebuchet MS"/>
                <a:sym typeface="Trebuchet MS"/>
              </a:rPr>
              <a:t>•Designed to specifically concentrate on a single issue or a program of topics. </a:t>
            </a:r>
            <a:endParaRPr sz="1800">
              <a:solidFill>
                <a:srgbClr val="000000"/>
              </a:solidFill>
              <a:latin typeface="Trebuchet MS"/>
              <a:ea typeface="Trebuchet MS"/>
              <a:cs typeface="Trebuchet MS"/>
              <a:sym typeface="Trebuchet MS"/>
            </a:endParaRPr>
          </a:p>
          <a:p>
            <a:pPr marL="0" lvl="0" indent="0" algn="l" rtl="0">
              <a:lnSpc>
                <a:spcPct val="98181"/>
              </a:lnSpc>
              <a:spcBef>
                <a:spcPts val="1000"/>
              </a:spcBef>
              <a:spcAft>
                <a:spcPts val="0"/>
              </a:spcAft>
              <a:buNone/>
            </a:pPr>
            <a:r>
              <a:rPr lang="en-US" sz="1800">
                <a:solidFill>
                  <a:srgbClr val="000000"/>
                </a:solidFill>
                <a:latin typeface="Trebuchet MS"/>
                <a:ea typeface="Trebuchet MS"/>
                <a:cs typeface="Trebuchet MS"/>
                <a:sym typeface="Trebuchet MS"/>
              </a:rPr>
              <a:t>•Encourages discussion among those who may feel less confident in a larger group, certain interest groups can be targeted.</a:t>
            </a:r>
            <a:endParaRPr sz="1800">
              <a:solidFill>
                <a:srgbClr val="000000"/>
              </a:solidFill>
              <a:latin typeface="Trebuchet MS"/>
              <a:ea typeface="Trebuchet MS"/>
              <a:cs typeface="Trebuchet MS"/>
              <a:sym typeface="Trebuchet MS"/>
            </a:endParaRPr>
          </a:p>
          <a:p>
            <a:pPr marL="0" lvl="0" indent="0" algn="l" rtl="0">
              <a:lnSpc>
                <a:spcPct val="98181"/>
              </a:lnSpc>
              <a:spcBef>
                <a:spcPts val="1000"/>
              </a:spcBef>
              <a:spcAft>
                <a:spcPts val="0"/>
              </a:spcAft>
              <a:buClr>
                <a:schemeClr val="dk1"/>
              </a:buClr>
              <a:buSzPts val="1100"/>
              <a:buFont typeface="Arial"/>
              <a:buNone/>
            </a:pPr>
            <a:endParaRPr sz="1800">
              <a:solidFill>
                <a:srgbClr val="000000"/>
              </a:solidFill>
              <a:latin typeface="Trebuchet MS"/>
              <a:ea typeface="Trebuchet MS"/>
              <a:cs typeface="Trebuchet MS"/>
              <a:sym typeface="Trebuchet MS"/>
            </a:endParaRPr>
          </a:p>
          <a:p>
            <a:pPr marL="0" lvl="0" indent="0" algn="l" rtl="0">
              <a:spcBef>
                <a:spcPts val="1200"/>
              </a:spcBef>
              <a:spcAft>
                <a:spcPts val="200"/>
              </a:spcAft>
              <a:buNone/>
            </a:pPr>
            <a:endParaRPr sz="1800">
              <a:solidFill>
                <a:srgbClr val="000000"/>
              </a:solidFill>
            </a:endParaRPr>
          </a:p>
        </p:txBody>
      </p:sp>
      <p:pic>
        <p:nvPicPr>
          <p:cNvPr id="295" name="Google Shape;295;g6102ce0eb9_13_0"/>
          <p:cNvPicPr preferRelativeResize="0"/>
          <p:nvPr/>
        </p:nvPicPr>
        <p:blipFill>
          <a:blip r:embed="rId3">
            <a:alphaModFix/>
          </a:blip>
          <a:stretch>
            <a:fillRect/>
          </a:stretch>
        </p:blipFill>
        <p:spPr>
          <a:xfrm>
            <a:off x="6982499" y="286591"/>
            <a:ext cx="3314700" cy="1381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6102ce0eb9_13_6"/>
          <p:cNvSpPr txBox="1">
            <a:spLocks noGrp="1"/>
          </p:cNvSpPr>
          <p:nvPr>
            <p:ph type="title"/>
          </p:nvPr>
        </p:nvSpPr>
        <p:spPr>
          <a:xfrm>
            <a:off x="1097275" y="473927"/>
            <a:ext cx="10058400" cy="719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000000"/>
                </a:solidFill>
                <a:latin typeface="Trebuchet MS"/>
                <a:ea typeface="Trebuchet MS"/>
                <a:cs typeface="Trebuchet MS"/>
                <a:sym typeface="Trebuchet MS"/>
              </a:rPr>
              <a:t>Focus Group – Weaknesses and Strengths</a:t>
            </a:r>
            <a:endParaRPr>
              <a:solidFill>
                <a:srgbClr val="000000"/>
              </a:solidFill>
            </a:endParaRPr>
          </a:p>
        </p:txBody>
      </p:sp>
      <p:sp>
        <p:nvSpPr>
          <p:cNvPr id="301" name="Google Shape;301;g6102ce0eb9_13_6"/>
          <p:cNvSpPr txBox="1">
            <a:spLocks noGrp="1"/>
          </p:cNvSpPr>
          <p:nvPr>
            <p:ph type="body" idx="1"/>
          </p:nvPr>
        </p:nvSpPr>
        <p:spPr>
          <a:xfrm>
            <a:off x="1097271" y="1845725"/>
            <a:ext cx="10058400" cy="4023300"/>
          </a:xfrm>
          <a:prstGeom prst="rect">
            <a:avLst/>
          </a:prstGeom>
        </p:spPr>
        <p:txBody>
          <a:bodyPr spcFirstLastPara="1" wrap="square" lIns="0" tIns="45700" rIns="0" bIns="45700" anchor="t" anchorCtr="0">
            <a:noAutofit/>
          </a:bodyPr>
          <a:lstStyle/>
          <a:p>
            <a:pPr marL="0" lvl="0" indent="0" algn="l" rtl="0">
              <a:spcBef>
                <a:spcPts val="1200"/>
              </a:spcBef>
              <a:spcAft>
                <a:spcPts val="200"/>
              </a:spcAft>
              <a:buNone/>
            </a:pPr>
            <a:endParaRPr/>
          </a:p>
        </p:txBody>
      </p:sp>
      <p:pic>
        <p:nvPicPr>
          <p:cNvPr id="302" name="Google Shape;302;g6102ce0eb9_13_6"/>
          <p:cNvPicPr preferRelativeResize="0"/>
          <p:nvPr/>
        </p:nvPicPr>
        <p:blipFill>
          <a:blip r:embed="rId3">
            <a:alphaModFix/>
          </a:blip>
          <a:stretch>
            <a:fillRect/>
          </a:stretch>
        </p:blipFill>
        <p:spPr>
          <a:xfrm>
            <a:off x="418100" y="1686125"/>
            <a:ext cx="11416750" cy="4342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6102ce0eb9_13_12"/>
          <p:cNvSpPr txBox="1">
            <a:spLocks noGrp="1"/>
          </p:cNvSpPr>
          <p:nvPr>
            <p:ph type="title"/>
          </p:nvPr>
        </p:nvSpPr>
        <p:spPr>
          <a:xfrm>
            <a:off x="1097275" y="390300"/>
            <a:ext cx="4937700" cy="1096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000000"/>
                </a:solidFill>
                <a:latin typeface="Trebuchet MS"/>
                <a:ea typeface="Trebuchet MS"/>
                <a:cs typeface="Trebuchet MS"/>
                <a:sym typeface="Trebuchet MS"/>
              </a:rPr>
              <a:t>Focus Group – Case Studies</a:t>
            </a:r>
            <a:endParaRPr>
              <a:solidFill>
                <a:srgbClr val="000000"/>
              </a:solidFill>
            </a:endParaRPr>
          </a:p>
        </p:txBody>
      </p:sp>
      <p:sp>
        <p:nvSpPr>
          <p:cNvPr id="308" name="Google Shape;308;g6102ce0eb9_13_12"/>
          <p:cNvSpPr txBox="1">
            <a:spLocks noGrp="1"/>
          </p:cNvSpPr>
          <p:nvPr>
            <p:ph type="body" idx="1"/>
          </p:nvPr>
        </p:nvSpPr>
        <p:spPr>
          <a:xfrm>
            <a:off x="1097275" y="1845725"/>
            <a:ext cx="5231100" cy="4023300"/>
          </a:xfrm>
          <a:prstGeom prst="rect">
            <a:avLst/>
          </a:prstGeom>
        </p:spPr>
        <p:txBody>
          <a:bodyPr spcFirstLastPara="1" wrap="square" lIns="0" tIns="45700" rIns="0" bIns="45700" anchor="t" anchorCtr="0">
            <a:noAutofit/>
          </a:bodyPr>
          <a:lstStyle/>
          <a:p>
            <a:pPr marL="0" lvl="0" indent="0" algn="l" rtl="0">
              <a:lnSpc>
                <a:spcPct val="98181"/>
              </a:lnSpc>
              <a:spcBef>
                <a:spcPts val="1000"/>
              </a:spcBef>
              <a:spcAft>
                <a:spcPts val="0"/>
              </a:spcAft>
              <a:buClr>
                <a:schemeClr val="dk1"/>
              </a:buClr>
              <a:buSzPts val="1100"/>
              <a:buFont typeface="Arial"/>
              <a:buNone/>
            </a:pPr>
            <a:r>
              <a:rPr lang="en-US" sz="1800">
                <a:solidFill>
                  <a:schemeClr val="dk1"/>
                </a:solidFill>
                <a:latin typeface="Arial"/>
                <a:ea typeface="Arial"/>
                <a:cs typeface="Arial"/>
                <a:sym typeface="Arial"/>
              </a:rPr>
              <a:t>•</a:t>
            </a:r>
            <a:r>
              <a:rPr lang="en-US" sz="1800" i="1">
                <a:solidFill>
                  <a:srgbClr val="000000"/>
                </a:solidFill>
                <a:latin typeface="Trebuchet MS"/>
                <a:ea typeface="Trebuchet MS"/>
                <a:cs typeface="Trebuchet MS"/>
                <a:sym typeface="Trebuchet MS"/>
              </a:rPr>
              <a:t>Scottish Youth Crime Review </a:t>
            </a:r>
            <a:r>
              <a:rPr lang="en-US" sz="1800">
                <a:solidFill>
                  <a:srgbClr val="000000"/>
                </a:solidFill>
                <a:latin typeface="Trebuchet MS"/>
                <a:ea typeface="Trebuchet MS"/>
                <a:cs typeface="Trebuchet MS"/>
                <a:sym typeface="Trebuchet MS"/>
              </a:rPr>
              <a:t>– Focus groups with young offenders to get their views on why young people offend, how offending might be prevented, experiences of the criminal justice system and the impact of offending on others. </a:t>
            </a:r>
            <a:endParaRPr sz="1800">
              <a:solidFill>
                <a:srgbClr val="000000"/>
              </a:solidFill>
              <a:latin typeface="Trebuchet MS"/>
              <a:ea typeface="Trebuchet MS"/>
              <a:cs typeface="Trebuchet MS"/>
              <a:sym typeface="Trebuchet MS"/>
            </a:endParaRPr>
          </a:p>
          <a:p>
            <a:pPr marL="0" lvl="0" indent="0" algn="l" rtl="0">
              <a:lnSpc>
                <a:spcPct val="98181"/>
              </a:lnSpc>
              <a:spcBef>
                <a:spcPts val="1000"/>
              </a:spcBef>
              <a:spcAft>
                <a:spcPts val="0"/>
              </a:spcAft>
              <a:buClr>
                <a:schemeClr val="dk1"/>
              </a:buClr>
              <a:buSzPts val="1100"/>
              <a:buFont typeface="Arial"/>
              <a:buNone/>
            </a:pPr>
            <a:r>
              <a:rPr lang="en-US" sz="1800">
                <a:solidFill>
                  <a:srgbClr val="000000"/>
                </a:solidFill>
                <a:latin typeface="Arial"/>
                <a:ea typeface="Arial"/>
                <a:cs typeface="Arial"/>
                <a:sym typeface="Arial"/>
              </a:rPr>
              <a:t>•</a:t>
            </a:r>
            <a:r>
              <a:rPr lang="en-US" sz="1800" i="1">
                <a:solidFill>
                  <a:srgbClr val="000000"/>
                </a:solidFill>
                <a:latin typeface="Trebuchet MS"/>
                <a:ea typeface="Trebuchet MS"/>
                <a:cs typeface="Trebuchet MS"/>
                <a:sym typeface="Trebuchet MS"/>
              </a:rPr>
              <a:t>Brownsville 2015 Platicas</a:t>
            </a:r>
            <a:r>
              <a:rPr lang="en-US" sz="1800">
                <a:solidFill>
                  <a:srgbClr val="000000"/>
                </a:solidFill>
                <a:latin typeface="Trebuchet MS"/>
                <a:ea typeface="Trebuchet MS"/>
                <a:cs typeface="Trebuchet MS"/>
                <a:sym typeface="Trebuchet MS"/>
              </a:rPr>
              <a:t>– To help planners understand economic development issues surrounding local latino vendor markets. Platicas engaged local market vendors, market management, city officials, and community leaders.</a:t>
            </a:r>
            <a:endParaRPr sz="1800">
              <a:solidFill>
                <a:srgbClr val="000000"/>
              </a:solidFill>
              <a:latin typeface="Trebuchet MS"/>
              <a:ea typeface="Trebuchet MS"/>
              <a:cs typeface="Trebuchet MS"/>
              <a:sym typeface="Trebuchet MS"/>
            </a:endParaRPr>
          </a:p>
          <a:p>
            <a:pPr marL="0" lvl="0" indent="0" algn="l" rtl="0">
              <a:spcBef>
                <a:spcPts val="1200"/>
              </a:spcBef>
              <a:spcAft>
                <a:spcPts val="200"/>
              </a:spcAft>
              <a:buNone/>
            </a:pPr>
            <a:endParaRPr>
              <a:solidFill>
                <a:srgbClr val="000000"/>
              </a:solidFill>
            </a:endParaRPr>
          </a:p>
        </p:txBody>
      </p:sp>
      <p:pic>
        <p:nvPicPr>
          <p:cNvPr id="309" name="Google Shape;309;g6102ce0eb9_13_12"/>
          <p:cNvPicPr preferRelativeResize="0"/>
          <p:nvPr/>
        </p:nvPicPr>
        <p:blipFill>
          <a:blip r:embed="rId3">
            <a:alphaModFix/>
          </a:blip>
          <a:stretch>
            <a:fillRect/>
          </a:stretch>
        </p:blipFill>
        <p:spPr>
          <a:xfrm>
            <a:off x="6583625" y="725525"/>
            <a:ext cx="4572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6054c66ab6_6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Consult: Street Stalls </a:t>
            </a:r>
            <a:endParaRPr/>
          </a:p>
        </p:txBody>
      </p:sp>
      <p:sp>
        <p:nvSpPr>
          <p:cNvPr id="315" name="Google Shape;315;g6054c66ab6_6_0"/>
          <p:cNvSpPr txBox="1">
            <a:spLocks noGrp="1"/>
          </p:cNvSpPr>
          <p:nvPr>
            <p:ph type="body" idx="1"/>
          </p:nvPr>
        </p:nvSpPr>
        <p:spPr>
          <a:xfrm>
            <a:off x="1097275" y="1845730"/>
            <a:ext cx="10058400" cy="18324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400"/>
              </a:spcBef>
              <a:spcAft>
                <a:spcPts val="0"/>
              </a:spcAft>
              <a:buNone/>
            </a:pPr>
            <a:r>
              <a:rPr lang="en-US" b="1"/>
              <a:t>Overview:</a:t>
            </a:r>
            <a:r>
              <a:rPr lang="en-US"/>
              <a:t> </a:t>
            </a:r>
            <a:r>
              <a:rPr lang="en-US" b="1"/>
              <a:t>An informal method of engaging large crowds of people in a public setting. A small booth or tent at a community fair is commonplace.</a:t>
            </a:r>
            <a:endParaRPr b="1"/>
          </a:p>
          <a:p>
            <a:pPr marL="457200" lvl="0" indent="-342900" algn="l" rtl="0">
              <a:lnSpc>
                <a:spcPct val="90000"/>
              </a:lnSpc>
              <a:spcBef>
                <a:spcPts val="1400"/>
              </a:spcBef>
              <a:spcAft>
                <a:spcPts val="0"/>
              </a:spcAft>
              <a:buSzPts val="1800"/>
              <a:buChar char="●"/>
            </a:pPr>
            <a:r>
              <a:rPr lang="en-US"/>
              <a:t>Typically set up outdoors in a busy public setting (fairs, downtown areas, shopping center)</a:t>
            </a:r>
            <a:endParaRPr/>
          </a:p>
          <a:p>
            <a:pPr marL="457200" lvl="0" indent="-342900" algn="l" rtl="0">
              <a:lnSpc>
                <a:spcPct val="90000"/>
              </a:lnSpc>
              <a:spcBef>
                <a:spcPts val="0"/>
              </a:spcBef>
              <a:spcAft>
                <a:spcPts val="0"/>
              </a:spcAft>
              <a:buSzPts val="1800"/>
              <a:buChar char="●"/>
            </a:pPr>
            <a:r>
              <a:rPr lang="en-US"/>
              <a:t>Allows many people to freely interact</a:t>
            </a:r>
            <a:endParaRPr/>
          </a:p>
          <a:p>
            <a:pPr marL="457200" lvl="0" indent="-342900" algn="l" rtl="0">
              <a:lnSpc>
                <a:spcPct val="90000"/>
              </a:lnSpc>
              <a:spcBef>
                <a:spcPts val="0"/>
              </a:spcBef>
              <a:spcAft>
                <a:spcPts val="0"/>
              </a:spcAft>
              <a:buSzPts val="1800"/>
              <a:buChar char="●"/>
            </a:pPr>
            <a:r>
              <a:rPr lang="en-US"/>
              <a:t>Can be informative but also allows for conversation and feedback</a:t>
            </a:r>
            <a:endParaRPr/>
          </a:p>
        </p:txBody>
      </p:sp>
      <p:pic>
        <p:nvPicPr>
          <p:cNvPr id="316" name="Google Shape;316;g6054c66ab6_6_0"/>
          <p:cNvPicPr preferRelativeResize="0"/>
          <p:nvPr/>
        </p:nvPicPr>
        <p:blipFill>
          <a:blip r:embed="rId3">
            <a:alphaModFix/>
          </a:blip>
          <a:stretch>
            <a:fillRect/>
          </a:stretch>
        </p:blipFill>
        <p:spPr>
          <a:xfrm>
            <a:off x="7088975" y="3927800"/>
            <a:ext cx="4725000" cy="1832450"/>
          </a:xfrm>
          <a:prstGeom prst="rect">
            <a:avLst/>
          </a:prstGeom>
          <a:noFill/>
          <a:ln>
            <a:noFill/>
          </a:ln>
        </p:spPr>
      </p:pic>
      <p:sp>
        <p:nvSpPr>
          <p:cNvPr id="317" name="Google Shape;317;g6054c66ab6_6_0"/>
          <p:cNvSpPr txBox="1">
            <a:spLocks noGrp="1"/>
          </p:cNvSpPr>
          <p:nvPr>
            <p:ph type="body" idx="1"/>
          </p:nvPr>
        </p:nvSpPr>
        <p:spPr>
          <a:xfrm>
            <a:off x="1066800" y="3786450"/>
            <a:ext cx="6022200" cy="1832400"/>
          </a:xfrm>
          <a:prstGeom prst="rect">
            <a:avLst/>
          </a:prstGeom>
          <a:noFill/>
          <a:ln>
            <a:noFill/>
          </a:ln>
        </p:spPr>
        <p:txBody>
          <a:bodyPr spcFirstLastPara="1" wrap="square" lIns="0" tIns="45700" rIns="0" bIns="45700" anchor="t" anchorCtr="0">
            <a:noAutofit/>
          </a:bodyPr>
          <a:lstStyle/>
          <a:p>
            <a:pPr marL="0" lvl="0" indent="0" algn="l" rtl="0">
              <a:spcBef>
                <a:spcPts val="1400"/>
              </a:spcBef>
              <a:spcAft>
                <a:spcPts val="0"/>
              </a:spcAft>
              <a:buNone/>
            </a:pPr>
            <a:r>
              <a:rPr lang="en-US" b="1"/>
              <a:t>Appropriateness</a:t>
            </a:r>
            <a:r>
              <a:rPr lang="en-US"/>
              <a:t>: </a:t>
            </a:r>
            <a:endParaRPr/>
          </a:p>
          <a:p>
            <a:pPr marL="457200" lvl="0" indent="-342900" algn="l" rtl="0">
              <a:spcBef>
                <a:spcPts val="1400"/>
              </a:spcBef>
              <a:spcAft>
                <a:spcPts val="0"/>
              </a:spcAft>
              <a:buSzPts val="1800"/>
              <a:buChar char="●"/>
            </a:pPr>
            <a:r>
              <a:rPr lang="en-US"/>
              <a:t>Gathering data from a large number of people</a:t>
            </a:r>
            <a:endParaRPr/>
          </a:p>
          <a:p>
            <a:pPr marL="457200" lvl="0" indent="-342900" algn="l" rtl="0">
              <a:spcBef>
                <a:spcPts val="0"/>
              </a:spcBef>
              <a:spcAft>
                <a:spcPts val="0"/>
              </a:spcAft>
              <a:buSzPts val="1800"/>
              <a:buChar char="●"/>
            </a:pPr>
            <a:r>
              <a:rPr lang="en-US"/>
              <a:t>Engaging people who may be unlikely to attend more formal events</a:t>
            </a:r>
            <a:endParaRPr/>
          </a:p>
        </p:txBody>
      </p:sp>
      <p:sp>
        <p:nvSpPr>
          <p:cNvPr id="318" name="Google Shape;318;g6054c66ab6_6_0"/>
          <p:cNvSpPr txBox="1">
            <a:spLocks noGrp="1"/>
          </p:cNvSpPr>
          <p:nvPr>
            <p:ph type="body" idx="1"/>
          </p:nvPr>
        </p:nvSpPr>
        <p:spPr>
          <a:xfrm>
            <a:off x="7459825" y="6027500"/>
            <a:ext cx="3947400" cy="5211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sz="1100" u="sng">
                <a:solidFill>
                  <a:schemeClr val="hlink"/>
                </a:solidFill>
                <a:latin typeface="Arial"/>
                <a:ea typeface="Arial"/>
                <a:cs typeface="Arial"/>
                <a:sym typeface="Arial"/>
                <a:hlinkClick r:id="rId4"/>
              </a:rPr>
              <a:t>https://minneapolis2040.com/planning-process/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INFORM</a:t>
            </a:r>
            <a:endParaRPr/>
          </a:p>
        </p:txBody>
      </p:sp>
      <p:sp>
        <p:nvSpPr>
          <p:cNvPr id="2" name="Subtitle 1">
            <a:extLst>
              <a:ext uri="{FF2B5EF4-FFF2-40B4-BE49-F238E27FC236}">
                <a16:creationId xmlns:a16="http://schemas.microsoft.com/office/drawing/2014/main" id="{E2F0FDD4-5E26-C74E-AD7D-72E476D3D4AC}"/>
              </a:ext>
            </a:extLst>
          </p:cNvPr>
          <p:cNvSpPr>
            <a:spLocks noGrp="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6054c66ab6_6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Street Stalls</a:t>
            </a:r>
            <a:endParaRPr/>
          </a:p>
        </p:txBody>
      </p:sp>
      <p:sp>
        <p:nvSpPr>
          <p:cNvPr id="324" name="Google Shape;324;g6054c66ab6_6_5"/>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u="sng"/>
              <a:t>Weakness</a:t>
            </a:r>
            <a:r>
              <a:rPr lang="en-US"/>
              <a:t> </a:t>
            </a:r>
            <a:endParaRPr/>
          </a:p>
          <a:p>
            <a:pPr marL="0" lvl="0" indent="0" algn="l" rtl="0">
              <a:lnSpc>
                <a:spcPct val="90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US"/>
              <a:t>Requires multiple people to be on staff</a:t>
            </a:r>
            <a:endParaRPr/>
          </a:p>
          <a:p>
            <a:pPr marL="457200" lvl="0" indent="-342900" algn="l" rtl="0">
              <a:lnSpc>
                <a:spcPct val="115000"/>
              </a:lnSpc>
              <a:spcBef>
                <a:spcPts val="0"/>
              </a:spcBef>
              <a:spcAft>
                <a:spcPts val="0"/>
              </a:spcAft>
              <a:buSzPts val="1800"/>
              <a:buChar char="●"/>
            </a:pPr>
            <a:r>
              <a:rPr lang="en-US"/>
              <a:t>Too much input could be gathered if crowds are large</a:t>
            </a:r>
            <a:endParaRPr/>
          </a:p>
          <a:p>
            <a:pPr marL="457200" lvl="0" indent="-342900" algn="l" rtl="0">
              <a:lnSpc>
                <a:spcPct val="115000"/>
              </a:lnSpc>
              <a:spcBef>
                <a:spcPts val="0"/>
              </a:spcBef>
              <a:spcAft>
                <a:spcPts val="0"/>
              </a:spcAft>
              <a:buSzPts val="1800"/>
              <a:buChar char="●"/>
            </a:pPr>
            <a:r>
              <a:rPr lang="en-US"/>
              <a:t>Time required to set up the street stalls and any information or interactive exhibits</a:t>
            </a:r>
            <a:endParaRPr/>
          </a:p>
          <a:p>
            <a:pPr marL="457200" lvl="0" indent="-342900" algn="l" rtl="0">
              <a:lnSpc>
                <a:spcPct val="115000"/>
              </a:lnSpc>
              <a:spcBef>
                <a:spcPts val="0"/>
              </a:spcBef>
              <a:spcAft>
                <a:spcPts val="0"/>
              </a:spcAft>
              <a:buSzPts val="1800"/>
              <a:buChar char="●"/>
            </a:pPr>
            <a:r>
              <a:rPr lang="en-US"/>
              <a:t>May need approval to set up in certain areas / during events</a:t>
            </a:r>
            <a:endParaRPr/>
          </a:p>
        </p:txBody>
      </p:sp>
      <p:sp>
        <p:nvSpPr>
          <p:cNvPr id="325" name="Google Shape;325;g6054c66ab6_6_5"/>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None/>
            </a:pPr>
            <a:r>
              <a:rPr lang="en-US" u="sng"/>
              <a:t>Strengths</a:t>
            </a:r>
            <a:r>
              <a:rPr lang="en-US"/>
              <a:t> </a:t>
            </a:r>
            <a:endParaRPr/>
          </a:p>
          <a:p>
            <a:pPr marL="91440" lvl="0" indent="0" algn="l" rtl="0">
              <a:lnSpc>
                <a:spcPct val="90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US"/>
              <a:t>Allows users to freely speak their mind</a:t>
            </a:r>
            <a:endParaRPr/>
          </a:p>
          <a:p>
            <a:pPr marL="457200" lvl="0" indent="-342900" algn="l" rtl="0">
              <a:lnSpc>
                <a:spcPct val="115000"/>
              </a:lnSpc>
              <a:spcBef>
                <a:spcPts val="0"/>
              </a:spcBef>
              <a:spcAft>
                <a:spcPts val="0"/>
              </a:spcAft>
              <a:buSzPts val="1800"/>
              <a:buChar char="●"/>
            </a:pPr>
            <a:r>
              <a:rPr lang="en-US"/>
              <a:t>Reach an array of audience, some of which may not be inclined to participate in a traditional sense</a:t>
            </a:r>
            <a:endParaRPr/>
          </a:p>
          <a:p>
            <a:pPr marL="457200" lvl="0" indent="-342900" algn="l" rtl="0">
              <a:lnSpc>
                <a:spcPct val="115000"/>
              </a:lnSpc>
              <a:spcBef>
                <a:spcPts val="0"/>
              </a:spcBef>
              <a:spcAft>
                <a:spcPts val="0"/>
              </a:spcAft>
              <a:buSzPts val="1800"/>
              <a:buChar char="●"/>
            </a:pPr>
            <a:r>
              <a:rPr lang="en-US"/>
              <a:t>A large number of people can be engaged</a:t>
            </a:r>
            <a:endParaRPr/>
          </a:p>
          <a:p>
            <a:pPr marL="457200" lvl="0" indent="-342900" algn="l" rtl="0">
              <a:lnSpc>
                <a:spcPct val="115000"/>
              </a:lnSpc>
              <a:spcBef>
                <a:spcPts val="0"/>
              </a:spcBef>
              <a:spcAft>
                <a:spcPts val="0"/>
              </a:spcAft>
              <a:buSzPts val="1800"/>
              <a:buChar char="●"/>
            </a:pPr>
            <a:r>
              <a:rPr lang="en-US"/>
              <a:t>Can generate new ideas</a:t>
            </a:r>
            <a:endParaRPr/>
          </a:p>
          <a:p>
            <a:pPr marL="457200" lvl="0" indent="-342900" algn="l" rtl="0">
              <a:lnSpc>
                <a:spcPct val="115000"/>
              </a:lnSpc>
              <a:spcBef>
                <a:spcPts val="0"/>
              </a:spcBef>
              <a:spcAft>
                <a:spcPts val="0"/>
              </a:spcAft>
              <a:buSzPts val="1800"/>
              <a:buChar char="●"/>
            </a:pPr>
            <a:r>
              <a:rPr lang="en-US"/>
              <a:t>Can gauge public response to a potential project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6054c66ab6_6_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Street Stalls</a:t>
            </a:r>
            <a:endParaRPr/>
          </a:p>
        </p:txBody>
      </p:sp>
      <p:sp>
        <p:nvSpPr>
          <p:cNvPr id="331" name="Google Shape;331;g6054c66ab6_6_11"/>
          <p:cNvSpPr txBox="1">
            <a:spLocks noGrp="1"/>
          </p:cNvSpPr>
          <p:nvPr>
            <p:ph type="body" idx="1"/>
          </p:nvPr>
        </p:nvSpPr>
        <p:spPr>
          <a:xfrm>
            <a:off x="1097275" y="1845732"/>
            <a:ext cx="4937700" cy="7260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a:t>Case study #1: </a:t>
            </a:r>
            <a:endParaRPr/>
          </a:p>
          <a:p>
            <a:pPr marL="0" lvl="0" indent="0" algn="ctr" rtl="0">
              <a:lnSpc>
                <a:spcPct val="90000"/>
              </a:lnSpc>
              <a:spcBef>
                <a:spcPts val="0"/>
              </a:spcBef>
              <a:spcAft>
                <a:spcPts val="0"/>
              </a:spcAft>
              <a:buNone/>
            </a:pPr>
            <a:r>
              <a:rPr lang="en-US" b="1"/>
              <a:t>North Fair Oaks Community Festival</a:t>
            </a:r>
            <a:endParaRPr b="1"/>
          </a:p>
          <a:p>
            <a:pPr marL="0" lvl="0" indent="0" algn="l" rtl="0">
              <a:lnSpc>
                <a:spcPct val="90000"/>
              </a:lnSpc>
              <a:spcBef>
                <a:spcPts val="0"/>
              </a:spcBef>
              <a:spcAft>
                <a:spcPts val="0"/>
              </a:spcAft>
              <a:buNone/>
            </a:pPr>
            <a:endParaRPr b="1">
              <a:solidFill>
                <a:schemeClr val="dk2"/>
              </a:solidFill>
            </a:endParaRPr>
          </a:p>
        </p:txBody>
      </p:sp>
      <p:sp>
        <p:nvSpPr>
          <p:cNvPr id="332" name="Google Shape;332;g6054c66ab6_6_11"/>
          <p:cNvSpPr txBox="1">
            <a:spLocks noGrp="1"/>
          </p:cNvSpPr>
          <p:nvPr>
            <p:ph type="body" idx="2"/>
          </p:nvPr>
        </p:nvSpPr>
        <p:spPr>
          <a:xfrm>
            <a:off x="6217925" y="1845733"/>
            <a:ext cx="4937700" cy="7260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#2:</a:t>
            </a:r>
            <a:endParaRPr/>
          </a:p>
          <a:p>
            <a:pPr marL="91440" lvl="0" indent="-114300" algn="ctr" rtl="0">
              <a:lnSpc>
                <a:spcPct val="90000"/>
              </a:lnSpc>
              <a:spcBef>
                <a:spcPts val="0"/>
              </a:spcBef>
              <a:spcAft>
                <a:spcPts val="0"/>
              </a:spcAft>
              <a:buSzPts val="1800"/>
              <a:buChar char=" "/>
            </a:pPr>
            <a:r>
              <a:rPr lang="en-US" b="1"/>
              <a:t>Minneapolis 2040</a:t>
            </a:r>
            <a:endParaRPr b="1"/>
          </a:p>
          <a:p>
            <a:pPr marL="91440" lvl="0" indent="-114300" algn="l" rtl="0">
              <a:lnSpc>
                <a:spcPct val="90000"/>
              </a:lnSpc>
              <a:spcBef>
                <a:spcPts val="0"/>
              </a:spcBef>
              <a:spcAft>
                <a:spcPts val="0"/>
              </a:spcAft>
              <a:buSzPts val="1800"/>
              <a:buChar char=" "/>
            </a:pPr>
            <a:endParaRPr/>
          </a:p>
        </p:txBody>
      </p:sp>
      <p:sp>
        <p:nvSpPr>
          <p:cNvPr id="333" name="Google Shape;333;g6054c66ab6_6_11"/>
          <p:cNvSpPr txBox="1">
            <a:spLocks noGrp="1"/>
          </p:cNvSpPr>
          <p:nvPr>
            <p:ph type="body" idx="1"/>
          </p:nvPr>
        </p:nvSpPr>
        <p:spPr>
          <a:xfrm>
            <a:off x="1097275" y="2116304"/>
            <a:ext cx="4937700" cy="20739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US"/>
              <a:t>Set up a booth at a local festival to engage with the Hispanic population</a:t>
            </a:r>
            <a:endParaRPr/>
          </a:p>
          <a:p>
            <a:pPr marL="457200" lvl="0" indent="-342900" algn="l" rtl="0">
              <a:lnSpc>
                <a:spcPct val="115000"/>
              </a:lnSpc>
              <a:spcBef>
                <a:spcPts val="0"/>
              </a:spcBef>
              <a:spcAft>
                <a:spcPts val="0"/>
              </a:spcAft>
              <a:buSzPts val="1800"/>
              <a:buChar char="●"/>
            </a:pPr>
            <a:r>
              <a:rPr lang="en-US"/>
              <a:t>Created interactive way to share thoughts</a:t>
            </a:r>
            <a:endParaRPr/>
          </a:p>
          <a:p>
            <a:pPr marL="457200" lvl="0" indent="-342900" algn="l" rtl="0">
              <a:lnSpc>
                <a:spcPct val="115000"/>
              </a:lnSpc>
              <a:spcBef>
                <a:spcPts val="0"/>
              </a:spcBef>
              <a:spcAft>
                <a:spcPts val="0"/>
              </a:spcAft>
              <a:buSzPts val="1800"/>
              <a:buChar char="●"/>
            </a:pPr>
            <a:r>
              <a:rPr lang="en-US"/>
              <a:t>Many community members thanked the staff for including them</a:t>
            </a:r>
            <a:endParaRPr/>
          </a:p>
        </p:txBody>
      </p:sp>
      <p:pic>
        <p:nvPicPr>
          <p:cNvPr id="334" name="Google Shape;334;g6054c66ab6_6_11"/>
          <p:cNvPicPr preferRelativeResize="0"/>
          <p:nvPr/>
        </p:nvPicPr>
        <p:blipFill>
          <a:blip r:embed="rId3">
            <a:alphaModFix/>
          </a:blip>
          <a:stretch>
            <a:fillRect/>
          </a:stretch>
        </p:blipFill>
        <p:spPr>
          <a:xfrm>
            <a:off x="4143975" y="3841929"/>
            <a:ext cx="3156606" cy="2362996"/>
          </a:xfrm>
          <a:prstGeom prst="rect">
            <a:avLst/>
          </a:prstGeom>
          <a:noFill/>
          <a:ln>
            <a:noFill/>
          </a:ln>
        </p:spPr>
      </p:pic>
      <p:sp>
        <p:nvSpPr>
          <p:cNvPr id="335" name="Google Shape;335;g6054c66ab6_6_11"/>
          <p:cNvSpPr txBox="1">
            <a:spLocks noGrp="1"/>
          </p:cNvSpPr>
          <p:nvPr>
            <p:ph type="body" idx="1"/>
          </p:nvPr>
        </p:nvSpPr>
        <p:spPr>
          <a:xfrm>
            <a:off x="6964675" y="2116304"/>
            <a:ext cx="4937700" cy="20739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US"/>
              <a:t>Used community events to engage a variety of people</a:t>
            </a:r>
            <a:endParaRPr/>
          </a:p>
          <a:p>
            <a:pPr marL="457200" lvl="0" indent="-342900" algn="l" rtl="0">
              <a:lnSpc>
                <a:spcPct val="115000"/>
              </a:lnSpc>
              <a:spcBef>
                <a:spcPts val="0"/>
              </a:spcBef>
              <a:spcAft>
                <a:spcPts val="0"/>
              </a:spcAft>
              <a:buSzPts val="1800"/>
              <a:buChar char="●"/>
            </a:pPr>
            <a:r>
              <a:rPr lang="en-US"/>
              <a:t>Seeking input on update to the comprehensive plan</a:t>
            </a:r>
            <a:endParaRPr/>
          </a:p>
          <a:p>
            <a:pPr marL="914400" lvl="1" indent="-342900" algn="l" rtl="0">
              <a:lnSpc>
                <a:spcPct val="115000"/>
              </a:lnSpc>
              <a:spcBef>
                <a:spcPts val="0"/>
              </a:spcBef>
              <a:spcAft>
                <a:spcPts val="0"/>
              </a:spcAft>
              <a:buSzPts val="1800"/>
              <a:buChar char="○"/>
            </a:pPr>
            <a:r>
              <a:rPr lang="en-US"/>
              <a:t>Goal was to be more inclusive and generate more community feedback</a:t>
            </a:r>
            <a:endParaRPr/>
          </a:p>
        </p:txBody>
      </p:sp>
      <p:sp>
        <p:nvSpPr>
          <p:cNvPr id="336" name="Google Shape;336;g6054c66ab6_6_11"/>
          <p:cNvSpPr txBox="1">
            <a:spLocks noGrp="1"/>
          </p:cNvSpPr>
          <p:nvPr>
            <p:ph type="body" idx="1"/>
          </p:nvPr>
        </p:nvSpPr>
        <p:spPr>
          <a:xfrm>
            <a:off x="7459825" y="5798900"/>
            <a:ext cx="3947400" cy="5211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sz="1100" u="sng">
                <a:solidFill>
                  <a:schemeClr val="hlink"/>
                </a:solidFill>
                <a:latin typeface="Arial"/>
                <a:ea typeface="Arial"/>
                <a:cs typeface="Arial"/>
                <a:sym typeface="Arial"/>
                <a:hlinkClick r:id="rId4"/>
              </a:rPr>
              <a:t>http://colabradio.mit.edu/community-festivals-as-sites-for-community-engagement/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1A0D-DD87-DA4C-9AE4-E14A093EE311}"/>
              </a:ext>
            </a:extLst>
          </p:cNvPr>
          <p:cNvSpPr>
            <a:spLocks noGrp="1"/>
          </p:cNvSpPr>
          <p:nvPr>
            <p:ph type="ctrTitle"/>
          </p:nvPr>
        </p:nvSpPr>
        <p:spPr/>
        <p:txBody>
          <a:bodyPr/>
          <a:lstStyle/>
          <a:p>
            <a:r>
              <a:rPr lang="en-US" dirty="0"/>
              <a:t>COLLABORATE</a:t>
            </a:r>
          </a:p>
        </p:txBody>
      </p:sp>
      <p:sp>
        <p:nvSpPr>
          <p:cNvPr id="3" name="Subtitle 2">
            <a:extLst>
              <a:ext uri="{FF2B5EF4-FFF2-40B4-BE49-F238E27FC236}">
                <a16:creationId xmlns:a16="http://schemas.microsoft.com/office/drawing/2014/main" id="{59FFB43F-2429-0B42-AE7F-925CD77528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2272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Advisory Committee</a:t>
            </a:r>
            <a:endParaRPr/>
          </a:p>
        </p:txBody>
      </p:sp>
      <p:sp>
        <p:nvSpPr>
          <p:cNvPr id="348" name="Google Shape;348;p1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None/>
            </a:pPr>
            <a:r>
              <a:rPr lang="en-US" b="1"/>
              <a:t>Overview: advisory committees are made up of individuals who bring past experiences and knowledge related to the goal or problem that is trying to be achieved or fixed within the community; usually may be elected to position or chosen specifically for committee.</a:t>
            </a:r>
            <a:endParaRPr b="1"/>
          </a:p>
          <a:p>
            <a:pPr marL="749808" lvl="3" indent="-182880" algn="l" rtl="0">
              <a:lnSpc>
                <a:spcPct val="90000"/>
              </a:lnSpc>
              <a:spcBef>
                <a:spcPts val="0"/>
              </a:spcBef>
              <a:spcAft>
                <a:spcPts val="0"/>
              </a:spcAft>
              <a:buSzPts val="1800"/>
              <a:buChar char="●"/>
            </a:pPr>
            <a:r>
              <a:rPr lang="en-US" sz="1800"/>
              <a:t>These committees can make recommendations and give important info or materials to everyone they are serving for</a:t>
            </a:r>
            <a:endParaRPr sz="1800"/>
          </a:p>
          <a:p>
            <a:pPr marL="749808" lvl="3" indent="-182880" algn="l" rtl="0">
              <a:lnSpc>
                <a:spcPct val="90000"/>
              </a:lnSpc>
              <a:spcBef>
                <a:spcPts val="0"/>
              </a:spcBef>
              <a:spcAft>
                <a:spcPts val="0"/>
              </a:spcAft>
              <a:buSzPts val="1800"/>
              <a:buChar char="●"/>
            </a:pPr>
            <a:r>
              <a:rPr lang="en-US" sz="1800"/>
              <a:t>Advisory committees play an important role in public relations as they can serve as liaisons between groups and be advocates for groups or people</a:t>
            </a:r>
            <a:endParaRPr sz="1800"/>
          </a:p>
          <a:p>
            <a:pPr marL="749808" lvl="3" indent="-182880" algn="l" rtl="0">
              <a:lnSpc>
                <a:spcPct val="90000"/>
              </a:lnSpc>
              <a:spcBef>
                <a:spcPts val="0"/>
              </a:spcBef>
              <a:spcAft>
                <a:spcPts val="0"/>
              </a:spcAft>
              <a:buSzPts val="1800"/>
              <a:buChar char="●"/>
            </a:pPr>
            <a:r>
              <a:rPr lang="en-US" sz="1800"/>
              <a:t>The goal of advisory committees is to help direct the goals and purpose of various groups working together</a:t>
            </a:r>
            <a:endParaRPr sz="1800"/>
          </a:p>
          <a:p>
            <a:pPr marL="0" lvl="0" indent="0" algn="l" rtl="0">
              <a:lnSpc>
                <a:spcPct val="90000"/>
              </a:lnSpc>
              <a:spcBef>
                <a:spcPts val="0"/>
              </a:spcBef>
              <a:spcAft>
                <a:spcPts val="0"/>
              </a:spcAft>
              <a:buNone/>
            </a:pPr>
            <a:r>
              <a:rPr lang="en-US" b="1"/>
              <a:t>Appropriateness:</a:t>
            </a:r>
            <a:endParaRPr b="1"/>
          </a:p>
          <a:p>
            <a:pPr marL="914400" lvl="0" indent="-342900" algn="l" rtl="0">
              <a:lnSpc>
                <a:spcPct val="90000"/>
              </a:lnSpc>
              <a:spcBef>
                <a:spcPts val="0"/>
              </a:spcBef>
              <a:spcAft>
                <a:spcPts val="0"/>
              </a:spcAft>
              <a:buSzPts val="1800"/>
              <a:buChar char="●"/>
            </a:pPr>
            <a:r>
              <a:rPr lang="en-US" sz="1800"/>
              <a:t>An advisory committee is a good idea any time large </a:t>
            </a:r>
            <a:endParaRPr sz="1800"/>
          </a:p>
          <a:p>
            <a:pPr marL="914400" lvl="0" indent="0" algn="l" rtl="0">
              <a:lnSpc>
                <a:spcPct val="90000"/>
              </a:lnSpc>
              <a:spcBef>
                <a:spcPts val="0"/>
              </a:spcBef>
              <a:spcAft>
                <a:spcPts val="0"/>
              </a:spcAft>
              <a:buNone/>
            </a:pPr>
            <a:r>
              <a:rPr lang="en-US" sz="1800"/>
              <a:t>groups in the community are going to be affected by </a:t>
            </a:r>
            <a:endParaRPr sz="1800"/>
          </a:p>
          <a:p>
            <a:pPr marL="914400" lvl="0" indent="0" algn="l" rtl="0">
              <a:lnSpc>
                <a:spcPct val="90000"/>
              </a:lnSpc>
              <a:spcBef>
                <a:spcPts val="0"/>
              </a:spcBef>
              <a:spcAft>
                <a:spcPts val="0"/>
              </a:spcAft>
              <a:buNone/>
            </a:pPr>
            <a:r>
              <a:rPr lang="en-US" sz="1800"/>
              <a:t>something</a:t>
            </a:r>
            <a:endParaRPr sz="1800"/>
          </a:p>
          <a:p>
            <a:pPr marL="914400" lvl="0" indent="-342900" algn="l" rtl="0">
              <a:lnSpc>
                <a:spcPct val="90000"/>
              </a:lnSpc>
              <a:spcBef>
                <a:spcPts val="0"/>
              </a:spcBef>
              <a:spcAft>
                <a:spcPts val="0"/>
              </a:spcAft>
              <a:buSzPts val="1800"/>
              <a:buChar char="●"/>
            </a:pPr>
            <a:r>
              <a:rPr lang="en-US" sz="1800"/>
              <a:t>When there may be a gap in communication between</a:t>
            </a:r>
            <a:endParaRPr sz="1800"/>
          </a:p>
          <a:p>
            <a:pPr marL="914400" lvl="0" indent="0" algn="l" rtl="0">
              <a:lnSpc>
                <a:spcPct val="90000"/>
              </a:lnSpc>
              <a:spcBef>
                <a:spcPts val="0"/>
              </a:spcBef>
              <a:spcAft>
                <a:spcPts val="0"/>
              </a:spcAft>
              <a:buNone/>
            </a:pPr>
            <a:r>
              <a:rPr lang="en-US" sz="1800"/>
              <a:t>the community and a governing group for example</a:t>
            </a:r>
            <a:endParaRPr sz="1800"/>
          </a:p>
        </p:txBody>
      </p:sp>
      <p:pic>
        <p:nvPicPr>
          <p:cNvPr id="349" name="Google Shape;349;p13"/>
          <p:cNvPicPr preferRelativeResize="0"/>
          <p:nvPr/>
        </p:nvPicPr>
        <p:blipFill>
          <a:blip r:embed="rId3">
            <a:alphaModFix/>
          </a:blip>
          <a:stretch>
            <a:fillRect/>
          </a:stretch>
        </p:blipFill>
        <p:spPr>
          <a:xfrm>
            <a:off x="6650825" y="3965163"/>
            <a:ext cx="4762500" cy="2295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Advisory Committee</a:t>
            </a:r>
            <a:endParaRPr/>
          </a:p>
        </p:txBody>
      </p:sp>
      <p:sp>
        <p:nvSpPr>
          <p:cNvPr id="355" name="Google Shape;355;p14"/>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None/>
            </a:pPr>
            <a:r>
              <a:rPr lang="en-US"/>
              <a:t>Weakness</a:t>
            </a:r>
            <a:endParaRPr/>
          </a:p>
          <a:p>
            <a:pPr marL="457200" lvl="0" indent="-342900" algn="l" rtl="0">
              <a:lnSpc>
                <a:spcPct val="90000"/>
              </a:lnSpc>
              <a:spcBef>
                <a:spcPts val="0"/>
              </a:spcBef>
              <a:spcAft>
                <a:spcPts val="0"/>
              </a:spcAft>
              <a:buSzPts val="1800"/>
              <a:buChar char="●"/>
            </a:pPr>
            <a:r>
              <a:rPr lang="en-US"/>
              <a:t>Can become the middleman between the community and other group(s) which may lead to little engagement between all parties</a:t>
            </a:r>
            <a:endParaRPr/>
          </a:p>
          <a:p>
            <a:pPr marL="457200" lvl="0" indent="-342900" algn="l" rtl="0">
              <a:lnSpc>
                <a:spcPct val="90000"/>
              </a:lnSpc>
              <a:spcBef>
                <a:spcPts val="0"/>
              </a:spcBef>
              <a:spcAft>
                <a:spcPts val="0"/>
              </a:spcAft>
              <a:buSzPts val="1800"/>
              <a:buChar char="●"/>
            </a:pPr>
            <a:r>
              <a:rPr lang="en-US"/>
              <a:t>Advisory committee members may want some sort of incentive</a:t>
            </a:r>
            <a:endParaRPr/>
          </a:p>
          <a:p>
            <a:pPr marL="457200" lvl="0" indent="-342900" algn="l" rtl="0">
              <a:lnSpc>
                <a:spcPct val="90000"/>
              </a:lnSpc>
              <a:spcBef>
                <a:spcPts val="0"/>
              </a:spcBef>
              <a:spcAft>
                <a:spcPts val="0"/>
              </a:spcAft>
              <a:buSzPts val="1800"/>
              <a:buChar char="●"/>
            </a:pPr>
            <a:r>
              <a:rPr lang="en-US"/>
              <a:t>Need to meet regularly be productive</a:t>
            </a:r>
            <a:endParaRPr/>
          </a:p>
          <a:p>
            <a:pPr marL="457200" lvl="0" indent="-342900" algn="l" rtl="0">
              <a:lnSpc>
                <a:spcPct val="90000"/>
              </a:lnSpc>
              <a:spcBef>
                <a:spcPts val="0"/>
              </a:spcBef>
              <a:spcAft>
                <a:spcPts val="0"/>
              </a:spcAft>
              <a:buSzPts val="1800"/>
              <a:buChar char="●"/>
            </a:pPr>
            <a:r>
              <a:rPr lang="en-US"/>
              <a:t>Because the committees are generally smaller, they cannot always represent and voice everyone, only a majority</a:t>
            </a:r>
            <a:endParaRPr/>
          </a:p>
          <a:p>
            <a:pPr marL="0" lvl="0" indent="0" algn="l" rtl="0">
              <a:lnSpc>
                <a:spcPct val="90000"/>
              </a:lnSpc>
              <a:spcBef>
                <a:spcPts val="0"/>
              </a:spcBef>
              <a:spcAft>
                <a:spcPts val="0"/>
              </a:spcAft>
              <a:buNone/>
            </a:pPr>
            <a:endParaRPr/>
          </a:p>
          <a:p>
            <a:pPr marL="457200" lvl="0" indent="0" algn="l" rtl="0">
              <a:lnSpc>
                <a:spcPct val="90000"/>
              </a:lnSpc>
              <a:spcBef>
                <a:spcPts val="0"/>
              </a:spcBef>
              <a:spcAft>
                <a:spcPts val="0"/>
              </a:spcAft>
              <a:buNone/>
            </a:pPr>
            <a:endParaRPr/>
          </a:p>
        </p:txBody>
      </p:sp>
      <p:sp>
        <p:nvSpPr>
          <p:cNvPr id="356" name="Google Shape;356;p1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lnSpcReduction="10000"/>
          </a:bodyPr>
          <a:lstStyle/>
          <a:p>
            <a:pPr marL="91440" lvl="0" indent="0" algn="l" rtl="0">
              <a:lnSpc>
                <a:spcPct val="90000"/>
              </a:lnSpc>
              <a:spcBef>
                <a:spcPts val="0"/>
              </a:spcBef>
              <a:spcAft>
                <a:spcPts val="0"/>
              </a:spcAft>
              <a:buNone/>
            </a:pPr>
            <a:r>
              <a:rPr lang="en-US"/>
              <a:t>Strengths </a:t>
            </a:r>
            <a:endParaRPr/>
          </a:p>
          <a:p>
            <a:pPr marL="457200" lvl="0" indent="-342900" algn="l" rtl="0">
              <a:lnSpc>
                <a:spcPct val="90000"/>
              </a:lnSpc>
              <a:spcBef>
                <a:spcPts val="0"/>
              </a:spcBef>
              <a:spcAft>
                <a:spcPts val="0"/>
              </a:spcAft>
              <a:buSzPts val="1800"/>
              <a:buChar char="●"/>
            </a:pPr>
            <a:r>
              <a:rPr lang="en-US"/>
              <a:t>Consist of members who are knowledgeable on the subjects at hand</a:t>
            </a:r>
            <a:endParaRPr/>
          </a:p>
          <a:p>
            <a:pPr marL="457200" lvl="0" indent="-342900" algn="l" rtl="0">
              <a:lnSpc>
                <a:spcPct val="90000"/>
              </a:lnSpc>
              <a:spcBef>
                <a:spcPts val="0"/>
              </a:spcBef>
              <a:spcAft>
                <a:spcPts val="0"/>
              </a:spcAft>
              <a:buSzPts val="1800"/>
              <a:buChar char="●"/>
            </a:pPr>
            <a:r>
              <a:rPr lang="en-US"/>
              <a:t>Are often elected or put into position by those who they are representing and guiding and are easier to trust</a:t>
            </a:r>
            <a:endParaRPr/>
          </a:p>
          <a:p>
            <a:pPr marL="457200" lvl="0" indent="-342900" algn="l" rtl="0">
              <a:lnSpc>
                <a:spcPct val="90000"/>
              </a:lnSpc>
              <a:spcBef>
                <a:spcPts val="0"/>
              </a:spcBef>
              <a:spcAft>
                <a:spcPts val="0"/>
              </a:spcAft>
              <a:buSzPts val="1800"/>
              <a:buChar char="●"/>
            </a:pPr>
            <a:r>
              <a:rPr lang="en-US"/>
              <a:t>Tend to keep the various parties focused on the goal or purpose of the community needs</a:t>
            </a:r>
            <a:endParaRPr/>
          </a:p>
          <a:p>
            <a:pPr marL="457200" lvl="0" indent="-342900" algn="l" rtl="0">
              <a:lnSpc>
                <a:spcPct val="90000"/>
              </a:lnSpc>
              <a:spcBef>
                <a:spcPts val="0"/>
              </a:spcBef>
              <a:spcAft>
                <a:spcPts val="0"/>
              </a:spcAft>
              <a:buSzPts val="1800"/>
              <a:buChar char="●"/>
            </a:pPr>
            <a:r>
              <a:rPr lang="en-US"/>
              <a:t>Can be more diverse of who makes up the panel</a:t>
            </a:r>
            <a:endParaRPr/>
          </a:p>
          <a:p>
            <a:pPr marL="457200" lvl="0" indent="-342900" algn="l" rtl="0">
              <a:lnSpc>
                <a:spcPct val="90000"/>
              </a:lnSpc>
              <a:spcBef>
                <a:spcPts val="0"/>
              </a:spcBef>
              <a:spcAft>
                <a:spcPts val="0"/>
              </a:spcAft>
              <a:buSzPts val="1800"/>
              <a:buChar char="●"/>
            </a:pPr>
            <a:r>
              <a:rPr lang="en-US"/>
              <a:t>Helps promote public relations</a:t>
            </a:r>
            <a:endParaRPr/>
          </a:p>
          <a:p>
            <a:pPr marL="457200" lvl="0" indent="-342900" algn="l" rtl="0">
              <a:lnSpc>
                <a:spcPct val="90000"/>
              </a:lnSpc>
              <a:spcBef>
                <a:spcPts val="0"/>
              </a:spcBef>
              <a:spcAft>
                <a:spcPts val="0"/>
              </a:spcAft>
              <a:buSzPts val="1800"/>
              <a:buChar char="●"/>
            </a:pPr>
            <a:r>
              <a:rPr lang="en-US"/>
              <a:t>Many have limited term lengths as to provide a rotation of those who are part of the advisory committee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Advisory Committee</a:t>
            </a:r>
            <a:endParaRPr/>
          </a:p>
        </p:txBody>
      </p:sp>
      <p:sp>
        <p:nvSpPr>
          <p:cNvPr id="362" name="Google Shape;362;p1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None/>
            </a:pPr>
            <a:r>
              <a:rPr lang="en-US"/>
              <a:t>Case study #1: Graham Advisory Commission</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From their website: “</a:t>
            </a:r>
            <a:r>
              <a:rPr lang="en-US" sz="1800">
                <a:solidFill>
                  <a:srgbClr val="434343"/>
                </a:solidFill>
                <a:highlight>
                  <a:srgbClr val="FFFFFF"/>
                </a:highlight>
              </a:rPr>
              <a:t>...meetings are held within the community and facilitate a structured two-way communication process between the County and community residents, property owners, and business owners regarding significant land use issues.”</a:t>
            </a:r>
            <a:endParaRPr sz="1800">
              <a:solidFill>
                <a:srgbClr val="434343"/>
              </a:solidFill>
              <a:highlight>
                <a:srgbClr val="FFFFFF"/>
              </a:highlight>
            </a:endParaRPr>
          </a:p>
          <a:p>
            <a:pPr marL="0" lvl="0" indent="0" algn="l" rtl="0">
              <a:lnSpc>
                <a:spcPct val="90000"/>
              </a:lnSpc>
              <a:spcBef>
                <a:spcPts val="0"/>
              </a:spcBef>
              <a:spcAft>
                <a:spcPts val="0"/>
              </a:spcAft>
              <a:buNone/>
            </a:pPr>
            <a:r>
              <a:rPr lang="en-US" sz="1200" u="sng">
                <a:solidFill>
                  <a:schemeClr val="hlink"/>
                </a:solidFill>
                <a:hlinkClick r:id="rId3"/>
              </a:rPr>
              <a:t>https://www.piercecountywa.org/5935/Graham-Advisory-Commission</a:t>
            </a:r>
            <a:endParaRPr sz="1200">
              <a:solidFill>
                <a:srgbClr val="434343"/>
              </a:solidFill>
              <a:highlight>
                <a:srgbClr val="FFFFFF"/>
              </a:highlight>
            </a:endParaRPr>
          </a:p>
          <a:p>
            <a:pPr marL="0" lvl="0" indent="0" algn="l" rtl="0">
              <a:lnSpc>
                <a:spcPct val="90000"/>
              </a:lnSpc>
              <a:spcBef>
                <a:spcPts val="0"/>
              </a:spcBef>
              <a:spcAft>
                <a:spcPts val="0"/>
              </a:spcAft>
              <a:buNone/>
            </a:pPr>
            <a:endParaRPr sz="1200">
              <a:solidFill>
                <a:srgbClr val="434343"/>
              </a:solidFill>
              <a:highlight>
                <a:srgbClr val="FFFFFF"/>
              </a:highlight>
            </a:endParaRPr>
          </a:p>
          <a:p>
            <a:pPr marL="0" lvl="0" indent="0" algn="l" rtl="0">
              <a:lnSpc>
                <a:spcPct val="90000"/>
              </a:lnSpc>
              <a:spcBef>
                <a:spcPts val="0"/>
              </a:spcBef>
              <a:spcAft>
                <a:spcPts val="0"/>
              </a:spcAft>
              <a:buNone/>
            </a:pPr>
            <a:endParaRPr sz="1200">
              <a:solidFill>
                <a:srgbClr val="434343"/>
              </a:solidFill>
              <a:highlight>
                <a:srgbClr val="FFFFFF"/>
              </a:highlight>
            </a:endParaRPr>
          </a:p>
          <a:p>
            <a:pPr marL="0" lvl="0" indent="0" algn="l" rtl="0">
              <a:lnSpc>
                <a:spcPct val="90000"/>
              </a:lnSpc>
              <a:spcBef>
                <a:spcPts val="0"/>
              </a:spcBef>
              <a:spcAft>
                <a:spcPts val="0"/>
              </a:spcAft>
              <a:buNone/>
            </a:pPr>
            <a:r>
              <a:rPr lang="en-US">
                <a:solidFill>
                  <a:srgbClr val="434343"/>
                </a:solidFill>
                <a:highlight>
                  <a:srgbClr val="FFFFFF"/>
                </a:highlight>
              </a:rPr>
              <a:t>This committee is just one of many Pierce County (Washington) has listed on their web page. This one pertains to planning, but they also have ones for accessible communities, developmental disabilities, and many other subjects.</a:t>
            </a:r>
            <a:endParaRPr>
              <a:solidFill>
                <a:srgbClr val="434343"/>
              </a:solidFill>
              <a:highlight>
                <a:srgbClr val="FFFFFF"/>
              </a:highlight>
            </a:endParaRPr>
          </a:p>
          <a:p>
            <a:pPr marL="0" lvl="0" indent="0" algn="l" rtl="0">
              <a:lnSpc>
                <a:spcPct val="90000"/>
              </a:lnSpc>
              <a:spcBef>
                <a:spcPts val="0"/>
              </a:spcBef>
              <a:spcAft>
                <a:spcPts val="0"/>
              </a:spcAft>
              <a:buNone/>
            </a:pPr>
            <a:endParaRPr sz="1200">
              <a:solidFill>
                <a:srgbClr val="434343"/>
              </a:solidFill>
              <a:highlight>
                <a:srgbClr val="FFFFFF"/>
              </a:highlight>
            </a:endParaRPr>
          </a:p>
          <a:p>
            <a:pPr marL="0" lvl="0" indent="0" algn="l" rtl="0">
              <a:lnSpc>
                <a:spcPct val="90000"/>
              </a:lnSpc>
              <a:spcBef>
                <a:spcPts val="0"/>
              </a:spcBef>
              <a:spcAft>
                <a:spcPts val="0"/>
              </a:spcAft>
              <a:buNone/>
            </a:pPr>
            <a:endParaRPr sz="1800">
              <a:solidFill>
                <a:srgbClr val="434343"/>
              </a:solidFill>
              <a:highlight>
                <a:srgbClr val="FFFFFF"/>
              </a:highlight>
            </a:endParaRPr>
          </a:p>
        </p:txBody>
      </p:sp>
      <p:sp>
        <p:nvSpPr>
          <p:cNvPr id="363" name="Google Shape;363;p1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None/>
            </a:pPr>
            <a:r>
              <a:rPr lang="en-US"/>
              <a:t>Case Study #2: </a:t>
            </a:r>
            <a:r>
              <a:rPr lang="en-US">
                <a:solidFill>
                  <a:srgbClr val="414042"/>
                </a:solidFill>
                <a:highlight>
                  <a:srgbClr val="FFFFFF"/>
                </a:highlight>
              </a:rPr>
              <a:t>The Strategic Planning Advisory Committee - Little Chute</a:t>
            </a:r>
            <a:endParaRPr>
              <a:solidFill>
                <a:srgbClr val="414042"/>
              </a:solidFill>
              <a:highlight>
                <a:srgbClr val="FFFFFF"/>
              </a:highlight>
            </a:endParaRPr>
          </a:p>
          <a:p>
            <a:pPr marL="0" lvl="0" indent="0" algn="l" rtl="0">
              <a:lnSpc>
                <a:spcPct val="90000"/>
              </a:lnSpc>
              <a:spcBef>
                <a:spcPts val="0"/>
              </a:spcBef>
              <a:spcAft>
                <a:spcPts val="0"/>
              </a:spcAft>
              <a:buNone/>
            </a:pPr>
            <a:endParaRPr>
              <a:solidFill>
                <a:srgbClr val="414042"/>
              </a:solidFill>
              <a:highlight>
                <a:srgbClr val="FFFFFF"/>
              </a:highlight>
            </a:endParaRPr>
          </a:p>
          <a:p>
            <a:pPr marL="0" lvl="0" indent="0" algn="l" rtl="0">
              <a:lnSpc>
                <a:spcPct val="90000"/>
              </a:lnSpc>
              <a:spcBef>
                <a:spcPts val="0"/>
              </a:spcBef>
              <a:spcAft>
                <a:spcPts val="0"/>
              </a:spcAft>
              <a:buNone/>
            </a:pPr>
            <a:r>
              <a:rPr lang="en-US">
                <a:solidFill>
                  <a:srgbClr val="414042"/>
                </a:solidFill>
                <a:highlight>
                  <a:srgbClr val="FFFFFF"/>
                </a:highlight>
              </a:rPr>
              <a:t>From their website: </a:t>
            </a:r>
            <a:r>
              <a:rPr lang="en-US" sz="1800">
                <a:solidFill>
                  <a:srgbClr val="414042"/>
                </a:solidFill>
                <a:highlight>
                  <a:srgbClr val="FFFFFF"/>
                </a:highlight>
              </a:rPr>
              <a:t>“...an ad hoc committee. While there were a lot of meetings and discussions on the future of Little Chute, now that the plan is adopted, the real work begins.”</a:t>
            </a:r>
            <a:endParaRPr sz="1800">
              <a:solidFill>
                <a:srgbClr val="414042"/>
              </a:solidFill>
              <a:highlight>
                <a:srgbClr val="FFFFFF"/>
              </a:highlight>
            </a:endParaRPr>
          </a:p>
          <a:p>
            <a:pPr marL="0" lvl="0" indent="0" algn="l" rtl="0">
              <a:lnSpc>
                <a:spcPct val="90000"/>
              </a:lnSpc>
              <a:spcBef>
                <a:spcPts val="0"/>
              </a:spcBef>
              <a:spcAft>
                <a:spcPts val="0"/>
              </a:spcAft>
              <a:buNone/>
            </a:pPr>
            <a:r>
              <a:rPr lang="en-US" sz="1200" u="sng">
                <a:solidFill>
                  <a:schemeClr val="hlink"/>
                </a:solidFill>
                <a:hlinkClick r:id="rId4"/>
              </a:rPr>
              <a:t>https://www.littlechutewi.org/376/Strategic-Planning-Advisory-Committee</a:t>
            </a:r>
            <a:endParaRPr sz="1200">
              <a:solidFill>
                <a:srgbClr val="414042"/>
              </a:solidFill>
              <a:highlight>
                <a:srgbClr val="FFFFFF"/>
              </a:highlight>
            </a:endParaRPr>
          </a:p>
          <a:p>
            <a:pPr marL="0" lvl="0" indent="0" algn="l" rtl="0">
              <a:lnSpc>
                <a:spcPct val="90000"/>
              </a:lnSpc>
              <a:spcBef>
                <a:spcPts val="0"/>
              </a:spcBef>
              <a:spcAft>
                <a:spcPts val="0"/>
              </a:spcAft>
              <a:buNone/>
            </a:pPr>
            <a:endParaRPr sz="1200">
              <a:solidFill>
                <a:srgbClr val="414042"/>
              </a:solidFill>
              <a:highlight>
                <a:srgbClr val="FFFFFF"/>
              </a:highlight>
            </a:endParaRPr>
          </a:p>
          <a:p>
            <a:pPr marL="0" lvl="0" indent="0" algn="l" rtl="0">
              <a:lnSpc>
                <a:spcPct val="90000"/>
              </a:lnSpc>
              <a:spcBef>
                <a:spcPts val="0"/>
              </a:spcBef>
              <a:spcAft>
                <a:spcPts val="0"/>
              </a:spcAft>
              <a:buNone/>
            </a:pPr>
            <a:endParaRPr sz="1200">
              <a:solidFill>
                <a:srgbClr val="414042"/>
              </a:solidFill>
              <a:highlight>
                <a:srgbClr val="FFFFFF"/>
              </a:highlight>
            </a:endParaRPr>
          </a:p>
          <a:p>
            <a:pPr marL="0" lvl="0" indent="0" algn="l" rtl="0">
              <a:lnSpc>
                <a:spcPct val="90000"/>
              </a:lnSpc>
              <a:spcBef>
                <a:spcPts val="0"/>
              </a:spcBef>
              <a:spcAft>
                <a:spcPts val="0"/>
              </a:spcAft>
              <a:buNone/>
            </a:pPr>
            <a:r>
              <a:rPr lang="en-US">
                <a:solidFill>
                  <a:srgbClr val="414042"/>
                </a:solidFill>
                <a:highlight>
                  <a:srgbClr val="FFFFFF"/>
                </a:highlight>
              </a:rPr>
              <a:t>This committee is a good example because they only meet when necessary. As they said themselves, they reached their goal, and now they can move forward. It seems that until there is need for new development in Little Chute (Wisconsin), they do not need to meet.</a:t>
            </a:r>
            <a:endParaRPr>
              <a:solidFill>
                <a:srgbClr val="414042"/>
              </a:solidFill>
              <a:highlight>
                <a:srgbClr val="FFFFFF"/>
              </a:highlight>
            </a:endParaRPr>
          </a:p>
        </p:txBody>
      </p:sp>
      <p:pic>
        <p:nvPicPr>
          <p:cNvPr id="364" name="Google Shape;364;p15"/>
          <p:cNvPicPr preferRelativeResize="0"/>
          <p:nvPr/>
        </p:nvPicPr>
        <p:blipFill rotWithShape="1">
          <a:blip r:embed="rId5">
            <a:alphaModFix/>
          </a:blip>
          <a:srcRect t="9839" b="16015"/>
          <a:stretch/>
        </p:blipFill>
        <p:spPr>
          <a:xfrm>
            <a:off x="8758875" y="752574"/>
            <a:ext cx="2468124" cy="915025"/>
          </a:xfrm>
          <a:prstGeom prst="rect">
            <a:avLst/>
          </a:prstGeom>
          <a:noFill/>
          <a:ln>
            <a:noFill/>
          </a:ln>
        </p:spPr>
      </p:pic>
      <p:pic>
        <p:nvPicPr>
          <p:cNvPr id="365" name="Google Shape;365;p15"/>
          <p:cNvPicPr preferRelativeResize="0"/>
          <p:nvPr/>
        </p:nvPicPr>
        <p:blipFill>
          <a:blip r:embed="rId6">
            <a:alphaModFix/>
          </a:blip>
          <a:stretch>
            <a:fillRect/>
          </a:stretch>
        </p:blipFill>
        <p:spPr>
          <a:xfrm>
            <a:off x="6346850" y="983494"/>
            <a:ext cx="2585200" cy="6841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3ed6aa065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F3F3F"/>
              </a:buClr>
              <a:buSzPts val="4800"/>
              <a:buFont typeface="Calibri"/>
              <a:buNone/>
            </a:pPr>
            <a:r>
              <a:rPr lang="en-US"/>
              <a:t>Consensus Building</a:t>
            </a:r>
            <a:endParaRPr/>
          </a:p>
        </p:txBody>
      </p:sp>
      <p:sp>
        <p:nvSpPr>
          <p:cNvPr id="371" name="Google Shape;371;g33ed6aa065_0_0"/>
          <p:cNvSpPr txBox="1">
            <a:spLocks noGrp="1"/>
          </p:cNvSpPr>
          <p:nvPr>
            <p:ph type="body" idx="1"/>
          </p:nvPr>
        </p:nvSpPr>
        <p:spPr>
          <a:xfrm>
            <a:off x="1097275" y="1845725"/>
            <a:ext cx="7411800" cy="40233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b="1"/>
              <a:t>Overview: </a:t>
            </a:r>
            <a:r>
              <a:rPr lang="en-US">
                <a:solidFill>
                  <a:srgbClr val="404040"/>
                </a:solidFill>
              </a:rPr>
              <a:t>Consensus building enlists the input from an identified list of representatives from relevant stakeholder groups to solve complex problems spanning multiple issues.</a:t>
            </a:r>
            <a:endParaRPr>
              <a:solidFill>
                <a:srgbClr val="404040"/>
              </a:solidFill>
            </a:endParaRPr>
          </a:p>
          <a:p>
            <a:pPr marL="457200" lvl="0" indent="-317500" algn="l" rtl="0">
              <a:lnSpc>
                <a:spcPct val="115000"/>
              </a:lnSpc>
              <a:spcBef>
                <a:spcPts val="0"/>
              </a:spcBef>
              <a:spcAft>
                <a:spcPts val="0"/>
              </a:spcAft>
              <a:buSzPts val="1400"/>
              <a:buChar char="●"/>
            </a:pPr>
            <a:r>
              <a:rPr lang="en-US" sz="1800">
                <a:solidFill>
                  <a:srgbClr val="404040"/>
                </a:solidFill>
              </a:rPr>
              <a:t>Organized and conducted by a facilitator or mediator</a:t>
            </a:r>
            <a:endParaRPr sz="1800">
              <a:solidFill>
                <a:srgbClr val="404040"/>
              </a:solidFill>
            </a:endParaRPr>
          </a:p>
          <a:p>
            <a:pPr marL="457200" lvl="0" indent="-317500" algn="l" rtl="0">
              <a:lnSpc>
                <a:spcPct val="115000"/>
              </a:lnSpc>
              <a:spcBef>
                <a:spcPts val="0"/>
              </a:spcBef>
              <a:spcAft>
                <a:spcPts val="0"/>
              </a:spcAft>
              <a:buSzPts val="1400"/>
              <a:buChar char="●"/>
            </a:pPr>
            <a:r>
              <a:rPr lang="en-US" sz="1800">
                <a:solidFill>
                  <a:srgbClr val="404040"/>
                </a:solidFill>
              </a:rPr>
              <a:t>Ultimate goal of establishing </a:t>
            </a:r>
            <a:r>
              <a:rPr lang="en-US" sz="1800" b="1">
                <a:solidFill>
                  <a:srgbClr val="404040"/>
                </a:solidFill>
              </a:rPr>
              <a:t>consensus</a:t>
            </a:r>
            <a:r>
              <a:rPr lang="en-US" sz="1800">
                <a:solidFill>
                  <a:srgbClr val="404040"/>
                </a:solidFill>
              </a:rPr>
              <a:t> rather than a majority vote</a:t>
            </a:r>
            <a:endParaRPr sz="1800">
              <a:solidFill>
                <a:srgbClr val="404040"/>
              </a:solidFill>
            </a:endParaRPr>
          </a:p>
          <a:p>
            <a:pPr marL="0" lvl="0" indent="0" algn="l" rtl="0">
              <a:lnSpc>
                <a:spcPct val="115000"/>
              </a:lnSpc>
              <a:spcBef>
                <a:spcPts val="0"/>
              </a:spcBef>
              <a:spcAft>
                <a:spcPts val="0"/>
              </a:spcAft>
              <a:buNone/>
            </a:pPr>
            <a:endParaRPr sz="1800">
              <a:solidFill>
                <a:srgbClr val="404040"/>
              </a:solidFill>
            </a:endParaRPr>
          </a:p>
          <a:p>
            <a:pPr marL="0" lvl="0" indent="0" algn="l" rtl="0">
              <a:lnSpc>
                <a:spcPct val="115000"/>
              </a:lnSpc>
              <a:spcBef>
                <a:spcPts val="0"/>
              </a:spcBef>
              <a:spcAft>
                <a:spcPts val="0"/>
              </a:spcAft>
              <a:buNone/>
            </a:pPr>
            <a:r>
              <a:rPr lang="en-US" b="1">
                <a:solidFill>
                  <a:srgbClr val="404040"/>
                </a:solidFill>
              </a:rPr>
              <a:t>Appropriateness</a:t>
            </a:r>
            <a:r>
              <a:rPr lang="en-US">
                <a:solidFill>
                  <a:srgbClr val="404040"/>
                </a:solidFill>
              </a:rPr>
              <a:t>: Consensus building is well suited as a policymaking tool within a city’s governmental civic engagement program.</a:t>
            </a:r>
            <a:endParaRPr>
              <a:solidFill>
                <a:srgbClr val="404040"/>
              </a:solidFill>
            </a:endParaRPr>
          </a:p>
          <a:p>
            <a:pPr marL="457200" lvl="0" indent="-317500" algn="l" rtl="0">
              <a:lnSpc>
                <a:spcPct val="115000"/>
              </a:lnSpc>
              <a:spcBef>
                <a:spcPts val="0"/>
              </a:spcBef>
              <a:spcAft>
                <a:spcPts val="0"/>
              </a:spcAft>
              <a:buSzPts val="1400"/>
              <a:buChar char="●"/>
            </a:pPr>
            <a:r>
              <a:rPr lang="en-US" sz="1800">
                <a:solidFill>
                  <a:srgbClr val="404040"/>
                </a:solidFill>
              </a:rPr>
              <a:t>Local government can help ensure that funding is available</a:t>
            </a:r>
            <a:endParaRPr sz="1800">
              <a:solidFill>
                <a:srgbClr val="404040"/>
              </a:solidFill>
            </a:endParaRPr>
          </a:p>
          <a:p>
            <a:pPr marL="457200" lvl="0" indent="-317500" algn="l" rtl="0">
              <a:lnSpc>
                <a:spcPct val="115000"/>
              </a:lnSpc>
              <a:spcBef>
                <a:spcPts val="0"/>
              </a:spcBef>
              <a:spcAft>
                <a:spcPts val="0"/>
              </a:spcAft>
              <a:buSzPts val="1400"/>
              <a:buChar char="●"/>
            </a:pPr>
            <a:r>
              <a:rPr lang="en-US" sz="1800">
                <a:solidFill>
                  <a:srgbClr val="404040"/>
                </a:solidFill>
              </a:rPr>
              <a:t>Institutionalize as a city decision making tool/engagement strategy for complex planning issues</a:t>
            </a:r>
            <a:endParaRPr sz="1800"/>
          </a:p>
        </p:txBody>
      </p:sp>
      <p:pic>
        <p:nvPicPr>
          <p:cNvPr id="372" name="Google Shape;372;g33ed6aa065_0_0"/>
          <p:cNvPicPr preferRelativeResize="0"/>
          <p:nvPr/>
        </p:nvPicPr>
        <p:blipFill>
          <a:blip r:embed="rId3">
            <a:alphaModFix/>
          </a:blip>
          <a:stretch>
            <a:fillRect/>
          </a:stretch>
        </p:blipFill>
        <p:spPr>
          <a:xfrm>
            <a:off x="8509075" y="2611713"/>
            <a:ext cx="3428925" cy="2491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3ed6aa065_0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F3F3F"/>
              </a:buClr>
              <a:buSzPts val="4800"/>
              <a:buFont typeface="Calibri"/>
              <a:buNone/>
            </a:pPr>
            <a:r>
              <a:rPr lang="en-US"/>
              <a:t>Consensus Building</a:t>
            </a:r>
            <a:endParaRPr/>
          </a:p>
        </p:txBody>
      </p:sp>
      <p:sp>
        <p:nvSpPr>
          <p:cNvPr id="378" name="Google Shape;378;g33ed6aa065_0_5"/>
          <p:cNvSpPr txBox="1">
            <a:spLocks noGrp="1"/>
          </p:cNvSpPr>
          <p:nvPr>
            <p:ph type="body" idx="1"/>
          </p:nvPr>
        </p:nvSpPr>
        <p:spPr>
          <a:xfrm>
            <a:off x="1097275" y="1845727"/>
            <a:ext cx="4937700" cy="29592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b="1"/>
              <a:t>Weaknesses</a:t>
            </a:r>
            <a:endParaRPr b="1"/>
          </a:p>
          <a:p>
            <a:pPr marL="0" lvl="0" indent="0" algn="l" rtl="0">
              <a:lnSpc>
                <a:spcPct val="90000"/>
              </a:lnSpc>
              <a:spcBef>
                <a:spcPts val="0"/>
              </a:spcBef>
              <a:spcAft>
                <a:spcPts val="0"/>
              </a:spcAft>
              <a:buNone/>
            </a:pPr>
            <a:endParaRPr sz="1000" b="1"/>
          </a:p>
          <a:p>
            <a:pPr marL="457200" lvl="0" indent="-336550" algn="l" rtl="0">
              <a:lnSpc>
                <a:spcPct val="115000"/>
              </a:lnSpc>
              <a:spcBef>
                <a:spcPts val="0"/>
              </a:spcBef>
              <a:spcAft>
                <a:spcPts val="0"/>
              </a:spcAft>
              <a:buSzPts val="1700"/>
              <a:buChar char="●"/>
            </a:pPr>
            <a:r>
              <a:rPr lang="en-US" sz="1700">
                <a:solidFill>
                  <a:srgbClr val="404040"/>
                </a:solidFill>
              </a:rPr>
              <a:t>Time intensive</a:t>
            </a:r>
            <a:endParaRPr sz="1700">
              <a:solidFill>
                <a:srgbClr val="404040"/>
              </a:solidFill>
            </a:endParaRPr>
          </a:p>
          <a:p>
            <a:pPr marL="457200" lvl="0" indent="-336550" algn="l" rtl="0">
              <a:lnSpc>
                <a:spcPct val="115000"/>
              </a:lnSpc>
              <a:spcBef>
                <a:spcPts val="0"/>
              </a:spcBef>
              <a:spcAft>
                <a:spcPts val="0"/>
              </a:spcAft>
              <a:buSzPts val="1700"/>
              <a:buChar char="●"/>
            </a:pPr>
            <a:r>
              <a:rPr lang="en-US" sz="1700">
                <a:solidFill>
                  <a:srgbClr val="404040"/>
                </a:solidFill>
              </a:rPr>
              <a:t>Potential for Groupthink, or the desire to reach consensus without appropriate examination of good/bad ideas</a:t>
            </a:r>
            <a:endParaRPr sz="1700">
              <a:solidFill>
                <a:srgbClr val="404040"/>
              </a:solidFill>
            </a:endParaRPr>
          </a:p>
          <a:p>
            <a:pPr marL="457200" lvl="0" indent="-336550" algn="l" rtl="0">
              <a:lnSpc>
                <a:spcPct val="115000"/>
              </a:lnSpc>
              <a:spcBef>
                <a:spcPts val="0"/>
              </a:spcBef>
              <a:spcAft>
                <a:spcPts val="0"/>
              </a:spcAft>
              <a:buSzPts val="1700"/>
              <a:buChar char="●"/>
            </a:pPr>
            <a:r>
              <a:rPr lang="en-US" sz="1700">
                <a:solidFill>
                  <a:srgbClr val="404040"/>
                </a:solidFill>
              </a:rPr>
              <a:t>Requires trust between parties</a:t>
            </a:r>
            <a:endParaRPr sz="1700">
              <a:solidFill>
                <a:srgbClr val="404040"/>
              </a:solidFill>
            </a:endParaRPr>
          </a:p>
          <a:p>
            <a:pPr marL="457200" lvl="0" indent="-336550" algn="l" rtl="0">
              <a:lnSpc>
                <a:spcPct val="115000"/>
              </a:lnSpc>
              <a:spcBef>
                <a:spcPts val="0"/>
              </a:spcBef>
              <a:spcAft>
                <a:spcPts val="0"/>
              </a:spcAft>
              <a:buSzPts val="1700"/>
              <a:buChar char="●"/>
            </a:pPr>
            <a:r>
              <a:rPr lang="en-US" sz="1700">
                <a:solidFill>
                  <a:srgbClr val="404040"/>
                </a:solidFill>
              </a:rPr>
              <a:t>Participants are typically granted only advisory, not decision-making, powers</a:t>
            </a:r>
            <a:endParaRPr sz="1700">
              <a:solidFill>
                <a:srgbClr val="404040"/>
              </a:solidFill>
            </a:endParaRPr>
          </a:p>
          <a:p>
            <a:pPr marL="91440" lvl="0" indent="-127000" algn="l" rtl="0">
              <a:lnSpc>
                <a:spcPct val="90000"/>
              </a:lnSpc>
              <a:spcBef>
                <a:spcPts val="0"/>
              </a:spcBef>
              <a:spcAft>
                <a:spcPts val="0"/>
              </a:spcAft>
              <a:buSzPts val="2000"/>
              <a:buChar char=" "/>
            </a:pPr>
            <a:r>
              <a:rPr lang="en-US"/>
              <a:t> </a:t>
            </a:r>
            <a:endParaRPr/>
          </a:p>
        </p:txBody>
      </p:sp>
      <p:sp>
        <p:nvSpPr>
          <p:cNvPr id="379" name="Google Shape;379;g33ed6aa065_0_5"/>
          <p:cNvSpPr txBox="1">
            <a:spLocks noGrp="1"/>
          </p:cNvSpPr>
          <p:nvPr>
            <p:ph type="body" idx="2"/>
          </p:nvPr>
        </p:nvSpPr>
        <p:spPr>
          <a:xfrm>
            <a:off x="6217925" y="1845727"/>
            <a:ext cx="4937700" cy="33825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b="1"/>
              <a:t>Strengths</a:t>
            </a:r>
            <a:endParaRPr b="1"/>
          </a:p>
          <a:p>
            <a:pPr marL="457200" lvl="0" indent="-336550" algn="l" rtl="0">
              <a:lnSpc>
                <a:spcPct val="115000"/>
              </a:lnSpc>
              <a:spcBef>
                <a:spcPts val="0"/>
              </a:spcBef>
              <a:spcAft>
                <a:spcPts val="0"/>
              </a:spcAft>
              <a:buSzPts val="1700"/>
              <a:buChar char="●"/>
            </a:pPr>
            <a:r>
              <a:rPr lang="en-US" sz="1700">
                <a:solidFill>
                  <a:srgbClr val="404040"/>
                </a:solidFill>
              </a:rPr>
              <a:t>Increased quality of solutions </a:t>
            </a:r>
            <a:endParaRPr sz="1700">
              <a:solidFill>
                <a:srgbClr val="404040"/>
              </a:solidFill>
            </a:endParaRPr>
          </a:p>
          <a:p>
            <a:pPr marL="457200" lvl="0" indent="-336550" algn="l" rtl="0">
              <a:lnSpc>
                <a:spcPct val="115000"/>
              </a:lnSpc>
              <a:spcBef>
                <a:spcPts val="0"/>
              </a:spcBef>
              <a:spcAft>
                <a:spcPts val="0"/>
              </a:spcAft>
              <a:buSzPts val="1700"/>
              <a:buChar char="●"/>
            </a:pPr>
            <a:r>
              <a:rPr lang="en-US" sz="1700">
                <a:solidFill>
                  <a:srgbClr val="404040"/>
                </a:solidFill>
              </a:rPr>
              <a:t>All parties’ interests are voiced and protected through participation process and outcomes</a:t>
            </a:r>
            <a:endParaRPr sz="1700">
              <a:solidFill>
                <a:srgbClr val="404040"/>
              </a:solidFill>
            </a:endParaRPr>
          </a:p>
          <a:p>
            <a:pPr marL="457200" lvl="0" indent="-336550" algn="l" rtl="0">
              <a:lnSpc>
                <a:spcPct val="115000"/>
              </a:lnSpc>
              <a:spcBef>
                <a:spcPts val="0"/>
              </a:spcBef>
              <a:spcAft>
                <a:spcPts val="0"/>
              </a:spcAft>
              <a:buSzPts val="1700"/>
              <a:buChar char="●"/>
            </a:pPr>
            <a:r>
              <a:rPr lang="en-US" sz="1700">
                <a:solidFill>
                  <a:srgbClr val="404040"/>
                </a:solidFill>
              </a:rPr>
              <a:t>Decisions are representative of the larger community</a:t>
            </a:r>
            <a:endParaRPr sz="1700">
              <a:solidFill>
                <a:srgbClr val="404040"/>
              </a:solidFill>
            </a:endParaRPr>
          </a:p>
          <a:p>
            <a:pPr marL="457200" lvl="0" indent="-336550" algn="l" rtl="0">
              <a:lnSpc>
                <a:spcPct val="115000"/>
              </a:lnSpc>
              <a:spcBef>
                <a:spcPts val="0"/>
              </a:spcBef>
              <a:spcAft>
                <a:spcPts val="0"/>
              </a:spcAft>
              <a:buSzPts val="1700"/>
              <a:buChar char="●"/>
            </a:pPr>
            <a:r>
              <a:rPr lang="en-US" sz="1700">
                <a:solidFill>
                  <a:srgbClr val="404040"/>
                </a:solidFill>
              </a:rPr>
              <a:t>Increases cooperation between adverse groups to strengthen relationships and overcome disparities</a:t>
            </a:r>
            <a:endParaRPr sz="1700">
              <a:solidFill>
                <a:srgbClr val="404040"/>
              </a:solidFill>
            </a:endParaRPr>
          </a:p>
          <a:p>
            <a:pPr marL="457200" lvl="0" indent="-336550" algn="l" rtl="0">
              <a:lnSpc>
                <a:spcPct val="115000"/>
              </a:lnSpc>
              <a:spcBef>
                <a:spcPts val="0"/>
              </a:spcBef>
              <a:spcAft>
                <a:spcPts val="0"/>
              </a:spcAft>
              <a:buSzPts val="1700"/>
              <a:buChar char="●"/>
            </a:pPr>
            <a:r>
              <a:rPr lang="en-US" sz="1700">
                <a:solidFill>
                  <a:srgbClr val="404040"/>
                </a:solidFill>
              </a:rPr>
              <a:t>Creates a process for working on future problems</a:t>
            </a:r>
            <a:r>
              <a:rPr lang="en-US" sz="1700"/>
              <a:t> </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33ed6aa065_0_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Consensus Building</a:t>
            </a:r>
            <a:endParaRPr/>
          </a:p>
        </p:txBody>
      </p:sp>
      <p:sp>
        <p:nvSpPr>
          <p:cNvPr id="385" name="Google Shape;385;g33ed6aa065_0_11"/>
          <p:cNvSpPr txBox="1">
            <a:spLocks noGrp="1"/>
          </p:cNvSpPr>
          <p:nvPr>
            <p:ph type="body" idx="1"/>
          </p:nvPr>
        </p:nvSpPr>
        <p:spPr>
          <a:xfrm>
            <a:off x="1097279" y="1737409"/>
            <a:ext cx="4937700" cy="40233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1200"/>
              </a:spcBef>
              <a:spcAft>
                <a:spcPts val="0"/>
              </a:spcAft>
              <a:buNone/>
            </a:pPr>
            <a:r>
              <a:rPr lang="en-US" b="1">
                <a:solidFill>
                  <a:srgbClr val="404040"/>
                </a:solidFill>
              </a:rPr>
              <a:t>Case study #1: Chattanooga, TN + Vision 2000</a:t>
            </a:r>
            <a:endParaRPr sz="1000" b="1">
              <a:solidFill>
                <a:srgbClr val="404040"/>
              </a:solidFill>
            </a:endParaRPr>
          </a:p>
          <a:p>
            <a:pPr marL="0" lvl="0" indent="0" algn="l" rtl="0">
              <a:lnSpc>
                <a:spcPct val="115000"/>
              </a:lnSpc>
              <a:spcBef>
                <a:spcPts val="200"/>
              </a:spcBef>
              <a:spcAft>
                <a:spcPts val="0"/>
              </a:spcAft>
              <a:buNone/>
            </a:pPr>
            <a:endParaRPr sz="500">
              <a:solidFill>
                <a:srgbClr val="404040"/>
              </a:solidFill>
            </a:endParaRPr>
          </a:p>
          <a:p>
            <a:pPr marL="457200" lvl="0" indent="-317500" algn="l" rtl="0">
              <a:lnSpc>
                <a:spcPct val="115000"/>
              </a:lnSpc>
              <a:spcBef>
                <a:spcPts val="100"/>
              </a:spcBef>
              <a:spcAft>
                <a:spcPts val="0"/>
              </a:spcAft>
              <a:buSzPts val="1400"/>
              <a:buChar char="●"/>
            </a:pPr>
            <a:r>
              <a:rPr lang="en-US" sz="1600">
                <a:solidFill>
                  <a:srgbClr val="404040"/>
                </a:solidFill>
              </a:rPr>
              <a:t>Need for long-term planning emerged in the mid-1990’s as a result of population boom</a:t>
            </a:r>
            <a:endParaRPr sz="1600">
              <a:solidFill>
                <a:srgbClr val="404040"/>
              </a:solidFill>
            </a:endParaRPr>
          </a:p>
          <a:p>
            <a:pPr marL="457200" lvl="0" indent="-317500" algn="l" rtl="0">
              <a:lnSpc>
                <a:spcPct val="115000"/>
              </a:lnSpc>
              <a:spcBef>
                <a:spcPts val="0"/>
              </a:spcBef>
              <a:spcAft>
                <a:spcPts val="0"/>
              </a:spcAft>
              <a:buSzPts val="1400"/>
              <a:buChar char="●"/>
            </a:pPr>
            <a:r>
              <a:rPr lang="en-US" sz="1600">
                <a:solidFill>
                  <a:srgbClr val="404040"/>
                </a:solidFill>
              </a:rPr>
              <a:t>Municipal planners opened the door to public participation, using a variety of tools including consensus building</a:t>
            </a:r>
            <a:endParaRPr sz="1600">
              <a:solidFill>
                <a:srgbClr val="404040"/>
              </a:solidFill>
            </a:endParaRPr>
          </a:p>
          <a:p>
            <a:pPr marL="457200" lvl="0" indent="-317500" algn="l" rtl="0">
              <a:lnSpc>
                <a:spcPct val="115000"/>
              </a:lnSpc>
              <a:spcBef>
                <a:spcPts val="0"/>
              </a:spcBef>
              <a:spcAft>
                <a:spcPts val="0"/>
              </a:spcAft>
              <a:buSzPts val="1400"/>
              <a:buChar char="●"/>
            </a:pPr>
            <a:r>
              <a:rPr lang="en-US" sz="1600">
                <a:solidFill>
                  <a:srgbClr val="404040"/>
                </a:solidFill>
              </a:rPr>
              <a:t>Workshops, public meetings, and surveys resulted in the engagement of 1,700 citizens</a:t>
            </a:r>
            <a:endParaRPr sz="1600">
              <a:solidFill>
                <a:srgbClr val="404040"/>
              </a:solidFill>
            </a:endParaRPr>
          </a:p>
          <a:p>
            <a:pPr marL="457200" lvl="0" indent="-317500" algn="l" rtl="0">
              <a:lnSpc>
                <a:spcPct val="115000"/>
              </a:lnSpc>
              <a:spcBef>
                <a:spcPts val="0"/>
              </a:spcBef>
              <a:spcAft>
                <a:spcPts val="0"/>
              </a:spcAft>
              <a:buSzPts val="1400"/>
              <a:buChar char="●"/>
            </a:pPr>
            <a:r>
              <a:rPr lang="en-US" sz="1600">
                <a:solidFill>
                  <a:srgbClr val="404040"/>
                </a:solidFill>
              </a:rPr>
              <a:t>Robust outcomes resulted from consensus between community partners, trained and civilian planners, and policymakers</a:t>
            </a:r>
            <a:endParaRPr sz="1600"/>
          </a:p>
        </p:txBody>
      </p:sp>
      <p:sp>
        <p:nvSpPr>
          <p:cNvPr id="386" name="Google Shape;386;g33ed6aa065_0_11"/>
          <p:cNvSpPr txBox="1">
            <a:spLocks noGrp="1"/>
          </p:cNvSpPr>
          <p:nvPr>
            <p:ph type="body" idx="2"/>
          </p:nvPr>
        </p:nvSpPr>
        <p:spPr>
          <a:xfrm>
            <a:off x="6217974" y="1737400"/>
            <a:ext cx="4068900" cy="4023300"/>
          </a:xfrm>
          <a:prstGeom prst="rect">
            <a:avLst/>
          </a:prstGeom>
          <a:noFill/>
          <a:ln>
            <a:noFill/>
          </a:ln>
        </p:spPr>
        <p:txBody>
          <a:bodyPr spcFirstLastPara="1" wrap="square" lIns="0" tIns="45700" rIns="0" bIns="45700" anchor="t" anchorCtr="0">
            <a:noAutofit/>
          </a:bodyPr>
          <a:lstStyle/>
          <a:p>
            <a:pPr marL="0" lvl="0" indent="0" algn="l" rtl="0">
              <a:spcBef>
                <a:spcPts val="1200"/>
              </a:spcBef>
              <a:spcAft>
                <a:spcPts val="0"/>
              </a:spcAft>
              <a:buNone/>
            </a:pPr>
            <a:r>
              <a:rPr lang="en-US" b="1">
                <a:solidFill>
                  <a:srgbClr val="404040"/>
                </a:solidFill>
              </a:rPr>
              <a:t>Case Study #2: Wasatch Choice 2040</a:t>
            </a:r>
            <a:endParaRPr b="1">
              <a:solidFill>
                <a:srgbClr val="404040"/>
              </a:solidFill>
            </a:endParaRPr>
          </a:p>
          <a:p>
            <a:pPr marL="0" lvl="0" indent="0" algn="l" rtl="0">
              <a:lnSpc>
                <a:spcPct val="115000"/>
              </a:lnSpc>
              <a:spcBef>
                <a:spcPts val="200"/>
              </a:spcBef>
              <a:spcAft>
                <a:spcPts val="0"/>
              </a:spcAft>
              <a:buNone/>
            </a:pPr>
            <a:endParaRPr sz="500">
              <a:solidFill>
                <a:srgbClr val="404040"/>
              </a:solidFill>
            </a:endParaRPr>
          </a:p>
          <a:p>
            <a:pPr marL="457200" lvl="0" indent="-317500" algn="l" rtl="0">
              <a:lnSpc>
                <a:spcPct val="115000"/>
              </a:lnSpc>
              <a:spcBef>
                <a:spcPts val="100"/>
              </a:spcBef>
              <a:spcAft>
                <a:spcPts val="0"/>
              </a:spcAft>
              <a:buSzPts val="1400"/>
              <a:buChar char="●"/>
            </a:pPr>
            <a:r>
              <a:rPr lang="en-US" sz="1600">
                <a:solidFill>
                  <a:srgbClr val="404040"/>
                </a:solidFill>
              </a:rPr>
              <a:t>Envision Utah partnered with local, regional, and state agencies to create long-range transportation planning</a:t>
            </a:r>
            <a:endParaRPr sz="1600">
              <a:solidFill>
                <a:srgbClr val="404040"/>
              </a:solidFill>
            </a:endParaRPr>
          </a:p>
          <a:p>
            <a:pPr marL="457200" lvl="0" indent="-317500" algn="l" rtl="0">
              <a:lnSpc>
                <a:spcPct val="115000"/>
              </a:lnSpc>
              <a:spcBef>
                <a:spcPts val="0"/>
              </a:spcBef>
              <a:spcAft>
                <a:spcPts val="0"/>
              </a:spcAft>
              <a:buSzPts val="1400"/>
              <a:buChar char="●"/>
            </a:pPr>
            <a:r>
              <a:rPr lang="en-US" sz="1600">
                <a:solidFill>
                  <a:srgbClr val="404040"/>
                </a:solidFill>
              </a:rPr>
              <a:t>Intensive research and analysis of existing conditions and community values prior to engagement process</a:t>
            </a:r>
            <a:endParaRPr sz="1600">
              <a:solidFill>
                <a:srgbClr val="404040"/>
              </a:solidFill>
            </a:endParaRPr>
          </a:p>
          <a:p>
            <a:pPr marL="457200" lvl="0" indent="-317500" algn="l" rtl="0">
              <a:lnSpc>
                <a:spcPct val="115000"/>
              </a:lnSpc>
              <a:spcBef>
                <a:spcPts val="0"/>
              </a:spcBef>
              <a:spcAft>
                <a:spcPts val="0"/>
              </a:spcAft>
              <a:buSzPts val="1400"/>
              <a:buChar char="●"/>
            </a:pPr>
            <a:r>
              <a:rPr lang="en-US" sz="1600">
                <a:solidFill>
                  <a:srgbClr val="404040"/>
                </a:solidFill>
              </a:rPr>
              <a:t>Identified leaders across all impacted municipalities along the Wasatch Front and facilitated discussions</a:t>
            </a:r>
            <a:endParaRPr sz="1600">
              <a:solidFill>
                <a:srgbClr val="404040"/>
              </a:solidFill>
            </a:endParaRPr>
          </a:p>
          <a:p>
            <a:pPr marL="457200" lvl="0" indent="-317500" algn="l" rtl="0">
              <a:lnSpc>
                <a:spcPct val="115000"/>
              </a:lnSpc>
              <a:spcBef>
                <a:spcPts val="0"/>
              </a:spcBef>
              <a:spcAft>
                <a:spcPts val="0"/>
              </a:spcAft>
              <a:buSzPts val="1400"/>
              <a:buChar char="●"/>
            </a:pPr>
            <a:r>
              <a:rPr lang="en-US" sz="1600">
                <a:solidFill>
                  <a:srgbClr val="404040"/>
                </a:solidFill>
              </a:rPr>
              <a:t>Consensus as an outcome tool led to creative solutions and goals for regional transportation planning</a:t>
            </a:r>
            <a:endParaRPr sz="1600">
              <a:solidFill>
                <a:srgbClr val="404040"/>
              </a:solidFill>
            </a:endParaRPr>
          </a:p>
          <a:p>
            <a:pPr marL="91440" lvl="0" indent="-114300" algn="l" rtl="0">
              <a:lnSpc>
                <a:spcPct val="90000"/>
              </a:lnSpc>
              <a:spcBef>
                <a:spcPts val="0"/>
              </a:spcBef>
              <a:spcAft>
                <a:spcPts val="0"/>
              </a:spcAft>
              <a:buSzPts val="1800"/>
              <a:buChar char=" "/>
            </a:pPr>
            <a:endParaRPr/>
          </a:p>
        </p:txBody>
      </p:sp>
      <p:pic>
        <p:nvPicPr>
          <p:cNvPr id="387" name="Google Shape;387;g33ed6aa065_0_11"/>
          <p:cNvPicPr preferRelativeResize="0"/>
          <p:nvPr/>
        </p:nvPicPr>
        <p:blipFill>
          <a:blip r:embed="rId3">
            <a:alphaModFix/>
          </a:blip>
          <a:stretch>
            <a:fillRect/>
          </a:stretch>
        </p:blipFill>
        <p:spPr>
          <a:xfrm>
            <a:off x="10407650" y="1954250"/>
            <a:ext cx="1555750" cy="4166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5177D-6756-C246-85EA-426D8F832986}"/>
              </a:ext>
            </a:extLst>
          </p:cNvPr>
          <p:cNvSpPr>
            <a:spLocks noGrp="1"/>
          </p:cNvSpPr>
          <p:nvPr>
            <p:ph type="ctrTitle"/>
          </p:nvPr>
        </p:nvSpPr>
        <p:spPr/>
        <p:txBody>
          <a:bodyPr/>
          <a:lstStyle/>
          <a:p>
            <a:r>
              <a:rPr lang="en-US" dirty="0"/>
              <a:t>EMPOWER</a:t>
            </a:r>
          </a:p>
        </p:txBody>
      </p:sp>
      <p:sp>
        <p:nvSpPr>
          <p:cNvPr id="5" name="Subtitle 4">
            <a:extLst>
              <a:ext uri="{FF2B5EF4-FFF2-40B4-BE49-F238E27FC236}">
                <a16:creationId xmlns:a16="http://schemas.microsoft.com/office/drawing/2014/main" id="{8BABF8B7-5165-D242-B84F-D031A1389A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391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6054c66ab6_1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Social Media</a:t>
            </a:r>
            <a:endParaRPr/>
          </a:p>
        </p:txBody>
      </p:sp>
      <p:sp>
        <p:nvSpPr>
          <p:cNvPr id="125" name="Google Shape;125;g6054c66ab6_1_0"/>
          <p:cNvSpPr txBox="1">
            <a:spLocks noGrp="1"/>
          </p:cNvSpPr>
          <p:nvPr>
            <p:ph type="body" idx="1"/>
          </p:nvPr>
        </p:nvSpPr>
        <p:spPr>
          <a:xfrm>
            <a:off x="1097274" y="1845725"/>
            <a:ext cx="100584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1400"/>
              </a:spcBef>
              <a:spcAft>
                <a:spcPts val="0"/>
              </a:spcAft>
              <a:buSzPts val="2000"/>
              <a:buChar char=" "/>
            </a:pPr>
            <a:r>
              <a:rPr lang="en-US" b="1"/>
              <a:t>Overview: </a:t>
            </a:r>
            <a:r>
              <a:rPr lang="en-US"/>
              <a:t>Social media is being increasingly used to inform community members of opportunities for engagement</a:t>
            </a:r>
            <a:endParaRPr/>
          </a:p>
          <a:p>
            <a:pPr marL="384048" lvl="1" indent="-182880" algn="l" rtl="0">
              <a:lnSpc>
                <a:spcPct val="90000"/>
              </a:lnSpc>
              <a:spcBef>
                <a:spcPts val="1400"/>
              </a:spcBef>
              <a:spcAft>
                <a:spcPts val="0"/>
              </a:spcAft>
              <a:buSzPts val="1800"/>
              <a:buChar char="◦"/>
            </a:pPr>
            <a:r>
              <a:rPr lang="en-US"/>
              <a:t>Approximately 7 in 10 Americans use at least one social media site (Pew Research Group)</a:t>
            </a:r>
            <a:endParaRPr/>
          </a:p>
          <a:p>
            <a:pPr marL="384048" lvl="1" indent="-182880" algn="l" rtl="0">
              <a:lnSpc>
                <a:spcPct val="90000"/>
              </a:lnSpc>
              <a:spcBef>
                <a:spcPts val="1400"/>
              </a:spcBef>
              <a:spcAft>
                <a:spcPts val="0"/>
              </a:spcAft>
              <a:buSzPts val="1800"/>
              <a:buChar char="◦"/>
            </a:pPr>
            <a:r>
              <a:rPr lang="en-US"/>
              <a:t>Information can be disseminated almost instantaneously </a:t>
            </a:r>
            <a:endParaRPr/>
          </a:p>
          <a:p>
            <a:pPr marL="384048" lvl="1" indent="-182880" algn="l" rtl="0">
              <a:lnSpc>
                <a:spcPct val="90000"/>
              </a:lnSpc>
              <a:spcBef>
                <a:spcPts val="1400"/>
              </a:spcBef>
              <a:spcAft>
                <a:spcPts val="0"/>
              </a:spcAft>
              <a:buSzPts val="1800"/>
              <a:buChar char="◦"/>
            </a:pPr>
            <a:r>
              <a:rPr lang="en-US"/>
              <a:t>Can be used as a way to engage in and of itself, so it can be a consistent resource for citizens throughout the engagement process</a:t>
            </a:r>
            <a:endParaRPr/>
          </a:p>
          <a:p>
            <a:pPr marL="91440" lvl="0" indent="-114300" algn="l" rtl="0">
              <a:lnSpc>
                <a:spcPct val="90000"/>
              </a:lnSpc>
              <a:spcBef>
                <a:spcPts val="0"/>
              </a:spcBef>
              <a:spcAft>
                <a:spcPts val="0"/>
              </a:spcAft>
              <a:buSzPts val="1800"/>
              <a:buChar char=" "/>
            </a:pPr>
            <a:endParaRPr/>
          </a:p>
          <a:p>
            <a:pPr marL="91440" lvl="0" indent="-114300" algn="l" rtl="0">
              <a:lnSpc>
                <a:spcPct val="90000"/>
              </a:lnSpc>
              <a:spcBef>
                <a:spcPts val="0"/>
              </a:spcBef>
              <a:spcAft>
                <a:spcPts val="0"/>
              </a:spcAft>
              <a:buSzPts val="1800"/>
              <a:buChar char=" "/>
            </a:pPr>
            <a:r>
              <a:rPr lang="en-US" b="1"/>
              <a:t>Appropriateness</a:t>
            </a:r>
            <a:r>
              <a:rPr lang="en-US"/>
              <a:t>:</a:t>
            </a:r>
            <a:endParaRPr/>
          </a:p>
          <a:p>
            <a:pPr marL="384048" lvl="1" indent="-182880" algn="l" rtl="0">
              <a:lnSpc>
                <a:spcPct val="90000"/>
              </a:lnSpc>
              <a:spcBef>
                <a:spcPts val="0"/>
              </a:spcBef>
              <a:spcAft>
                <a:spcPts val="0"/>
              </a:spcAft>
              <a:buSzPts val="1800"/>
              <a:buChar char="◦"/>
            </a:pPr>
            <a:r>
              <a:rPr lang="en-US"/>
              <a:t>Should not be used alone, but rather in conjunction with other techniques</a:t>
            </a:r>
            <a:endParaRPr/>
          </a:p>
          <a:p>
            <a:pPr marL="566928" lvl="2" indent="-182879" algn="l" rtl="0">
              <a:lnSpc>
                <a:spcPct val="90000"/>
              </a:lnSpc>
              <a:spcBef>
                <a:spcPts val="0"/>
              </a:spcBef>
              <a:spcAft>
                <a:spcPts val="0"/>
              </a:spcAft>
              <a:buSzPts val="1800"/>
              <a:buChar char="◦"/>
            </a:pPr>
            <a:r>
              <a:rPr lang="en-US"/>
              <a:t>Especially should not replace face-to-face interaction</a:t>
            </a:r>
            <a:endParaRPr/>
          </a:p>
          <a:p>
            <a:pPr marL="384048" lvl="1" indent="-182880" algn="l" rtl="0">
              <a:lnSpc>
                <a:spcPct val="90000"/>
              </a:lnSpc>
              <a:spcBef>
                <a:spcPts val="0"/>
              </a:spcBef>
              <a:spcAft>
                <a:spcPts val="0"/>
              </a:spcAft>
              <a:buSzPts val="1800"/>
              <a:buChar char="◦"/>
            </a:pPr>
            <a:r>
              <a:rPr lang="en-US"/>
              <a:t>Can be useful for informing community members at any level of participation</a:t>
            </a:r>
            <a:endParaRPr/>
          </a:p>
          <a:p>
            <a:pPr marL="91440" lvl="0" indent="-127000" algn="l" rtl="0">
              <a:lnSpc>
                <a:spcPct val="90000"/>
              </a:lnSpc>
              <a:spcBef>
                <a:spcPts val="1400"/>
              </a:spcBef>
              <a:spcAft>
                <a:spcPts val="0"/>
              </a:spcAft>
              <a:buSzPts val="2000"/>
              <a:buChar char=" "/>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6054c66ab6_8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Citizen Committees</a:t>
            </a:r>
            <a:endParaRPr/>
          </a:p>
        </p:txBody>
      </p:sp>
      <p:sp>
        <p:nvSpPr>
          <p:cNvPr id="399" name="Google Shape;399;g6054c66ab6_8_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1400"/>
              </a:spcBef>
              <a:spcAft>
                <a:spcPts val="0"/>
              </a:spcAft>
              <a:buSzPts val="2000"/>
              <a:buChar char="●"/>
            </a:pPr>
            <a:r>
              <a:rPr lang="en-US" b="1"/>
              <a:t>Overview: </a:t>
            </a:r>
            <a:r>
              <a:rPr lang="en-US"/>
              <a:t>Citizen committees enable a selected group of community representatives to actively participate and help directly make decisions on issues that affect the community</a:t>
            </a:r>
            <a:endParaRPr/>
          </a:p>
          <a:p>
            <a:pPr marL="384048" lvl="1" indent="-182880" algn="l" rtl="0">
              <a:lnSpc>
                <a:spcPct val="90000"/>
              </a:lnSpc>
              <a:spcBef>
                <a:spcPts val="1400"/>
              </a:spcBef>
              <a:spcAft>
                <a:spcPts val="0"/>
              </a:spcAft>
              <a:buSzPts val="1800"/>
              <a:buChar char="○"/>
            </a:pPr>
            <a:r>
              <a:rPr lang="en-US"/>
              <a:t>Usually appointed by members of the government, but established committees may also appoint members on their own</a:t>
            </a:r>
            <a:endParaRPr/>
          </a:p>
          <a:p>
            <a:pPr marL="384048" lvl="1" indent="-182880" algn="l" rtl="0">
              <a:lnSpc>
                <a:spcPct val="90000"/>
              </a:lnSpc>
              <a:spcBef>
                <a:spcPts val="1400"/>
              </a:spcBef>
              <a:spcAft>
                <a:spcPts val="0"/>
              </a:spcAft>
              <a:buSzPts val="1800"/>
              <a:buChar char="○"/>
            </a:pPr>
            <a:r>
              <a:rPr lang="en-US"/>
              <a:t>Generally small but representative of a diverse range of perspectives</a:t>
            </a:r>
            <a:endParaRPr/>
          </a:p>
          <a:p>
            <a:pPr marL="384048" lvl="1" indent="-182880" algn="l" rtl="0">
              <a:lnSpc>
                <a:spcPct val="90000"/>
              </a:lnSpc>
              <a:spcBef>
                <a:spcPts val="1400"/>
              </a:spcBef>
              <a:spcAft>
                <a:spcPts val="0"/>
              </a:spcAft>
              <a:buSzPts val="1800"/>
              <a:buChar char="○"/>
            </a:pPr>
            <a:r>
              <a:rPr lang="en-US"/>
              <a:t>Can be a useful way to manage community empowerment</a:t>
            </a:r>
            <a:endParaRPr/>
          </a:p>
          <a:p>
            <a:pPr marL="91440" lvl="0" indent="-114300" algn="l" rtl="0">
              <a:lnSpc>
                <a:spcPct val="90000"/>
              </a:lnSpc>
              <a:spcBef>
                <a:spcPts val="1400"/>
              </a:spcBef>
              <a:spcAft>
                <a:spcPts val="0"/>
              </a:spcAft>
              <a:buSzPts val="1800"/>
              <a:buChar char="●"/>
            </a:pPr>
            <a:r>
              <a:rPr lang="en-US"/>
              <a:t>Appropriateness</a:t>
            </a:r>
            <a:endParaRPr/>
          </a:p>
          <a:p>
            <a:pPr marL="384048" lvl="1" indent="-182880" algn="l" rtl="0">
              <a:lnSpc>
                <a:spcPct val="90000"/>
              </a:lnSpc>
              <a:spcBef>
                <a:spcPts val="1400"/>
              </a:spcBef>
              <a:spcAft>
                <a:spcPts val="0"/>
              </a:spcAft>
              <a:buSzPts val="1800"/>
              <a:buChar char="○"/>
            </a:pPr>
            <a:r>
              <a:rPr lang="en-US"/>
              <a:t>Long term public input needs (regular meetings in perpetuity)</a:t>
            </a:r>
            <a:endParaRPr/>
          </a:p>
          <a:p>
            <a:pPr marL="384048" lvl="1" indent="-182880" algn="l" rtl="0">
              <a:lnSpc>
                <a:spcPct val="90000"/>
              </a:lnSpc>
              <a:spcBef>
                <a:spcPts val="1400"/>
              </a:spcBef>
              <a:spcAft>
                <a:spcPts val="0"/>
              </a:spcAft>
              <a:buSzPts val="1800"/>
              <a:buChar char="○"/>
            </a:pPr>
            <a:r>
              <a:rPr lang="en-US"/>
              <a:t>Short term public input needs (meetings continue for a set period of time, usually until the stated goal is accomplished)</a:t>
            </a:r>
            <a:endParaRPr/>
          </a:p>
        </p:txBody>
      </p:sp>
      <p:pic>
        <p:nvPicPr>
          <p:cNvPr id="400" name="Google Shape;400;g6054c66ab6_8_0"/>
          <p:cNvPicPr preferRelativeResize="0"/>
          <p:nvPr/>
        </p:nvPicPr>
        <p:blipFill>
          <a:blip r:embed="rId3">
            <a:alphaModFix/>
          </a:blip>
          <a:stretch>
            <a:fillRect/>
          </a:stretch>
        </p:blipFill>
        <p:spPr>
          <a:xfrm>
            <a:off x="8389900" y="3170375"/>
            <a:ext cx="3010900" cy="1935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6054c66ab6_8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Citizen Committees</a:t>
            </a:r>
            <a:endParaRPr/>
          </a:p>
        </p:txBody>
      </p:sp>
      <p:sp>
        <p:nvSpPr>
          <p:cNvPr id="406" name="Google Shape;406;g6054c66ab6_8_5"/>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None/>
            </a:pPr>
            <a:r>
              <a:rPr lang="en-US"/>
              <a:t>Weaknesses</a:t>
            </a:r>
            <a:endParaRPr/>
          </a:p>
          <a:p>
            <a:pPr marL="457200" lvl="0" indent="-342900" algn="l" rtl="0">
              <a:lnSpc>
                <a:spcPct val="90000"/>
              </a:lnSpc>
              <a:spcBef>
                <a:spcPts val="0"/>
              </a:spcBef>
              <a:spcAft>
                <a:spcPts val="0"/>
              </a:spcAft>
              <a:buSzPts val="1800"/>
              <a:buChar char="●"/>
            </a:pPr>
            <a:r>
              <a:rPr lang="en-US"/>
              <a:t>Relatively small groups</a:t>
            </a:r>
            <a:endParaRPr/>
          </a:p>
          <a:p>
            <a:pPr marL="457200" lvl="0" indent="-342900" algn="l" rtl="0">
              <a:lnSpc>
                <a:spcPct val="90000"/>
              </a:lnSpc>
              <a:spcBef>
                <a:spcPts val="0"/>
              </a:spcBef>
              <a:spcAft>
                <a:spcPts val="0"/>
              </a:spcAft>
              <a:buSzPts val="1800"/>
              <a:buChar char="●"/>
            </a:pPr>
            <a:r>
              <a:rPr lang="en-US"/>
              <a:t>Elevates certain community voices above others</a:t>
            </a:r>
            <a:endParaRPr/>
          </a:p>
          <a:p>
            <a:pPr marL="457200" lvl="0" indent="-342900" algn="l" rtl="0">
              <a:lnSpc>
                <a:spcPct val="90000"/>
              </a:lnSpc>
              <a:spcBef>
                <a:spcPts val="0"/>
              </a:spcBef>
              <a:spcAft>
                <a:spcPts val="0"/>
              </a:spcAft>
              <a:buSzPts val="1800"/>
              <a:buChar char="●"/>
            </a:pPr>
            <a:r>
              <a:rPr lang="en-US"/>
              <a:t>Can be a significant time commitment</a:t>
            </a:r>
            <a:endParaRPr/>
          </a:p>
          <a:p>
            <a:pPr marL="457200" lvl="0" indent="-342900" algn="l" rtl="0">
              <a:lnSpc>
                <a:spcPct val="90000"/>
              </a:lnSpc>
              <a:spcBef>
                <a:spcPts val="0"/>
              </a:spcBef>
              <a:spcAft>
                <a:spcPts val="0"/>
              </a:spcAft>
              <a:buSzPts val="1800"/>
              <a:buChar char="●"/>
            </a:pPr>
            <a:r>
              <a:rPr lang="en-US"/>
              <a:t>“Citizen Committee” term itself may not be fully inclusive of immigrant community members</a:t>
            </a:r>
            <a:endParaRPr/>
          </a:p>
          <a:p>
            <a:pPr marL="0" lvl="0" indent="0" algn="l" rtl="0">
              <a:lnSpc>
                <a:spcPct val="90000"/>
              </a:lnSpc>
              <a:spcBef>
                <a:spcPts val="0"/>
              </a:spcBef>
              <a:spcAft>
                <a:spcPts val="0"/>
              </a:spcAft>
              <a:buNone/>
            </a:pPr>
            <a:endParaRPr/>
          </a:p>
        </p:txBody>
      </p:sp>
      <p:sp>
        <p:nvSpPr>
          <p:cNvPr id="407" name="Google Shape;407;g6054c66ab6_8_5"/>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None/>
            </a:pPr>
            <a:r>
              <a:rPr lang="en-US"/>
              <a:t>Strengths</a:t>
            </a:r>
            <a:endParaRPr/>
          </a:p>
          <a:p>
            <a:pPr marL="457200" lvl="0" indent="-342900" algn="l" rtl="0">
              <a:lnSpc>
                <a:spcPct val="90000"/>
              </a:lnSpc>
              <a:spcBef>
                <a:spcPts val="0"/>
              </a:spcBef>
              <a:spcAft>
                <a:spcPts val="0"/>
              </a:spcAft>
              <a:buSzPts val="1800"/>
              <a:buChar char="●"/>
            </a:pPr>
            <a:r>
              <a:rPr lang="en-US"/>
              <a:t>Allows for non-government perspectives to be hears</a:t>
            </a:r>
            <a:endParaRPr/>
          </a:p>
          <a:p>
            <a:pPr marL="457200" lvl="0" indent="-342900" algn="l" rtl="0">
              <a:lnSpc>
                <a:spcPct val="90000"/>
              </a:lnSpc>
              <a:spcBef>
                <a:spcPts val="0"/>
              </a:spcBef>
              <a:spcAft>
                <a:spcPts val="0"/>
              </a:spcAft>
              <a:buSzPts val="1800"/>
              <a:buChar char="●"/>
            </a:pPr>
            <a:r>
              <a:rPr lang="en-US"/>
              <a:t>Can be restricted to people with certain qualifications</a:t>
            </a:r>
            <a:endParaRPr/>
          </a:p>
          <a:p>
            <a:pPr marL="457200" lvl="0" indent="-342900" algn="l" rtl="0">
              <a:lnSpc>
                <a:spcPct val="90000"/>
              </a:lnSpc>
              <a:spcBef>
                <a:spcPts val="0"/>
              </a:spcBef>
              <a:spcAft>
                <a:spcPts val="0"/>
              </a:spcAft>
              <a:buSzPts val="1800"/>
              <a:buChar char="●"/>
            </a:pPr>
            <a:r>
              <a:rPr lang="en-US"/>
              <a:t>Useful for both short and long term</a:t>
            </a:r>
            <a:endParaRPr/>
          </a:p>
          <a:p>
            <a:pPr marL="457200" lvl="0" indent="-342900" algn="l" rtl="0">
              <a:lnSpc>
                <a:spcPct val="90000"/>
              </a:lnSpc>
              <a:spcBef>
                <a:spcPts val="0"/>
              </a:spcBef>
              <a:spcAft>
                <a:spcPts val="0"/>
              </a:spcAft>
              <a:buSzPts val="1800"/>
              <a:buChar char="●"/>
            </a:pPr>
            <a:r>
              <a:rPr lang="en-US"/>
              <a:t>Creates a liaison between residents and government</a:t>
            </a:r>
            <a:endParaRPr/>
          </a:p>
        </p:txBody>
      </p:sp>
      <p:pic>
        <p:nvPicPr>
          <p:cNvPr id="408" name="Google Shape;408;g6054c66ab6_8_5"/>
          <p:cNvPicPr preferRelativeResize="0"/>
          <p:nvPr/>
        </p:nvPicPr>
        <p:blipFill>
          <a:blip r:embed="rId3">
            <a:alphaModFix/>
          </a:blip>
          <a:stretch>
            <a:fillRect/>
          </a:stretch>
        </p:blipFill>
        <p:spPr>
          <a:xfrm>
            <a:off x="6678175" y="4456252"/>
            <a:ext cx="4937700" cy="159652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6054c66ab6_8_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Citizen Committees</a:t>
            </a:r>
            <a:endParaRPr/>
          </a:p>
        </p:txBody>
      </p:sp>
      <p:sp>
        <p:nvSpPr>
          <p:cNvPr id="414" name="Google Shape;414;g6054c66ab6_8_11"/>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b="1"/>
              <a:t>Case study #1: Citizens’ Advisory Board, Chicago Metropolitan Agency for Planning</a:t>
            </a:r>
            <a:endParaRPr b="1"/>
          </a:p>
          <a:p>
            <a:pPr marL="0" lvl="0" indent="0" algn="l" rtl="0">
              <a:lnSpc>
                <a:spcPct val="90000"/>
              </a:lnSpc>
              <a:spcBef>
                <a:spcPts val="0"/>
              </a:spcBef>
              <a:spcAft>
                <a:spcPts val="0"/>
              </a:spcAft>
              <a:buNone/>
            </a:pPr>
            <a:endParaRPr b="1"/>
          </a:p>
          <a:p>
            <a:pPr marL="457200" lvl="0" indent="-342900" algn="l" rtl="0">
              <a:lnSpc>
                <a:spcPct val="90000"/>
              </a:lnSpc>
              <a:spcBef>
                <a:spcPts val="0"/>
              </a:spcBef>
              <a:spcAft>
                <a:spcPts val="0"/>
              </a:spcAft>
              <a:buSzPts val="1800"/>
              <a:buChar char="●"/>
            </a:pPr>
            <a:r>
              <a:rPr lang="en-US" u="sng"/>
              <a:t>What:</a:t>
            </a:r>
            <a:r>
              <a:rPr lang="en-US"/>
              <a:t> citizen committee to help develop and implement long range transportation plans in metro Chicago</a:t>
            </a:r>
            <a:endParaRPr/>
          </a:p>
          <a:p>
            <a:pPr marL="457200" lvl="0" indent="-342900" algn="l" rtl="0">
              <a:lnSpc>
                <a:spcPct val="90000"/>
              </a:lnSpc>
              <a:spcBef>
                <a:spcPts val="0"/>
              </a:spcBef>
              <a:spcAft>
                <a:spcPts val="0"/>
              </a:spcAft>
              <a:buSzPts val="1800"/>
              <a:buChar char="●"/>
            </a:pPr>
            <a:r>
              <a:rPr lang="en-US" u="sng"/>
              <a:t>When:</a:t>
            </a:r>
            <a:r>
              <a:rPr lang="en-US"/>
              <a:t> ongoing, quarterly meetings</a:t>
            </a:r>
            <a:endParaRPr/>
          </a:p>
          <a:p>
            <a:pPr marL="457200" lvl="0" indent="-342900" algn="l" rtl="0">
              <a:lnSpc>
                <a:spcPct val="90000"/>
              </a:lnSpc>
              <a:spcBef>
                <a:spcPts val="0"/>
              </a:spcBef>
              <a:spcAft>
                <a:spcPts val="0"/>
              </a:spcAft>
              <a:buSzPts val="1800"/>
              <a:buChar char="●"/>
            </a:pPr>
            <a:r>
              <a:rPr lang="en-US" u="sng"/>
              <a:t>Why:</a:t>
            </a:r>
            <a:r>
              <a:rPr lang="en-US"/>
              <a:t> transportation affects everyone, so diverse community input is essential</a:t>
            </a:r>
            <a:endParaRPr/>
          </a:p>
          <a:p>
            <a:pPr marL="457200" lvl="0" indent="-342900" algn="l" rtl="0">
              <a:lnSpc>
                <a:spcPct val="90000"/>
              </a:lnSpc>
              <a:spcBef>
                <a:spcPts val="0"/>
              </a:spcBef>
              <a:spcAft>
                <a:spcPts val="0"/>
              </a:spcAft>
              <a:buSzPts val="1800"/>
              <a:buChar char="●"/>
            </a:pPr>
            <a:r>
              <a:rPr lang="en-US" u="sng"/>
              <a:t>Results:</a:t>
            </a:r>
            <a:r>
              <a:rPr lang="en-US"/>
              <a:t> Committee has made provided essential input to CMAP on issues from road improvements to reinvestment in disinvested areas.</a:t>
            </a:r>
            <a:endParaRPr/>
          </a:p>
        </p:txBody>
      </p:sp>
      <p:sp>
        <p:nvSpPr>
          <p:cNvPr id="415" name="Google Shape;415;g6054c66ab6_8_11"/>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b="1"/>
              <a:t>Case Study #2: Citizen Advisory Board, City of St. Louis</a:t>
            </a:r>
            <a:endParaRPr b="1"/>
          </a:p>
          <a:p>
            <a:pPr marL="0" lvl="0" indent="0" algn="l" rtl="0">
              <a:lnSpc>
                <a:spcPct val="90000"/>
              </a:lnSpc>
              <a:spcBef>
                <a:spcPts val="0"/>
              </a:spcBef>
              <a:spcAft>
                <a:spcPts val="0"/>
              </a:spcAft>
              <a:buNone/>
            </a:pPr>
            <a:endParaRPr b="1"/>
          </a:p>
          <a:p>
            <a:pPr marL="457200" lvl="0" indent="-342900" algn="l" rtl="0">
              <a:lnSpc>
                <a:spcPct val="90000"/>
              </a:lnSpc>
              <a:spcBef>
                <a:spcPts val="0"/>
              </a:spcBef>
              <a:spcAft>
                <a:spcPts val="0"/>
              </a:spcAft>
              <a:buSzPts val="1800"/>
              <a:buChar char="●"/>
            </a:pPr>
            <a:r>
              <a:rPr lang="en-US" u="sng"/>
              <a:t>What:</a:t>
            </a:r>
            <a:r>
              <a:rPr lang="en-US"/>
              <a:t> 13 member citizen committee to select new police commissioner, appointed by mayor</a:t>
            </a:r>
            <a:endParaRPr/>
          </a:p>
          <a:p>
            <a:pPr marL="457200" lvl="0" indent="-342900" algn="l" rtl="0">
              <a:lnSpc>
                <a:spcPct val="90000"/>
              </a:lnSpc>
              <a:spcBef>
                <a:spcPts val="0"/>
              </a:spcBef>
              <a:spcAft>
                <a:spcPts val="0"/>
              </a:spcAft>
              <a:buSzPts val="1800"/>
              <a:buChar char="●"/>
            </a:pPr>
            <a:r>
              <a:rPr lang="en-US" u="sng"/>
              <a:t>When:</a:t>
            </a:r>
            <a:r>
              <a:rPr lang="en-US"/>
              <a:t> June - December 2017</a:t>
            </a:r>
            <a:endParaRPr/>
          </a:p>
          <a:p>
            <a:pPr marL="457200" lvl="0" indent="-342900" algn="l" rtl="0">
              <a:lnSpc>
                <a:spcPct val="90000"/>
              </a:lnSpc>
              <a:spcBef>
                <a:spcPts val="0"/>
              </a:spcBef>
              <a:spcAft>
                <a:spcPts val="0"/>
              </a:spcAft>
              <a:buSzPts val="1800"/>
              <a:buChar char="●"/>
            </a:pPr>
            <a:r>
              <a:rPr lang="en-US" u="sng"/>
              <a:t>Why:</a:t>
            </a:r>
            <a:r>
              <a:rPr lang="en-US"/>
              <a:t> address distrust of police department; promote community safety and security; improve community-police relations</a:t>
            </a:r>
            <a:endParaRPr/>
          </a:p>
          <a:p>
            <a:pPr marL="457200" lvl="0" indent="-342900" algn="l" rtl="0">
              <a:lnSpc>
                <a:spcPct val="90000"/>
              </a:lnSpc>
              <a:spcBef>
                <a:spcPts val="0"/>
              </a:spcBef>
              <a:spcAft>
                <a:spcPts val="0"/>
              </a:spcAft>
              <a:buSzPts val="1800"/>
              <a:buChar char="●"/>
            </a:pPr>
            <a:r>
              <a:rPr lang="en-US" u="sng"/>
              <a:t>Results:</a:t>
            </a:r>
            <a:r>
              <a:rPr lang="en-US"/>
              <a:t> Committee was able to shape the selection process from the start.  Committee eventually submitted six finalists to the mayor.  All finalists had support of community representatives.</a:t>
            </a:r>
            <a:endParaRPr/>
          </a:p>
        </p:txBody>
      </p:sp>
      <p:pic>
        <p:nvPicPr>
          <p:cNvPr id="416" name="Google Shape;416;g6054c66ab6_8_11"/>
          <p:cNvPicPr preferRelativeResize="0"/>
          <p:nvPr/>
        </p:nvPicPr>
        <p:blipFill>
          <a:blip r:embed="rId3">
            <a:alphaModFix/>
          </a:blip>
          <a:stretch>
            <a:fillRect/>
          </a:stretch>
        </p:blipFill>
        <p:spPr>
          <a:xfrm>
            <a:off x="8741750" y="121685"/>
            <a:ext cx="2413924" cy="161129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6052b63cd6_0_2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3F3F3F"/>
              </a:buClr>
              <a:buSzPts val="4800"/>
              <a:buFont typeface="Calibri"/>
              <a:buNone/>
            </a:pPr>
            <a:r>
              <a:rPr lang="en-US"/>
              <a:t>Neighborhood Associations</a:t>
            </a:r>
            <a:endParaRPr/>
          </a:p>
        </p:txBody>
      </p:sp>
      <p:sp>
        <p:nvSpPr>
          <p:cNvPr id="422" name="Google Shape;422;g6052b63cd6_0_24"/>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b="1"/>
              <a:t>Overview: </a:t>
            </a:r>
            <a:r>
              <a:rPr lang="en-US"/>
              <a:t>Neighborhood Associations are a group of residents who meet together to achieve specific goals within their community.</a:t>
            </a:r>
            <a:endParaRPr/>
          </a:p>
          <a:p>
            <a:pPr marL="457200" lvl="0" indent="-342900" algn="l" rtl="0">
              <a:lnSpc>
                <a:spcPct val="115000"/>
              </a:lnSpc>
              <a:spcBef>
                <a:spcPts val="0"/>
              </a:spcBef>
              <a:spcAft>
                <a:spcPts val="0"/>
              </a:spcAft>
              <a:buSzPts val="1800"/>
              <a:buChar char="●"/>
            </a:pPr>
            <a:r>
              <a:rPr lang="en-US"/>
              <a:t>Brings various members of the community together to accomplish similar goals</a:t>
            </a:r>
            <a:endParaRPr/>
          </a:p>
          <a:p>
            <a:pPr marL="457200" lvl="0" indent="-342900" algn="l" rtl="0">
              <a:lnSpc>
                <a:spcPct val="115000"/>
              </a:lnSpc>
              <a:spcBef>
                <a:spcPts val="0"/>
              </a:spcBef>
              <a:spcAft>
                <a:spcPts val="0"/>
              </a:spcAft>
              <a:buSzPts val="1800"/>
              <a:buChar char="●"/>
            </a:pPr>
            <a:r>
              <a:rPr lang="en-US"/>
              <a:t>Anyone can be apart of a neighborhood association</a:t>
            </a:r>
            <a:endParaRPr/>
          </a:p>
          <a:p>
            <a:pPr marL="457200" lvl="0" indent="-342900" algn="l" rtl="0">
              <a:lnSpc>
                <a:spcPct val="115000"/>
              </a:lnSpc>
              <a:spcBef>
                <a:spcPts val="0"/>
              </a:spcBef>
              <a:spcAft>
                <a:spcPts val="0"/>
              </a:spcAft>
              <a:buSzPts val="1800"/>
              <a:buChar char="●"/>
            </a:pPr>
            <a:r>
              <a:rPr lang="en-US"/>
              <a:t>Residents know what is best for their community</a:t>
            </a:r>
            <a:endParaRPr/>
          </a:p>
          <a:p>
            <a:pPr marL="0" lvl="0" indent="0" algn="l" rtl="0">
              <a:lnSpc>
                <a:spcPct val="115000"/>
              </a:lnSpc>
              <a:spcBef>
                <a:spcPts val="0"/>
              </a:spcBef>
              <a:spcAft>
                <a:spcPts val="0"/>
              </a:spcAft>
              <a:buNone/>
            </a:pPr>
            <a:endParaRPr sz="1800">
              <a:solidFill>
                <a:srgbClr val="404040"/>
              </a:solidFill>
            </a:endParaRPr>
          </a:p>
          <a:p>
            <a:pPr marL="0" lvl="0" indent="0" algn="l" rtl="0">
              <a:lnSpc>
                <a:spcPct val="115000"/>
              </a:lnSpc>
              <a:spcBef>
                <a:spcPts val="0"/>
              </a:spcBef>
              <a:spcAft>
                <a:spcPts val="0"/>
              </a:spcAft>
              <a:buClr>
                <a:schemeClr val="dk1"/>
              </a:buClr>
              <a:buSzPts val="1100"/>
              <a:buFont typeface="Arial"/>
              <a:buNone/>
            </a:pPr>
            <a:r>
              <a:rPr lang="en-US" b="1"/>
              <a:t>Appropriateness: </a:t>
            </a:r>
            <a:endParaRPr/>
          </a:p>
          <a:p>
            <a:pPr marL="457200" lvl="0" indent="-342900" algn="l" rtl="0">
              <a:lnSpc>
                <a:spcPct val="115000"/>
              </a:lnSpc>
              <a:spcBef>
                <a:spcPts val="0"/>
              </a:spcBef>
              <a:spcAft>
                <a:spcPts val="0"/>
              </a:spcAft>
              <a:buSzPts val="1800"/>
              <a:buChar char="●"/>
            </a:pPr>
            <a:r>
              <a:rPr lang="en-US"/>
              <a:t>Aids in planning being tailored to the neighborhood</a:t>
            </a:r>
            <a:endParaRPr/>
          </a:p>
          <a:p>
            <a:pPr marL="457200" lvl="0" indent="-342900" algn="l" rtl="0">
              <a:lnSpc>
                <a:spcPct val="115000"/>
              </a:lnSpc>
              <a:spcBef>
                <a:spcPts val="0"/>
              </a:spcBef>
              <a:spcAft>
                <a:spcPts val="0"/>
              </a:spcAft>
              <a:buSzPts val="1800"/>
              <a:buChar char="●"/>
            </a:pPr>
            <a:r>
              <a:rPr lang="en-US">
                <a:solidFill>
                  <a:srgbClr val="404040"/>
                </a:solidFill>
              </a:rPr>
              <a:t>Ensures “bottom to top” planning </a:t>
            </a:r>
            <a:endParaRPr>
              <a:solidFill>
                <a:srgbClr val="404040"/>
              </a:solidFill>
            </a:endParaRPr>
          </a:p>
        </p:txBody>
      </p:sp>
      <p:pic>
        <p:nvPicPr>
          <p:cNvPr id="423" name="Google Shape;423;g6052b63cd6_0_24"/>
          <p:cNvPicPr preferRelativeResize="0"/>
          <p:nvPr/>
        </p:nvPicPr>
        <p:blipFill>
          <a:blip r:embed="rId3">
            <a:alphaModFix/>
          </a:blip>
          <a:stretch>
            <a:fillRect/>
          </a:stretch>
        </p:blipFill>
        <p:spPr>
          <a:xfrm>
            <a:off x="8408850" y="103438"/>
            <a:ext cx="3371850" cy="15335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6054c66ab6_4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Neighborhood Associations</a:t>
            </a:r>
            <a:endParaRPr/>
          </a:p>
        </p:txBody>
      </p:sp>
      <p:sp>
        <p:nvSpPr>
          <p:cNvPr id="429" name="Google Shape;429;g6054c66ab6_4_5"/>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Weakness </a:t>
            </a:r>
            <a:endParaRPr/>
          </a:p>
          <a:p>
            <a:pPr marL="457200" lvl="0" indent="-342900" algn="l" rtl="0">
              <a:lnSpc>
                <a:spcPct val="90000"/>
              </a:lnSpc>
              <a:spcBef>
                <a:spcPts val="0"/>
              </a:spcBef>
              <a:spcAft>
                <a:spcPts val="0"/>
              </a:spcAft>
              <a:buSzPts val="1800"/>
              <a:buChar char="●"/>
            </a:pPr>
            <a:r>
              <a:rPr lang="en-US"/>
              <a:t>Can be turned into self-promoting/political agenda/soapbox</a:t>
            </a:r>
            <a:endParaRPr/>
          </a:p>
          <a:p>
            <a:pPr marL="457200" lvl="0" indent="-342900" algn="l" rtl="0">
              <a:lnSpc>
                <a:spcPct val="90000"/>
              </a:lnSpc>
              <a:spcBef>
                <a:spcPts val="0"/>
              </a:spcBef>
              <a:spcAft>
                <a:spcPts val="0"/>
              </a:spcAft>
              <a:buSzPts val="1800"/>
              <a:buChar char="●"/>
            </a:pPr>
            <a:r>
              <a:rPr lang="en-US"/>
              <a:t>People can still have a fear of speaking out or engaging with other people</a:t>
            </a:r>
            <a:endParaRPr/>
          </a:p>
          <a:p>
            <a:pPr marL="457200" lvl="0" indent="-342900" algn="l" rtl="0">
              <a:lnSpc>
                <a:spcPct val="90000"/>
              </a:lnSpc>
              <a:spcBef>
                <a:spcPts val="0"/>
              </a:spcBef>
              <a:spcAft>
                <a:spcPts val="0"/>
              </a:spcAft>
              <a:buSzPts val="1800"/>
              <a:buChar char="●"/>
            </a:pPr>
            <a:r>
              <a:rPr lang="en-US"/>
              <a:t>Time consuming</a:t>
            </a:r>
            <a:endParaRPr/>
          </a:p>
          <a:p>
            <a:pPr marL="457200" lvl="0" indent="-342900" algn="l" rtl="0">
              <a:lnSpc>
                <a:spcPct val="90000"/>
              </a:lnSpc>
              <a:spcBef>
                <a:spcPts val="0"/>
              </a:spcBef>
              <a:spcAft>
                <a:spcPts val="0"/>
              </a:spcAft>
              <a:buSzPts val="1800"/>
              <a:buChar char="●"/>
            </a:pPr>
            <a:r>
              <a:rPr lang="en-US"/>
              <a:t>It may not be accurate representation of the community as a whole, but just representation of a certain group of people (vocal minority)</a:t>
            </a:r>
            <a:endParaRPr/>
          </a:p>
        </p:txBody>
      </p:sp>
      <p:sp>
        <p:nvSpPr>
          <p:cNvPr id="430" name="Google Shape;430;g6054c66ab6_4_5"/>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a:t>Strengths</a:t>
            </a:r>
            <a:endParaRPr/>
          </a:p>
          <a:p>
            <a:pPr marL="91440" lvl="0" indent="-114300" algn="l" rtl="0">
              <a:lnSpc>
                <a:spcPct val="90000"/>
              </a:lnSpc>
              <a:spcBef>
                <a:spcPts val="0"/>
              </a:spcBef>
              <a:spcAft>
                <a:spcPts val="0"/>
              </a:spcAft>
              <a:buSzPts val="1800"/>
              <a:buChar char="●"/>
            </a:pPr>
            <a:r>
              <a:rPr lang="en-US"/>
              <a:t>Helps residents build relationships</a:t>
            </a:r>
            <a:endParaRPr/>
          </a:p>
          <a:p>
            <a:pPr marL="91440" lvl="0" indent="-114300" algn="l" rtl="0">
              <a:spcBef>
                <a:spcPts val="0"/>
              </a:spcBef>
              <a:spcAft>
                <a:spcPts val="0"/>
              </a:spcAft>
              <a:buSzPts val="1800"/>
              <a:buChar char="●"/>
            </a:pPr>
            <a:r>
              <a:rPr lang="en-US"/>
              <a:t>Effective resources for the citizens in the community </a:t>
            </a:r>
            <a:endParaRPr/>
          </a:p>
          <a:p>
            <a:pPr marL="91440" lvl="0" indent="-114300" algn="l" rtl="0">
              <a:spcBef>
                <a:spcPts val="0"/>
              </a:spcBef>
              <a:spcAft>
                <a:spcPts val="0"/>
              </a:spcAft>
              <a:buSzPts val="1800"/>
              <a:buChar char="●"/>
            </a:pPr>
            <a:r>
              <a:rPr lang="en-US"/>
              <a:t>The organization can help residents succinctly share opinions with elected officials</a:t>
            </a:r>
            <a:endParaRPr/>
          </a:p>
          <a:p>
            <a:pPr marL="91440" lvl="0" indent="-114300" algn="l" rtl="0">
              <a:spcBef>
                <a:spcPts val="0"/>
              </a:spcBef>
              <a:spcAft>
                <a:spcPts val="0"/>
              </a:spcAft>
              <a:buSzPts val="1800"/>
              <a:buChar char="●"/>
            </a:pPr>
            <a:r>
              <a:rPr lang="en-US"/>
              <a:t>Citizens take ownership in projects within their community</a:t>
            </a:r>
            <a:endParaRPr/>
          </a:p>
        </p:txBody>
      </p:sp>
      <p:pic>
        <p:nvPicPr>
          <p:cNvPr id="431" name="Google Shape;431;g6054c66ab6_4_5"/>
          <p:cNvPicPr preferRelativeResize="0"/>
          <p:nvPr/>
        </p:nvPicPr>
        <p:blipFill>
          <a:blip r:embed="rId3">
            <a:alphaModFix/>
          </a:blip>
          <a:stretch>
            <a:fillRect/>
          </a:stretch>
        </p:blipFill>
        <p:spPr>
          <a:xfrm>
            <a:off x="8080450" y="0"/>
            <a:ext cx="3985325" cy="1502675"/>
          </a:xfrm>
          <a:prstGeom prst="rect">
            <a:avLst/>
          </a:prstGeom>
          <a:noFill/>
          <a:ln>
            <a:noFill/>
          </a:ln>
        </p:spPr>
      </p:pic>
      <p:pic>
        <p:nvPicPr>
          <p:cNvPr id="432" name="Google Shape;432;g6054c66ab6_4_5"/>
          <p:cNvPicPr preferRelativeResize="0"/>
          <p:nvPr/>
        </p:nvPicPr>
        <p:blipFill>
          <a:blip r:embed="rId4">
            <a:alphaModFix/>
          </a:blip>
          <a:stretch>
            <a:fillRect/>
          </a:stretch>
        </p:blipFill>
        <p:spPr>
          <a:xfrm>
            <a:off x="8189350" y="3895175"/>
            <a:ext cx="3471550" cy="2303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6054c66ab6_4_1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Neighborhood Associations</a:t>
            </a:r>
            <a:endParaRPr/>
          </a:p>
        </p:txBody>
      </p:sp>
      <p:sp>
        <p:nvSpPr>
          <p:cNvPr id="438" name="Google Shape;438;g6054c66ab6_4_11"/>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#1: Logan Square Neighborhood Association</a:t>
            </a:r>
            <a:endParaRPr/>
          </a:p>
          <a:p>
            <a:pPr marL="91440" lvl="0" indent="-114300" algn="l" rtl="0">
              <a:lnSpc>
                <a:spcPct val="90000"/>
              </a:lnSpc>
              <a:spcBef>
                <a:spcPts val="0"/>
              </a:spcBef>
              <a:spcAft>
                <a:spcPts val="0"/>
              </a:spcAft>
              <a:buSzPts val="1800"/>
              <a:buChar char=" "/>
            </a:pPr>
            <a:endParaRPr/>
          </a:p>
          <a:p>
            <a:pPr marL="457200" lvl="0" indent="-342900" algn="l" rtl="0">
              <a:lnSpc>
                <a:spcPct val="90000"/>
              </a:lnSpc>
              <a:spcBef>
                <a:spcPts val="0"/>
              </a:spcBef>
              <a:spcAft>
                <a:spcPts val="0"/>
              </a:spcAft>
              <a:buSzPts val="1800"/>
              <a:buChar char="●"/>
            </a:pPr>
            <a:r>
              <a:rPr lang="en-US"/>
              <a:t>Strong communities = strong schools</a:t>
            </a:r>
            <a:endParaRPr/>
          </a:p>
          <a:p>
            <a:pPr marL="457200" lvl="0" indent="-342900" algn="l" rtl="0">
              <a:lnSpc>
                <a:spcPct val="90000"/>
              </a:lnSpc>
              <a:spcBef>
                <a:spcPts val="0"/>
              </a:spcBef>
              <a:spcAft>
                <a:spcPts val="0"/>
              </a:spcAft>
              <a:buSzPts val="1800"/>
              <a:buAutoNum type="arabicPeriod"/>
            </a:pPr>
            <a:r>
              <a:rPr lang="en-US"/>
              <a:t>Make schools centers of community life through Community Learning Centers, </a:t>
            </a:r>
            <a:endParaRPr/>
          </a:p>
          <a:p>
            <a:pPr marL="457200" lvl="0" indent="-342900" algn="l" rtl="0">
              <a:lnSpc>
                <a:spcPct val="90000"/>
              </a:lnSpc>
              <a:spcBef>
                <a:spcPts val="0"/>
              </a:spcBef>
              <a:spcAft>
                <a:spcPts val="0"/>
              </a:spcAft>
              <a:buSzPts val="1800"/>
              <a:buAutoNum type="arabicPeriod"/>
            </a:pPr>
            <a:r>
              <a:rPr lang="en-US"/>
              <a:t>Develop school/community partnerships with parents as leaders, and </a:t>
            </a:r>
            <a:endParaRPr/>
          </a:p>
          <a:p>
            <a:pPr marL="457200" lvl="0" indent="-342900" algn="l" rtl="0">
              <a:lnSpc>
                <a:spcPct val="90000"/>
              </a:lnSpc>
              <a:spcBef>
                <a:spcPts val="0"/>
              </a:spcBef>
              <a:spcAft>
                <a:spcPts val="0"/>
              </a:spcAft>
              <a:buSzPts val="1800"/>
              <a:buAutoNum type="arabicPeriod"/>
            </a:pPr>
            <a:r>
              <a:rPr lang="en-US"/>
              <a:t>Develop the ParentTeacher Mentor Program to help parents develop their skills, assist teachers, and build strong relationships in the community. </a:t>
            </a:r>
            <a:endParaRPr/>
          </a:p>
          <a:p>
            <a:pPr marL="91440" lvl="0" indent="-114300" algn="l" rtl="0">
              <a:lnSpc>
                <a:spcPct val="90000"/>
              </a:lnSpc>
              <a:spcBef>
                <a:spcPts val="0"/>
              </a:spcBef>
              <a:spcAft>
                <a:spcPts val="0"/>
              </a:spcAft>
              <a:buSzPts val="1800"/>
              <a:buChar char=" "/>
            </a:pPr>
            <a:r>
              <a:rPr lang="en-US" sz="1100" u="sng">
                <a:solidFill>
                  <a:schemeClr val="hlink"/>
                </a:solidFill>
                <a:latin typeface="Arial"/>
                <a:ea typeface="Arial"/>
                <a:cs typeface="Arial"/>
                <a:sym typeface="Arial"/>
                <a:hlinkClick r:id="rId3"/>
              </a:rPr>
              <a:t>http://www.newcommunities.org/cmadocs/LSNAindicatorsstudy.pdf</a:t>
            </a:r>
            <a:endParaRPr/>
          </a:p>
          <a:p>
            <a:pPr marL="91440" lvl="0" indent="-114300" algn="l" rtl="0">
              <a:lnSpc>
                <a:spcPct val="90000"/>
              </a:lnSpc>
              <a:spcBef>
                <a:spcPts val="0"/>
              </a:spcBef>
              <a:spcAft>
                <a:spcPts val="0"/>
              </a:spcAft>
              <a:buSzPts val="1800"/>
              <a:buChar char=" "/>
            </a:pPr>
            <a:endParaRPr/>
          </a:p>
        </p:txBody>
      </p:sp>
      <p:sp>
        <p:nvSpPr>
          <p:cNvPr id="439" name="Google Shape;439;g6054c66ab6_4_11"/>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a:t>Case Study #2: Minneapolis’ Neighborhood Revitalization Program</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“We received a wake-up call from a homeowner survey that showed that 20 percent of then current homeowners planned to move out of the city within five years.” -Bob Miller, Director of Minneapolis’ Neighborhood Revitalization Program</a:t>
            </a:r>
            <a:endParaRPr/>
          </a:p>
          <a:p>
            <a:pPr marL="457200" lvl="0" indent="-342900" algn="l" rtl="0">
              <a:lnSpc>
                <a:spcPct val="90000"/>
              </a:lnSpc>
              <a:spcBef>
                <a:spcPts val="0"/>
              </a:spcBef>
              <a:spcAft>
                <a:spcPts val="0"/>
              </a:spcAft>
              <a:buSzPts val="1800"/>
              <a:buChar char="●"/>
            </a:pPr>
            <a:r>
              <a:rPr lang="en-US"/>
              <a:t>City officials focus on revitalizing downtown had lead them to neglect their neighborhoods</a:t>
            </a:r>
            <a:endParaRPr/>
          </a:p>
          <a:p>
            <a:pPr marL="91440" lvl="0" indent="-114300" algn="l" rtl="0">
              <a:lnSpc>
                <a:spcPct val="90000"/>
              </a:lnSpc>
              <a:spcBef>
                <a:spcPts val="0"/>
              </a:spcBef>
              <a:spcAft>
                <a:spcPts val="0"/>
              </a:spcAft>
              <a:buSzPts val="1800"/>
              <a:buChar char=" "/>
            </a:pPr>
            <a:r>
              <a:rPr lang="en-US" sz="1100" u="sng">
                <a:solidFill>
                  <a:schemeClr val="hlink"/>
                </a:solidFill>
                <a:latin typeface="Arial"/>
                <a:ea typeface="Arial"/>
                <a:cs typeface="Arial"/>
                <a:sym typeface="Arial"/>
                <a:hlinkClick r:id="rId4"/>
              </a:rPr>
              <a:t>https://spatial.usc.edu/wp-content/uploads/2017/03/Holzer_Richard.pdf</a:t>
            </a:r>
            <a:endParaRPr/>
          </a:p>
        </p:txBody>
      </p:sp>
      <p:pic>
        <p:nvPicPr>
          <p:cNvPr id="440" name="Google Shape;440;g6054c66ab6_4_11"/>
          <p:cNvPicPr preferRelativeResize="0"/>
          <p:nvPr/>
        </p:nvPicPr>
        <p:blipFill>
          <a:blip r:embed="rId5">
            <a:alphaModFix/>
          </a:blip>
          <a:stretch>
            <a:fillRect/>
          </a:stretch>
        </p:blipFill>
        <p:spPr>
          <a:xfrm>
            <a:off x="8826300" y="-2475"/>
            <a:ext cx="2258375" cy="16636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6102ce0eb9_9_15"/>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Citizen’s Panels: Overview</a:t>
            </a:r>
            <a:endParaRPr/>
          </a:p>
        </p:txBody>
      </p:sp>
      <p:sp>
        <p:nvSpPr>
          <p:cNvPr id="446" name="Google Shape;446;g6102ce0eb9_9_15"/>
          <p:cNvSpPr txBox="1">
            <a:spLocks noGrp="1"/>
          </p:cNvSpPr>
          <p:nvPr>
            <p:ph type="body" idx="1"/>
          </p:nvPr>
        </p:nvSpPr>
        <p:spPr>
          <a:xfrm>
            <a:off x="1097271" y="1845725"/>
            <a:ext cx="10058400" cy="4023300"/>
          </a:xfrm>
          <a:prstGeom prst="rect">
            <a:avLst/>
          </a:prstGeom>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a:t>
            </a:r>
            <a:r>
              <a:rPr lang="en-US" sz="2400">
                <a:solidFill>
                  <a:schemeClr val="dk1"/>
                </a:solidFill>
              </a:rPr>
              <a:t>Citizen’s panels are a way to </a:t>
            </a:r>
            <a:r>
              <a:rPr lang="en-US" sz="2400" b="1">
                <a:solidFill>
                  <a:schemeClr val="dk1"/>
                </a:solidFill>
              </a:rPr>
              <a:t>engage</a:t>
            </a:r>
            <a:r>
              <a:rPr lang="en-US" sz="2400">
                <a:solidFill>
                  <a:schemeClr val="dk1"/>
                </a:solidFill>
              </a:rPr>
              <a:t> community members through an </a:t>
            </a:r>
            <a:r>
              <a:rPr lang="en-US" sz="2400" b="1">
                <a:solidFill>
                  <a:schemeClr val="dk1"/>
                </a:solidFill>
              </a:rPr>
              <a:t>ongoing</a:t>
            </a:r>
            <a:r>
              <a:rPr lang="en-US" sz="2400">
                <a:solidFill>
                  <a:schemeClr val="dk1"/>
                </a:solidFill>
              </a:rPr>
              <a:t> </a:t>
            </a:r>
            <a:r>
              <a:rPr lang="en-US" sz="2400" b="1">
                <a:solidFill>
                  <a:schemeClr val="dk1"/>
                </a:solidFill>
              </a:rPr>
              <a:t>panel</a:t>
            </a:r>
            <a:r>
              <a:rPr lang="en-US" sz="2400">
                <a:solidFill>
                  <a:schemeClr val="dk1"/>
                </a:solidFill>
              </a:rPr>
              <a:t>.</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a:t>
            </a:r>
            <a:r>
              <a:rPr lang="en-US" sz="2400">
                <a:solidFill>
                  <a:schemeClr val="dk1"/>
                </a:solidFill>
              </a:rPr>
              <a:t>A citizen’s panel typically consist of 10 to 2,000 or more people which </a:t>
            </a:r>
            <a:r>
              <a:rPr lang="en-US" sz="2400" b="1">
                <a:solidFill>
                  <a:schemeClr val="dk1"/>
                </a:solidFill>
              </a:rPr>
              <a:t>represent</a:t>
            </a:r>
            <a:r>
              <a:rPr lang="en-US" sz="2400">
                <a:solidFill>
                  <a:schemeClr val="dk1"/>
                </a:solidFill>
              </a:rPr>
              <a:t> a community at-large and its </a:t>
            </a:r>
            <a:r>
              <a:rPr lang="en-US" sz="2400" b="1">
                <a:solidFill>
                  <a:schemeClr val="dk1"/>
                </a:solidFill>
              </a:rPr>
              <a:t>multifaceted</a:t>
            </a:r>
            <a:r>
              <a:rPr lang="en-US" sz="2400">
                <a:solidFill>
                  <a:schemeClr val="dk1"/>
                </a:solidFill>
              </a:rPr>
              <a:t> </a:t>
            </a:r>
            <a:r>
              <a:rPr lang="en-US" sz="2400" b="1">
                <a:solidFill>
                  <a:schemeClr val="dk1"/>
                </a:solidFill>
              </a:rPr>
              <a:t>character</a:t>
            </a:r>
            <a:r>
              <a:rPr lang="en-US" sz="2400">
                <a:solidFill>
                  <a:schemeClr val="dk1"/>
                </a:solidFill>
              </a:rPr>
              <a:t>.</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a:t>
            </a:r>
            <a:r>
              <a:rPr lang="en-US" sz="2400">
                <a:solidFill>
                  <a:schemeClr val="dk1"/>
                </a:solidFill>
              </a:rPr>
              <a:t>Each panelist is </a:t>
            </a:r>
            <a:r>
              <a:rPr lang="en-US" sz="2400" b="1">
                <a:solidFill>
                  <a:schemeClr val="dk1"/>
                </a:solidFill>
              </a:rPr>
              <a:t>surveyed</a:t>
            </a:r>
            <a:r>
              <a:rPr lang="en-US" sz="2400">
                <a:solidFill>
                  <a:schemeClr val="dk1"/>
                </a:solidFill>
              </a:rPr>
              <a:t> one or more times per year to </a:t>
            </a:r>
            <a:r>
              <a:rPr lang="en-US" sz="2400" b="1">
                <a:solidFill>
                  <a:schemeClr val="dk1"/>
                </a:solidFill>
              </a:rPr>
              <a:t>measure</a:t>
            </a:r>
            <a:r>
              <a:rPr lang="en-US" sz="2400">
                <a:solidFill>
                  <a:schemeClr val="dk1"/>
                </a:solidFill>
              </a:rPr>
              <a:t> </a:t>
            </a:r>
            <a:r>
              <a:rPr lang="en-US" sz="2400" b="1">
                <a:solidFill>
                  <a:schemeClr val="dk1"/>
                </a:solidFill>
              </a:rPr>
              <a:t>changes</a:t>
            </a:r>
            <a:r>
              <a:rPr lang="en-US" sz="2400">
                <a:solidFill>
                  <a:schemeClr val="dk1"/>
                </a:solidFill>
              </a:rPr>
              <a:t> over time or a lack thereof.</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a:t>
            </a:r>
            <a:r>
              <a:rPr lang="en-US" sz="2400">
                <a:solidFill>
                  <a:schemeClr val="dk1"/>
                </a:solidFill>
              </a:rPr>
              <a:t>Citizen’s panels provide an opportunity for community members to voice their community’s </a:t>
            </a:r>
            <a:r>
              <a:rPr lang="en-US" sz="2400" b="1">
                <a:solidFill>
                  <a:schemeClr val="dk1"/>
                </a:solidFill>
              </a:rPr>
              <a:t>assets</a:t>
            </a:r>
            <a:r>
              <a:rPr lang="en-US" sz="2400">
                <a:solidFill>
                  <a:schemeClr val="dk1"/>
                </a:solidFill>
              </a:rPr>
              <a:t>, </a:t>
            </a:r>
            <a:r>
              <a:rPr lang="en-US" sz="2400" b="1">
                <a:solidFill>
                  <a:schemeClr val="dk1"/>
                </a:solidFill>
              </a:rPr>
              <a:t>shortcomings</a:t>
            </a:r>
            <a:r>
              <a:rPr lang="en-US" sz="2400">
                <a:solidFill>
                  <a:schemeClr val="dk1"/>
                </a:solidFill>
              </a:rPr>
              <a:t> and represent a </a:t>
            </a:r>
            <a:r>
              <a:rPr lang="en-US" sz="2400" b="1">
                <a:solidFill>
                  <a:schemeClr val="dk1"/>
                </a:solidFill>
              </a:rPr>
              <a:t>range of opinions</a:t>
            </a:r>
            <a:r>
              <a:rPr lang="en-US" sz="2400">
                <a:solidFill>
                  <a:schemeClr val="dk1"/>
                </a:solidFill>
              </a:rPr>
              <a:t>.</a:t>
            </a:r>
            <a:endParaRPr sz="2400">
              <a:solidFill>
                <a:schemeClr val="dk1"/>
              </a:solidFill>
            </a:endParaRPr>
          </a:p>
          <a:p>
            <a:pPr marL="0" lvl="0" indent="0" algn="l" rtl="0">
              <a:spcBef>
                <a:spcPts val="1200"/>
              </a:spcBef>
              <a:spcAft>
                <a:spcPts val="200"/>
              </a:spcAft>
              <a:buNone/>
            </a:pPr>
            <a:r>
              <a:rPr lang="en-US" sz="2400">
                <a:solidFill>
                  <a:schemeClr val="dk1"/>
                </a:solidFill>
              </a:rPr>
              <a:t>Although used for a variety of reasons, citizen’s panels are a productive tool in </a:t>
            </a:r>
            <a:r>
              <a:rPr lang="en-US" sz="2400" b="1">
                <a:solidFill>
                  <a:schemeClr val="dk1"/>
                </a:solidFill>
              </a:rPr>
              <a:t>Comprehensive Planning processes.</a:t>
            </a:r>
            <a:endParaRPr sz="2400"/>
          </a:p>
        </p:txBody>
      </p:sp>
      <p:pic>
        <p:nvPicPr>
          <p:cNvPr id="447" name="Google Shape;447;g6102ce0eb9_9_15"/>
          <p:cNvPicPr preferRelativeResize="0"/>
          <p:nvPr/>
        </p:nvPicPr>
        <p:blipFill>
          <a:blip r:embed="rId3">
            <a:alphaModFix/>
          </a:blip>
          <a:stretch>
            <a:fillRect/>
          </a:stretch>
        </p:blipFill>
        <p:spPr>
          <a:xfrm>
            <a:off x="8660995" y="156000"/>
            <a:ext cx="2961306" cy="1712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6102ce0eb9_9_21"/>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Citizen’s Panels: Strength &amp; Weakness</a:t>
            </a:r>
            <a:endParaRPr/>
          </a:p>
        </p:txBody>
      </p:sp>
      <p:sp>
        <p:nvSpPr>
          <p:cNvPr id="453" name="Google Shape;453;g6102ce0eb9_9_21"/>
          <p:cNvSpPr txBox="1">
            <a:spLocks noGrp="1"/>
          </p:cNvSpPr>
          <p:nvPr>
            <p:ph type="body" idx="1"/>
          </p:nvPr>
        </p:nvSpPr>
        <p:spPr>
          <a:xfrm>
            <a:off x="1097279" y="1845734"/>
            <a:ext cx="4937700" cy="4023300"/>
          </a:xfrm>
          <a:prstGeom prst="rect">
            <a:avLst/>
          </a:prstGeom>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b="1" dirty="0">
                <a:solidFill>
                  <a:schemeClr val="tx1"/>
                </a:solidFill>
                <a:latin typeface="Arial"/>
                <a:ea typeface="Arial"/>
                <a:cs typeface="Arial"/>
                <a:sym typeface="Arial"/>
              </a:rPr>
              <a:t>WEAKNESSES:</a:t>
            </a:r>
            <a:endParaRPr b="1" dirty="0">
              <a:solidFill>
                <a:schemeClr val="tx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•S</a:t>
            </a:r>
            <a:r>
              <a:rPr lang="en-US" dirty="0">
                <a:solidFill>
                  <a:schemeClr val="tx1"/>
                </a:solidFill>
              </a:rPr>
              <a:t>ame panelists may decrease new or creative insights</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•T</a:t>
            </a:r>
            <a:r>
              <a:rPr lang="en-US" dirty="0">
                <a:solidFill>
                  <a:schemeClr val="tx1"/>
                </a:solidFill>
              </a:rPr>
              <a:t>urnover in panelists reduces validity of measured changes</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a:t>
            </a:r>
            <a:r>
              <a:rPr lang="en-US" dirty="0">
                <a:solidFill>
                  <a:schemeClr val="tx1"/>
                </a:solidFill>
              </a:rPr>
              <a:t>If unbalanced, one stakeholder’s voice may get stifled</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a:t>
            </a:r>
            <a:r>
              <a:rPr lang="en-US" dirty="0">
                <a:solidFill>
                  <a:schemeClr val="tx1"/>
                </a:solidFill>
              </a:rPr>
              <a:t>Inadequate periodical surveying design may not allow for proper dialogue or response</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•P</a:t>
            </a:r>
            <a:r>
              <a:rPr lang="en-US" dirty="0">
                <a:solidFill>
                  <a:schemeClr val="tx1"/>
                </a:solidFill>
              </a:rPr>
              <a:t>rocess is fairly unregulated and hard to ensure its validity</a:t>
            </a:r>
            <a:endParaRPr dirty="0">
              <a:solidFill>
                <a:schemeClr val="tx1"/>
              </a:solidFill>
            </a:endParaRPr>
          </a:p>
          <a:p>
            <a:pPr marL="0" lvl="0" indent="0" algn="l" rtl="0">
              <a:spcBef>
                <a:spcPts val="1200"/>
              </a:spcBef>
              <a:spcAft>
                <a:spcPts val="200"/>
              </a:spcAft>
              <a:buNone/>
            </a:pPr>
            <a:endParaRPr dirty="0">
              <a:solidFill>
                <a:srgbClr val="980000"/>
              </a:solidFill>
            </a:endParaRPr>
          </a:p>
        </p:txBody>
      </p:sp>
      <p:sp>
        <p:nvSpPr>
          <p:cNvPr id="454" name="Google Shape;454;g6102ce0eb9_9_21"/>
          <p:cNvSpPr txBox="1">
            <a:spLocks noGrp="1"/>
          </p:cNvSpPr>
          <p:nvPr>
            <p:ph type="body" idx="2"/>
          </p:nvPr>
        </p:nvSpPr>
        <p:spPr>
          <a:xfrm>
            <a:off x="6217920" y="1845735"/>
            <a:ext cx="4937700" cy="4023300"/>
          </a:xfrm>
          <a:prstGeom prst="rect">
            <a:avLst/>
          </a:prstGeom>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b="1" dirty="0">
                <a:solidFill>
                  <a:schemeClr val="tx1"/>
                </a:solidFill>
                <a:latin typeface="Arial"/>
                <a:ea typeface="Arial"/>
                <a:cs typeface="Arial"/>
                <a:sym typeface="Arial"/>
              </a:rPr>
              <a:t>STRENGTHS</a:t>
            </a:r>
            <a:r>
              <a:rPr lang="en-US" dirty="0">
                <a:solidFill>
                  <a:schemeClr val="tx1"/>
                </a:solidFill>
                <a:latin typeface="Arial"/>
                <a:ea typeface="Arial"/>
                <a:cs typeface="Arial"/>
                <a:sym typeface="Arial"/>
              </a:rPr>
              <a:t>:</a:t>
            </a:r>
            <a:endParaRPr dirty="0">
              <a:solidFill>
                <a:schemeClr val="tx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a:t>
            </a:r>
            <a:r>
              <a:rPr lang="en-US" dirty="0">
                <a:solidFill>
                  <a:schemeClr val="tx1"/>
                </a:solidFill>
              </a:rPr>
              <a:t>Panels reflect a variety of voices in a community</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a:t>
            </a:r>
            <a:r>
              <a:rPr lang="en-US" dirty="0">
                <a:solidFill>
                  <a:schemeClr val="tx1"/>
                </a:solidFill>
              </a:rPr>
              <a:t>Volunteer panelists increase public responsiveness</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a:t>
            </a:r>
            <a:r>
              <a:rPr lang="en-US" dirty="0">
                <a:solidFill>
                  <a:schemeClr val="tx1"/>
                </a:solidFill>
              </a:rPr>
              <a:t>Provides a way for community members to voice opinions out of a public spotlight</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a:t>
            </a:r>
            <a:r>
              <a:rPr lang="en-US" dirty="0">
                <a:solidFill>
                  <a:schemeClr val="tx1"/>
                </a:solidFill>
              </a:rPr>
              <a:t>YOY changes can be measured through long-term panelists through surveys</a:t>
            </a: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latin typeface="Arial"/>
                <a:ea typeface="Arial"/>
                <a:cs typeface="Arial"/>
                <a:sym typeface="Arial"/>
              </a:rPr>
              <a:t>•</a:t>
            </a:r>
            <a:r>
              <a:rPr lang="en-US" dirty="0">
                <a:solidFill>
                  <a:schemeClr val="tx1"/>
                </a:solidFill>
              </a:rPr>
              <a:t>Turnover may lead to an ongoing or refreshed group of panelists</a:t>
            </a:r>
            <a:endParaRPr dirty="0">
              <a:solidFill>
                <a:schemeClr val="tx1"/>
              </a:solidFill>
            </a:endParaRPr>
          </a:p>
          <a:p>
            <a:pPr marL="0" lvl="0" indent="0" algn="l" rtl="0">
              <a:spcBef>
                <a:spcPts val="1200"/>
              </a:spcBef>
              <a:spcAft>
                <a:spcPts val="200"/>
              </a:spcAft>
              <a:buNone/>
            </a:pPr>
            <a:endParaRPr dirty="0">
              <a:solidFill>
                <a:srgbClr val="38761D"/>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6102ce0eb9_9_27"/>
          <p:cNvSpPr txBox="1">
            <a:spLocks noGrp="1"/>
          </p:cNvSpPr>
          <p:nvPr>
            <p:ph type="title"/>
          </p:nvPr>
        </p:nvSpPr>
        <p:spPr>
          <a:xfrm>
            <a:off x="294955"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Citizen’s Panels: Case Studies</a:t>
            </a:r>
            <a:endParaRPr/>
          </a:p>
        </p:txBody>
      </p:sp>
      <p:sp>
        <p:nvSpPr>
          <p:cNvPr id="460" name="Google Shape;460;g6102ce0eb9_9_27"/>
          <p:cNvSpPr txBox="1">
            <a:spLocks noGrp="1"/>
          </p:cNvSpPr>
          <p:nvPr>
            <p:ph type="body" idx="1"/>
          </p:nvPr>
        </p:nvSpPr>
        <p:spPr>
          <a:xfrm>
            <a:off x="294950" y="1737400"/>
            <a:ext cx="5741700" cy="4284600"/>
          </a:xfrm>
          <a:prstGeom prst="rect">
            <a:avLst/>
          </a:prstGeom>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Arial"/>
                <a:ea typeface="Arial"/>
                <a:cs typeface="Arial"/>
                <a:sym typeface="Arial"/>
              </a:rPr>
              <a:t>Massachusetts Office for Health and Human Services (2013):</a:t>
            </a:r>
            <a:endParaRPr sz="1800" b="1">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•Designed a targeted approach for developing autism data collection.</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•Sought public input for improving care, identifying funding sources and recipients, and coordinating information to patients</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•Panel was comprised of: people on the autism spectrum, parents of individuals with autism, and researchers</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•Developed a final report and policy recommendations for Executive Office of Health and Human Services, the governor’s Autism Commission and other state policy makers</a:t>
            </a:r>
            <a:endParaRPr sz="1800">
              <a:solidFill>
                <a:schemeClr val="dk1"/>
              </a:solidFill>
              <a:latin typeface="Arial"/>
              <a:ea typeface="Arial"/>
              <a:cs typeface="Arial"/>
              <a:sym typeface="Arial"/>
            </a:endParaRPr>
          </a:p>
          <a:p>
            <a:pPr marL="0" lvl="0" indent="0" algn="l" rtl="0">
              <a:spcBef>
                <a:spcPts val="1200"/>
              </a:spcBef>
              <a:spcAft>
                <a:spcPts val="200"/>
              </a:spcAft>
              <a:buNone/>
            </a:pPr>
            <a:endParaRPr sz="1800">
              <a:latin typeface="Arial"/>
              <a:ea typeface="Arial"/>
              <a:cs typeface="Arial"/>
              <a:sym typeface="Arial"/>
            </a:endParaRPr>
          </a:p>
        </p:txBody>
      </p:sp>
      <p:sp>
        <p:nvSpPr>
          <p:cNvPr id="461" name="Google Shape;461;g6102ce0eb9_9_27"/>
          <p:cNvSpPr txBox="1">
            <a:spLocks noGrp="1"/>
          </p:cNvSpPr>
          <p:nvPr>
            <p:ph type="body" idx="2"/>
          </p:nvPr>
        </p:nvSpPr>
        <p:spPr>
          <a:xfrm>
            <a:off x="6217925" y="1845725"/>
            <a:ext cx="5836200" cy="4477500"/>
          </a:xfrm>
          <a:prstGeom prst="rect">
            <a:avLst/>
          </a:prstGeom>
        </p:spPr>
        <p:txBody>
          <a:bodyPr spcFirstLastPara="1" wrap="square" lIns="0" tIns="45700" rIns="0" bIns="45700" anchor="t" anchorCtr="0">
            <a:noAutofit/>
          </a:bodyPr>
          <a:lstStyle/>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Palo Alto, CA Comprehensive Plan Update (2006-2016):</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a:t>
            </a:r>
            <a:r>
              <a:rPr lang="en-US">
                <a:solidFill>
                  <a:schemeClr val="dk1"/>
                </a:solidFill>
              </a:rPr>
              <a:t>Local Government appointed 17 panelists to represent Palo Alto</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a:t>
            </a:r>
            <a:r>
              <a:rPr lang="en-US">
                <a:solidFill>
                  <a:schemeClr val="dk1"/>
                </a:solidFill>
              </a:rPr>
              <a:t>regional advocates argued the citizen’s panel was geographically unbalanced and had conflicting interests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a:t>
            </a:r>
            <a:r>
              <a:rPr lang="en-US">
                <a:solidFill>
                  <a:schemeClr val="dk1"/>
                </a:solidFill>
              </a:rPr>
              <a:t>No way to ensure that panels will represent all “sides of the isle” or neighborhoods involved in plans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a:t>
            </a:r>
            <a:r>
              <a:rPr lang="en-US">
                <a:solidFill>
                  <a:schemeClr val="dk1"/>
                </a:solidFill>
              </a:rPr>
              <a:t>Out of the 36 neighborhoods in Palo Alto, only 5-7 were represented in the citizen’s panel</a:t>
            </a:r>
            <a:endParaRPr>
              <a:solidFill>
                <a:schemeClr val="dk1"/>
              </a:solidFill>
              <a:latin typeface="Arial"/>
              <a:ea typeface="Arial"/>
              <a:cs typeface="Arial"/>
              <a:sym typeface="Arial"/>
            </a:endParaRPr>
          </a:p>
        </p:txBody>
      </p:sp>
      <p:pic>
        <p:nvPicPr>
          <p:cNvPr id="462" name="Google Shape;462;g6102ce0eb9_9_27"/>
          <p:cNvPicPr preferRelativeResize="0"/>
          <p:nvPr/>
        </p:nvPicPr>
        <p:blipFill>
          <a:blip r:embed="rId3">
            <a:alphaModFix/>
          </a:blip>
          <a:stretch>
            <a:fillRect/>
          </a:stretch>
        </p:blipFill>
        <p:spPr>
          <a:xfrm>
            <a:off x="8419675" y="118350"/>
            <a:ext cx="2186651" cy="2842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6054c66ab6_1_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Social Media</a:t>
            </a:r>
            <a:endParaRPr/>
          </a:p>
        </p:txBody>
      </p:sp>
      <p:sp>
        <p:nvSpPr>
          <p:cNvPr id="131" name="Google Shape;131;g6054c66ab6_1_5"/>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b="1"/>
              <a:t>Weaknesses:</a:t>
            </a:r>
            <a:endParaRPr b="1"/>
          </a:p>
          <a:p>
            <a:pPr marL="384048" lvl="1" indent="-182880" algn="l" rtl="0">
              <a:lnSpc>
                <a:spcPct val="90000"/>
              </a:lnSpc>
              <a:spcBef>
                <a:spcPts val="0"/>
              </a:spcBef>
              <a:spcAft>
                <a:spcPts val="0"/>
              </a:spcAft>
              <a:buSzPts val="1800"/>
              <a:buChar char="◦"/>
            </a:pPr>
            <a:r>
              <a:rPr lang="en-US"/>
              <a:t>Requires internet access</a:t>
            </a:r>
            <a:endParaRPr/>
          </a:p>
          <a:p>
            <a:pPr marL="384048" lvl="1" indent="-182880" algn="l" rtl="0">
              <a:lnSpc>
                <a:spcPct val="90000"/>
              </a:lnSpc>
              <a:spcBef>
                <a:spcPts val="0"/>
              </a:spcBef>
              <a:spcAft>
                <a:spcPts val="0"/>
              </a:spcAft>
              <a:buSzPts val="1800"/>
              <a:buChar char="◦"/>
            </a:pPr>
            <a:r>
              <a:rPr lang="en-US"/>
              <a:t>Often requires users to have social media accounts </a:t>
            </a:r>
            <a:endParaRPr/>
          </a:p>
          <a:p>
            <a:pPr marL="384048" lvl="1" indent="-182880" algn="l" rtl="0">
              <a:lnSpc>
                <a:spcPct val="90000"/>
              </a:lnSpc>
              <a:spcBef>
                <a:spcPts val="0"/>
              </a:spcBef>
              <a:spcAft>
                <a:spcPts val="0"/>
              </a:spcAft>
              <a:buSzPts val="1800"/>
              <a:buChar char="◦"/>
            </a:pPr>
            <a:r>
              <a:rPr lang="en-US"/>
              <a:t>Could require a moderator</a:t>
            </a:r>
            <a:endParaRPr/>
          </a:p>
          <a:p>
            <a:pPr marL="384048" lvl="1" indent="-182880" algn="l" rtl="0">
              <a:lnSpc>
                <a:spcPct val="90000"/>
              </a:lnSpc>
              <a:spcBef>
                <a:spcPts val="0"/>
              </a:spcBef>
              <a:spcAft>
                <a:spcPts val="0"/>
              </a:spcAft>
              <a:buSzPts val="1800"/>
              <a:buChar char="◦"/>
            </a:pPr>
            <a:r>
              <a:rPr lang="en-US"/>
              <a:t>People could misrepresent themselves</a:t>
            </a:r>
            <a:endParaRPr/>
          </a:p>
          <a:p>
            <a:pPr marL="91440" lvl="0" indent="-114300" algn="l" rtl="0">
              <a:lnSpc>
                <a:spcPct val="90000"/>
              </a:lnSpc>
              <a:spcBef>
                <a:spcPts val="0"/>
              </a:spcBef>
              <a:spcAft>
                <a:spcPts val="0"/>
              </a:spcAft>
              <a:buSzPts val="1800"/>
              <a:buChar char=" "/>
            </a:pPr>
            <a:endParaRPr b="1"/>
          </a:p>
          <a:p>
            <a:pPr marL="0" lvl="0" indent="0" algn="l" rtl="0">
              <a:lnSpc>
                <a:spcPct val="90000"/>
              </a:lnSpc>
              <a:spcBef>
                <a:spcPts val="0"/>
              </a:spcBef>
              <a:spcAft>
                <a:spcPts val="0"/>
              </a:spcAft>
              <a:buNone/>
            </a:pPr>
            <a:endParaRPr b="1"/>
          </a:p>
        </p:txBody>
      </p:sp>
      <p:sp>
        <p:nvSpPr>
          <p:cNvPr id="132" name="Google Shape;132;g6054c66ab6_1_5"/>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lvl="0" indent="-127000" algn="l" rtl="0">
              <a:lnSpc>
                <a:spcPct val="90000"/>
              </a:lnSpc>
              <a:spcBef>
                <a:spcPts val="0"/>
              </a:spcBef>
              <a:spcAft>
                <a:spcPts val="0"/>
              </a:spcAft>
              <a:buSzPts val="2000"/>
              <a:buChar char=" "/>
            </a:pPr>
            <a:r>
              <a:rPr lang="en-US" b="1"/>
              <a:t>Strengths:</a:t>
            </a:r>
            <a:endParaRPr b="1"/>
          </a:p>
          <a:p>
            <a:pPr marL="384048" lvl="1" indent="-182880" algn="l" rtl="0">
              <a:lnSpc>
                <a:spcPct val="90000"/>
              </a:lnSpc>
              <a:spcBef>
                <a:spcPts val="0"/>
              </a:spcBef>
              <a:spcAft>
                <a:spcPts val="0"/>
              </a:spcAft>
              <a:buSzPts val="1800"/>
              <a:buChar char="◦"/>
            </a:pPr>
            <a:r>
              <a:rPr lang="en-US"/>
              <a:t>Cost-effective</a:t>
            </a:r>
            <a:endParaRPr/>
          </a:p>
          <a:p>
            <a:pPr marL="384048" lvl="1" indent="-182880" algn="l" rtl="0">
              <a:lnSpc>
                <a:spcPct val="90000"/>
              </a:lnSpc>
              <a:spcBef>
                <a:spcPts val="0"/>
              </a:spcBef>
              <a:spcAft>
                <a:spcPts val="0"/>
              </a:spcAft>
              <a:buSzPts val="1800"/>
              <a:buChar char="◦"/>
            </a:pPr>
            <a:r>
              <a:rPr lang="en-US"/>
              <a:t>Quick distribution of information</a:t>
            </a:r>
            <a:endParaRPr/>
          </a:p>
          <a:p>
            <a:pPr marL="384048" lvl="1" indent="-182880" algn="l" rtl="0">
              <a:lnSpc>
                <a:spcPct val="90000"/>
              </a:lnSpc>
              <a:spcBef>
                <a:spcPts val="0"/>
              </a:spcBef>
              <a:spcAft>
                <a:spcPts val="0"/>
              </a:spcAft>
              <a:buSzPts val="1800"/>
              <a:buChar char="◦"/>
            </a:pPr>
            <a:r>
              <a:rPr lang="en-US"/>
              <a:t>Can reach diverse populations</a:t>
            </a:r>
            <a:endParaRPr/>
          </a:p>
          <a:p>
            <a:pPr marL="384048" lvl="1" indent="-182880" algn="l" rtl="0">
              <a:lnSpc>
                <a:spcPct val="90000"/>
              </a:lnSpc>
              <a:spcBef>
                <a:spcPts val="0"/>
              </a:spcBef>
              <a:spcAft>
                <a:spcPts val="0"/>
              </a:spcAft>
              <a:buSzPts val="1800"/>
              <a:buChar char="◦"/>
            </a:pPr>
            <a:r>
              <a:rPr lang="en-US"/>
              <a:t>Beneficial for visual learners</a:t>
            </a:r>
            <a:endParaRPr/>
          </a:p>
        </p:txBody>
      </p:sp>
      <p:pic>
        <p:nvPicPr>
          <p:cNvPr id="133" name="Google Shape;133;g6054c66ab6_1_5"/>
          <p:cNvPicPr preferRelativeResize="0"/>
          <p:nvPr/>
        </p:nvPicPr>
        <p:blipFill>
          <a:blip r:embed="rId3">
            <a:alphaModFix/>
          </a:blip>
          <a:stretch>
            <a:fillRect/>
          </a:stretch>
        </p:blipFill>
        <p:spPr>
          <a:xfrm>
            <a:off x="1844337" y="3478625"/>
            <a:ext cx="3443575" cy="2490850"/>
          </a:xfrm>
          <a:prstGeom prst="rect">
            <a:avLst/>
          </a:prstGeom>
          <a:noFill/>
          <a:ln>
            <a:noFill/>
          </a:ln>
        </p:spPr>
      </p:pic>
      <p:pic>
        <p:nvPicPr>
          <p:cNvPr id="134" name="Google Shape;134;g6054c66ab6_1_5"/>
          <p:cNvPicPr preferRelativeResize="0"/>
          <p:nvPr/>
        </p:nvPicPr>
        <p:blipFill>
          <a:blip r:embed="rId4">
            <a:alphaModFix/>
          </a:blip>
          <a:stretch>
            <a:fillRect/>
          </a:stretch>
        </p:blipFill>
        <p:spPr>
          <a:xfrm>
            <a:off x="6893975" y="3478625"/>
            <a:ext cx="3585596" cy="2390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Social Media</a:t>
            </a:r>
            <a:endParaRPr/>
          </a:p>
        </p:txBody>
      </p:sp>
      <p:sp>
        <p:nvSpPr>
          <p:cNvPr id="140" name="Google Shape;140;p7"/>
          <p:cNvSpPr txBox="1">
            <a:spLocks noGrp="1"/>
          </p:cNvSpPr>
          <p:nvPr>
            <p:ph type="body" idx="1"/>
          </p:nvPr>
        </p:nvSpPr>
        <p:spPr>
          <a:xfrm>
            <a:off x="1097275" y="1845724"/>
            <a:ext cx="4937700" cy="4496400"/>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90000"/>
              </a:lnSpc>
              <a:spcBef>
                <a:spcPts val="0"/>
              </a:spcBef>
              <a:spcAft>
                <a:spcPts val="0"/>
              </a:spcAft>
              <a:buSzPts val="2000"/>
              <a:buChar char=" "/>
            </a:pPr>
            <a:r>
              <a:rPr lang="en-US" b="1"/>
              <a:t>Case study #1: Topeka, Kansas</a:t>
            </a:r>
            <a:endParaRPr b="1"/>
          </a:p>
          <a:p>
            <a:pPr marL="384048" lvl="1" indent="-182880" algn="l" rtl="0">
              <a:lnSpc>
                <a:spcPct val="90000"/>
              </a:lnSpc>
              <a:spcBef>
                <a:spcPts val="0"/>
              </a:spcBef>
              <a:spcAft>
                <a:spcPts val="0"/>
              </a:spcAft>
              <a:buSzPts val="1800"/>
              <a:buChar char="◦"/>
            </a:pPr>
            <a:r>
              <a:rPr lang="en-US"/>
              <a:t>Following an event in the community that caused contention, the city wanted to “deliver a message on (its) own terms”</a:t>
            </a:r>
            <a:endParaRPr/>
          </a:p>
          <a:p>
            <a:pPr marL="384048" lvl="1" indent="-182880" algn="l" rtl="0">
              <a:lnSpc>
                <a:spcPct val="90000"/>
              </a:lnSpc>
              <a:spcBef>
                <a:spcPts val="0"/>
              </a:spcBef>
              <a:spcAft>
                <a:spcPts val="0"/>
              </a:spcAft>
              <a:buSzPts val="1800"/>
              <a:buChar char="◦"/>
            </a:pPr>
            <a:r>
              <a:rPr lang="en-US"/>
              <a:t>Started the hashtag #Topekatweetalongs to inform community members about various jobs in the government, as well as upcoming events</a:t>
            </a:r>
            <a:r>
              <a:rPr lang="en-US" b="1"/>
              <a:t> </a:t>
            </a:r>
            <a:endParaRPr b="1"/>
          </a:p>
          <a:p>
            <a:pPr marL="384048" lvl="1" indent="-182880" algn="l" rtl="0">
              <a:lnSpc>
                <a:spcPct val="90000"/>
              </a:lnSpc>
              <a:spcBef>
                <a:spcPts val="0"/>
              </a:spcBef>
              <a:spcAft>
                <a:spcPts val="0"/>
              </a:spcAft>
              <a:buSzPts val="1800"/>
              <a:buChar char="◦"/>
            </a:pPr>
            <a:r>
              <a:rPr lang="en-US"/>
              <a:t>Led to increased interaction between community members and city employees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sz="1000" u="sng">
                <a:solidFill>
                  <a:schemeClr val="hlink"/>
                </a:solidFill>
                <a:latin typeface="Arial"/>
                <a:ea typeface="Arial"/>
                <a:cs typeface="Arial"/>
                <a:sym typeface="Arial"/>
                <a:hlinkClick r:id="rId3"/>
              </a:rPr>
              <a:t>https://www.bangthetable.com/blog/case-study-social-media-to-increase-community-interest-in-government/</a:t>
            </a:r>
            <a:endParaRPr sz="1000"/>
          </a:p>
          <a:p>
            <a:pPr marL="0" lvl="0" indent="0" algn="l" rtl="0">
              <a:lnSpc>
                <a:spcPct val="90000"/>
              </a:lnSpc>
              <a:spcBef>
                <a:spcPts val="0"/>
              </a:spcBef>
              <a:spcAft>
                <a:spcPts val="0"/>
              </a:spcAft>
              <a:buNone/>
            </a:pPr>
            <a:endParaRPr/>
          </a:p>
        </p:txBody>
      </p:sp>
      <p:sp>
        <p:nvSpPr>
          <p:cNvPr id="141" name="Google Shape;141;p7"/>
          <p:cNvSpPr txBox="1">
            <a:spLocks noGrp="1"/>
          </p:cNvSpPr>
          <p:nvPr>
            <p:ph type="body" idx="2"/>
          </p:nvPr>
        </p:nvSpPr>
        <p:spPr>
          <a:xfrm>
            <a:off x="6217925" y="1845725"/>
            <a:ext cx="4937700" cy="4410300"/>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90000"/>
              </a:lnSpc>
              <a:spcBef>
                <a:spcPts val="0"/>
              </a:spcBef>
              <a:spcAft>
                <a:spcPts val="0"/>
              </a:spcAft>
              <a:buSzPts val="2000"/>
              <a:buChar char=" "/>
            </a:pPr>
            <a:r>
              <a:rPr lang="en-US" b="1"/>
              <a:t>Case Study #2: Nanaimo, British Columbia</a:t>
            </a:r>
            <a:endParaRPr b="1"/>
          </a:p>
          <a:p>
            <a:pPr marL="384048" lvl="1" indent="-182880" algn="l" rtl="0">
              <a:lnSpc>
                <a:spcPct val="90000"/>
              </a:lnSpc>
              <a:spcBef>
                <a:spcPts val="0"/>
              </a:spcBef>
              <a:spcAft>
                <a:spcPts val="0"/>
              </a:spcAft>
              <a:buSzPts val="1800"/>
              <a:buChar char="◦"/>
            </a:pPr>
            <a:r>
              <a:rPr lang="en-US"/>
              <a:t>Began online engagement efforts in 2009 by using Facebook, Twitter, and YouTube</a:t>
            </a:r>
            <a:endParaRPr/>
          </a:p>
          <a:p>
            <a:pPr marL="384048" lvl="1" indent="-182880" algn="l" rtl="0">
              <a:lnSpc>
                <a:spcPct val="90000"/>
              </a:lnSpc>
              <a:spcBef>
                <a:spcPts val="0"/>
              </a:spcBef>
              <a:spcAft>
                <a:spcPts val="0"/>
              </a:spcAft>
              <a:buSzPts val="1800"/>
              <a:buChar char="◦"/>
            </a:pPr>
            <a:r>
              <a:rPr lang="en-US"/>
              <a:t>Regularly posted videos of city council meetings, including time-stamping important issues on city website</a:t>
            </a:r>
            <a:endParaRPr/>
          </a:p>
          <a:p>
            <a:pPr marL="384048" lvl="1" indent="-182880" algn="l" rtl="0">
              <a:lnSpc>
                <a:spcPct val="90000"/>
              </a:lnSpc>
              <a:spcBef>
                <a:spcPts val="0"/>
              </a:spcBef>
              <a:spcAft>
                <a:spcPts val="0"/>
              </a:spcAft>
              <a:buSzPts val="1800"/>
              <a:buChar char="◦"/>
            </a:pPr>
            <a:r>
              <a:rPr lang="en-US"/>
              <a:t>Used social media sites to point people to website and inform them of community events</a:t>
            </a:r>
            <a:endParaRPr/>
          </a:p>
          <a:p>
            <a:pPr marL="384048" lvl="1" indent="-182880" algn="l" rtl="0">
              <a:lnSpc>
                <a:spcPct val="90000"/>
              </a:lnSpc>
              <a:spcBef>
                <a:spcPts val="0"/>
              </a:spcBef>
              <a:spcAft>
                <a:spcPts val="0"/>
              </a:spcAft>
              <a:buSzPts val="1800"/>
              <a:buChar char="◦"/>
            </a:pPr>
            <a:r>
              <a:rPr lang="en-US"/>
              <a:t>Saw a “tenfold increase in council meeting viewings” </a:t>
            </a:r>
            <a:endParaRPr/>
          </a:p>
          <a:p>
            <a:pPr marL="384048" lvl="0" indent="0" algn="l" rtl="0">
              <a:lnSpc>
                <a:spcPct val="90000"/>
              </a:lnSpc>
              <a:spcBef>
                <a:spcPts val="0"/>
              </a:spcBef>
              <a:spcAft>
                <a:spcPts val="0"/>
              </a:spcAft>
              <a:buNone/>
            </a:pPr>
            <a:endParaRPr/>
          </a:p>
          <a:p>
            <a:pPr marL="384048" lvl="0" indent="0" algn="l" rtl="0">
              <a:lnSpc>
                <a:spcPct val="90000"/>
              </a:lnSpc>
              <a:spcBef>
                <a:spcPts val="0"/>
              </a:spcBef>
              <a:spcAft>
                <a:spcPts val="0"/>
              </a:spcAft>
              <a:buNone/>
            </a:pPr>
            <a:endParaRPr/>
          </a:p>
          <a:p>
            <a:pPr marL="384048" lvl="0" indent="0" algn="l" rtl="0">
              <a:lnSpc>
                <a:spcPct val="90000"/>
              </a:lnSpc>
              <a:spcBef>
                <a:spcPts val="0"/>
              </a:spcBef>
              <a:spcAft>
                <a:spcPts val="0"/>
              </a:spcAft>
              <a:buNone/>
            </a:pPr>
            <a:endParaRPr/>
          </a:p>
          <a:p>
            <a:pPr marL="384048" lvl="0" indent="0" algn="l" rtl="0">
              <a:lnSpc>
                <a:spcPct val="90000"/>
              </a:lnSpc>
              <a:spcBef>
                <a:spcPts val="0"/>
              </a:spcBef>
              <a:spcAft>
                <a:spcPts val="0"/>
              </a:spcAft>
              <a:buNone/>
            </a:pPr>
            <a:endParaRPr/>
          </a:p>
          <a:p>
            <a:pPr marL="384048" lvl="0" indent="0" algn="l" rtl="0">
              <a:lnSpc>
                <a:spcPct val="90000"/>
              </a:lnSpc>
              <a:spcBef>
                <a:spcPts val="0"/>
              </a:spcBef>
              <a:spcAft>
                <a:spcPts val="0"/>
              </a:spcAft>
              <a:buNone/>
            </a:pPr>
            <a:endParaRPr/>
          </a:p>
          <a:p>
            <a:pPr marL="384048" lvl="0" indent="0" algn="l" rtl="0">
              <a:lnSpc>
                <a:spcPct val="90000"/>
              </a:lnSpc>
              <a:spcBef>
                <a:spcPts val="0"/>
              </a:spcBef>
              <a:spcAft>
                <a:spcPts val="0"/>
              </a:spcAft>
              <a:buNone/>
            </a:pPr>
            <a:endParaRPr/>
          </a:p>
          <a:p>
            <a:pPr marL="384048" lvl="0" indent="0" algn="l" rtl="0">
              <a:lnSpc>
                <a:spcPct val="90000"/>
              </a:lnSpc>
              <a:spcBef>
                <a:spcPts val="0"/>
              </a:spcBef>
              <a:spcAft>
                <a:spcPts val="0"/>
              </a:spcAft>
              <a:buNone/>
            </a:pPr>
            <a:r>
              <a:rPr lang="en-US" sz="1100" u="sng">
                <a:solidFill>
                  <a:schemeClr val="hlink"/>
                </a:solidFill>
                <a:latin typeface="Arial"/>
                <a:ea typeface="Arial"/>
                <a:cs typeface="Arial"/>
                <a:sym typeface="Arial"/>
                <a:hlinkClick r:id="rId4"/>
              </a:rPr>
              <a:t>https://www.usdn.org/uploads/cms/documents/community-social-engagement-guidebook-and-case-studies.pdf</a:t>
            </a:r>
            <a:endParaRPr sz="1000"/>
          </a:p>
        </p:txBody>
      </p:sp>
      <p:pic>
        <p:nvPicPr>
          <p:cNvPr id="142" name="Google Shape;142;p7"/>
          <p:cNvPicPr preferRelativeResize="0"/>
          <p:nvPr/>
        </p:nvPicPr>
        <p:blipFill>
          <a:blip r:embed="rId5">
            <a:alphaModFix/>
          </a:blip>
          <a:stretch>
            <a:fillRect/>
          </a:stretch>
        </p:blipFill>
        <p:spPr>
          <a:xfrm>
            <a:off x="2091938" y="4149200"/>
            <a:ext cx="2948377" cy="1719900"/>
          </a:xfrm>
          <a:prstGeom prst="rect">
            <a:avLst/>
          </a:prstGeom>
          <a:noFill/>
          <a:ln>
            <a:noFill/>
          </a:ln>
        </p:spPr>
      </p:pic>
      <p:pic>
        <p:nvPicPr>
          <p:cNvPr id="143" name="Google Shape;143;p7"/>
          <p:cNvPicPr preferRelativeResize="0"/>
          <p:nvPr/>
        </p:nvPicPr>
        <p:blipFill>
          <a:blip r:embed="rId6">
            <a:alphaModFix/>
          </a:blip>
          <a:stretch>
            <a:fillRect/>
          </a:stretch>
        </p:blipFill>
        <p:spPr>
          <a:xfrm>
            <a:off x="8155100" y="4149200"/>
            <a:ext cx="1813589" cy="1719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6102ce0eb9_12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Traditional Media</a:t>
            </a:r>
            <a:endParaRPr/>
          </a:p>
        </p:txBody>
      </p:sp>
      <p:sp>
        <p:nvSpPr>
          <p:cNvPr id="149" name="Google Shape;149;g6102ce0eb9_12_0"/>
          <p:cNvSpPr txBox="1">
            <a:spLocks noGrp="1"/>
          </p:cNvSpPr>
          <p:nvPr>
            <p:ph type="body" idx="1"/>
          </p:nvPr>
        </p:nvSpPr>
        <p:spPr>
          <a:xfrm>
            <a:off x="1097279" y="1845734"/>
            <a:ext cx="4937700" cy="4023300"/>
          </a:xfrm>
          <a:prstGeom prst="rect">
            <a:avLst/>
          </a:prstGeom>
        </p:spPr>
        <p:txBody>
          <a:bodyPr spcFirstLastPara="1" wrap="square" lIns="0" tIns="45700" rIns="0" bIns="45700" anchor="t" anchorCtr="0">
            <a:noAutofit/>
          </a:bodyPr>
          <a:lstStyle/>
          <a:p>
            <a:pPr marL="457200" lvl="0" indent="-342900" algn="l" rtl="0">
              <a:spcBef>
                <a:spcPts val="1200"/>
              </a:spcBef>
              <a:spcAft>
                <a:spcPts val="0"/>
              </a:spcAft>
              <a:buSzPts val="1800"/>
              <a:buChar char=" "/>
            </a:pPr>
            <a:r>
              <a:rPr lang="en-US"/>
              <a:t>What is it?</a:t>
            </a:r>
            <a:endParaRPr/>
          </a:p>
          <a:p>
            <a:pPr marL="914400" lvl="1" indent="-342900" algn="l" rtl="0">
              <a:spcBef>
                <a:spcPts val="0"/>
              </a:spcBef>
              <a:spcAft>
                <a:spcPts val="0"/>
              </a:spcAft>
              <a:buSzPts val="1800"/>
              <a:buChar char="◦"/>
            </a:pPr>
            <a:r>
              <a:rPr lang="en-US"/>
              <a:t>Television</a:t>
            </a:r>
            <a:endParaRPr/>
          </a:p>
          <a:p>
            <a:pPr marL="914400" lvl="1" indent="-342900" algn="l" rtl="0">
              <a:spcBef>
                <a:spcPts val="0"/>
              </a:spcBef>
              <a:spcAft>
                <a:spcPts val="0"/>
              </a:spcAft>
              <a:buSzPts val="1800"/>
              <a:buChar char="◦"/>
            </a:pPr>
            <a:r>
              <a:rPr lang="en-US"/>
              <a:t>Print</a:t>
            </a:r>
            <a:endParaRPr/>
          </a:p>
          <a:p>
            <a:pPr marL="914400" lvl="1" indent="-342900" algn="l" rtl="0">
              <a:spcBef>
                <a:spcPts val="0"/>
              </a:spcBef>
              <a:spcAft>
                <a:spcPts val="0"/>
              </a:spcAft>
              <a:buSzPts val="1800"/>
              <a:buChar char="◦"/>
            </a:pPr>
            <a:r>
              <a:rPr lang="en-US"/>
              <a:t>Radio</a:t>
            </a:r>
            <a:endParaRPr/>
          </a:p>
          <a:p>
            <a:pPr marL="457200" lvl="0" indent="-342900" algn="l" rtl="0">
              <a:spcBef>
                <a:spcPts val="0"/>
              </a:spcBef>
              <a:spcAft>
                <a:spcPts val="0"/>
              </a:spcAft>
              <a:buSzPts val="1800"/>
              <a:buChar char=" "/>
            </a:pPr>
            <a:r>
              <a:rPr lang="en-US"/>
              <a:t>Used to </a:t>
            </a:r>
            <a:r>
              <a:rPr lang="en-US" b="1"/>
              <a:t>inform</a:t>
            </a:r>
            <a:r>
              <a:rPr lang="en-US"/>
              <a:t> community</a:t>
            </a:r>
            <a:endParaRPr/>
          </a:p>
          <a:p>
            <a:pPr marL="914400" lvl="1" indent="-342900" algn="l" rtl="0">
              <a:spcBef>
                <a:spcPts val="0"/>
              </a:spcBef>
              <a:spcAft>
                <a:spcPts val="0"/>
              </a:spcAft>
              <a:buSzPts val="1800"/>
              <a:buChar char="◦"/>
            </a:pPr>
            <a:r>
              <a:rPr lang="en-US"/>
              <a:t>Meeting notices</a:t>
            </a:r>
            <a:endParaRPr/>
          </a:p>
          <a:p>
            <a:pPr marL="914400" lvl="1" indent="-342900" algn="l" rtl="0">
              <a:spcBef>
                <a:spcPts val="0"/>
              </a:spcBef>
              <a:spcAft>
                <a:spcPts val="0"/>
              </a:spcAft>
              <a:buSzPts val="1800"/>
              <a:buChar char="◦"/>
            </a:pPr>
            <a:r>
              <a:rPr lang="en-US"/>
              <a:t>Meeting outcomes</a:t>
            </a:r>
            <a:endParaRPr/>
          </a:p>
          <a:p>
            <a:pPr marL="457200" lvl="0" indent="-342900" algn="l" rtl="0">
              <a:spcBef>
                <a:spcPts val="0"/>
              </a:spcBef>
              <a:spcAft>
                <a:spcPts val="0"/>
              </a:spcAft>
              <a:buSzPts val="1800"/>
              <a:buChar char=" "/>
            </a:pPr>
            <a:r>
              <a:rPr lang="en-US"/>
              <a:t>Complement to Social Media</a:t>
            </a:r>
            <a:endParaRPr/>
          </a:p>
          <a:p>
            <a:pPr marL="457200" lvl="0" indent="-342900" algn="l" rtl="0">
              <a:spcBef>
                <a:spcPts val="0"/>
              </a:spcBef>
              <a:spcAft>
                <a:spcPts val="0"/>
              </a:spcAft>
              <a:buSzPts val="1800"/>
              <a:buChar char=" "/>
            </a:pPr>
            <a:r>
              <a:rPr lang="en-US"/>
              <a:t>Often a person’s first contact with an issue</a:t>
            </a:r>
            <a:endParaRPr/>
          </a:p>
          <a:p>
            <a:pPr marL="0" lvl="0" indent="0" algn="l" rtl="0">
              <a:spcBef>
                <a:spcPts val="1200"/>
              </a:spcBef>
              <a:spcAft>
                <a:spcPts val="200"/>
              </a:spcAft>
              <a:buNone/>
            </a:pPr>
            <a:endParaRPr/>
          </a:p>
        </p:txBody>
      </p:sp>
      <p:pic>
        <p:nvPicPr>
          <p:cNvPr id="150" name="Google Shape;150;g6102ce0eb9_12_0"/>
          <p:cNvPicPr preferRelativeResize="0"/>
          <p:nvPr/>
        </p:nvPicPr>
        <p:blipFill>
          <a:blip r:embed="rId3">
            <a:alphaModFix/>
          </a:blip>
          <a:stretch>
            <a:fillRect/>
          </a:stretch>
        </p:blipFill>
        <p:spPr>
          <a:xfrm>
            <a:off x="6034979" y="2079128"/>
            <a:ext cx="5852221" cy="3556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6102ce0eb9_12_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Traditional Media</a:t>
            </a:r>
            <a:endParaRPr/>
          </a:p>
        </p:txBody>
      </p:sp>
      <p:sp>
        <p:nvSpPr>
          <p:cNvPr id="156" name="Google Shape;156;g6102ce0eb9_12_6"/>
          <p:cNvSpPr txBox="1">
            <a:spLocks noGrp="1"/>
          </p:cNvSpPr>
          <p:nvPr>
            <p:ph type="body" idx="1"/>
          </p:nvPr>
        </p:nvSpPr>
        <p:spPr>
          <a:xfrm>
            <a:off x="1097279" y="1845734"/>
            <a:ext cx="49377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dirty="0">
                <a:solidFill>
                  <a:srgbClr val="000000"/>
                </a:solidFill>
              </a:rPr>
              <a:t>Strengths</a:t>
            </a:r>
            <a:endParaRPr sz="2400" dirty="0">
              <a:solidFill>
                <a:srgbClr val="000000"/>
              </a:solidFill>
            </a:endParaRPr>
          </a:p>
          <a:p>
            <a:pPr marL="457200" lvl="0" indent="-355600" algn="l" rtl="0">
              <a:lnSpc>
                <a:spcPct val="115000"/>
              </a:lnSpc>
              <a:spcBef>
                <a:spcPts val="400"/>
              </a:spcBef>
              <a:spcAft>
                <a:spcPts val="0"/>
              </a:spcAft>
              <a:buSzPts val="2000"/>
              <a:buAutoNum type="arabicPeriod"/>
            </a:pPr>
            <a:r>
              <a:rPr lang="en-US" dirty="0">
                <a:solidFill>
                  <a:srgbClr val="000000"/>
                </a:solidFill>
              </a:rPr>
              <a:t>Capable of reaching broad audience  </a:t>
            </a:r>
            <a:endParaRPr dirty="0">
              <a:solidFill>
                <a:srgbClr val="000000"/>
              </a:solidFill>
            </a:endParaRPr>
          </a:p>
          <a:p>
            <a:pPr marL="457200" lvl="0" indent="-355600" algn="l" rtl="0">
              <a:lnSpc>
                <a:spcPct val="115000"/>
              </a:lnSpc>
              <a:spcBef>
                <a:spcPts val="0"/>
              </a:spcBef>
              <a:spcAft>
                <a:spcPts val="0"/>
              </a:spcAft>
              <a:buClr>
                <a:srgbClr val="000000"/>
              </a:buClr>
              <a:buSzPts val="2000"/>
              <a:buAutoNum type="arabicPeriod"/>
            </a:pPr>
            <a:r>
              <a:rPr lang="en-US" dirty="0">
                <a:solidFill>
                  <a:srgbClr val="000000"/>
                </a:solidFill>
              </a:rPr>
              <a:t>Can generate local interest at the beginning of the community engagement process </a:t>
            </a:r>
            <a:endParaRPr dirty="0">
              <a:solidFill>
                <a:srgbClr val="000000"/>
              </a:solidFill>
            </a:endParaRPr>
          </a:p>
          <a:p>
            <a:pPr marL="457200" lvl="0" indent="-355600" algn="l" rtl="0">
              <a:lnSpc>
                <a:spcPct val="115000"/>
              </a:lnSpc>
              <a:spcBef>
                <a:spcPts val="0"/>
              </a:spcBef>
              <a:spcAft>
                <a:spcPts val="0"/>
              </a:spcAft>
              <a:buClr>
                <a:srgbClr val="000000"/>
              </a:buClr>
              <a:buSzPts val="2000"/>
              <a:buAutoNum type="arabicPeriod"/>
            </a:pPr>
            <a:r>
              <a:rPr lang="en-US" dirty="0">
                <a:solidFill>
                  <a:srgbClr val="000000"/>
                </a:solidFill>
              </a:rPr>
              <a:t>Low cost </a:t>
            </a:r>
            <a:endParaRPr dirty="0">
              <a:solidFill>
                <a:srgbClr val="000000"/>
              </a:solidFill>
            </a:endParaRPr>
          </a:p>
          <a:p>
            <a:pPr marL="457200" lvl="0" indent="-355600" algn="l" rtl="0">
              <a:lnSpc>
                <a:spcPct val="115000"/>
              </a:lnSpc>
              <a:spcBef>
                <a:spcPts val="0"/>
              </a:spcBef>
              <a:spcAft>
                <a:spcPts val="0"/>
              </a:spcAft>
              <a:buClr>
                <a:srgbClr val="000000"/>
              </a:buClr>
              <a:buSzPts val="2000"/>
              <a:buAutoNum type="arabicPeriod"/>
            </a:pPr>
            <a:r>
              <a:rPr lang="en-US" dirty="0">
                <a:solidFill>
                  <a:srgbClr val="000000"/>
                </a:solidFill>
              </a:rPr>
              <a:t>Easily replicable</a:t>
            </a:r>
            <a:endParaRPr dirty="0"/>
          </a:p>
        </p:txBody>
      </p:sp>
      <p:sp>
        <p:nvSpPr>
          <p:cNvPr id="157" name="Google Shape;157;g6102ce0eb9_12_6"/>
          <p:cNvSpPr txBox="1">
            <a:spLocks noGrp="1"/>
          </p:cNvSpPr>
          <p:nvPr>
            <p:ph type="body" idx="2"/>
          </p:nvPr>
        </p:nvSpPr>
        <p:spPr>
          <a:xfrm>
            <a:off x="6217920" y="1845735"/>
            <a:ext cx="49377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dirty="0">
                <a:solidFill>
                  <a:srgbClr val="000000"/>
                </a:solidFill>
              </a:rPr>
              <a:t>Weaknesses</a:t>
            </a:r>
            <a:endParaRPr sz="2400" dirty="0">
              <a:solidFill>
                <a:srgbClr val="000000"/>
              </a:solidFill>
            </a:endParaRPr>
          </a:p>
          <a:p>
            <a:pPr marL="457200" lvl="0" indent="-355600" algn="l" rtl="0">
              <a:lnSpc>
                <a:spcPct val="115000"/>
              </a:lnSpc>
              <a:spcBef>
                <a:spcPts val="400"/>
              </a:spcBef>
              <a:spcAft>
                <a:spcPts val="0"/>
              </a:spcAft>
              <a:buClr>
                <a:srgbClr val="000000"/>
              </a:buClr>
              <a:buSzPts val="2000"/>
              <a:buAutoNum type="arabicPeriod"/>
            </a:pPr>
            <a:r>
              <a:rPr lang="en-US" dirty="0">
                <a:solidFill>
                  <a:srgbClr val="000000"/>
                </a:solidFill>
              </a:rPr>
              <a:t>Impersonal  </a:t>
            </a:r>
            <a:endParaRPr dirty="0">
              <a:solidFill>
                <a:srgbClr val="000000"/>
              </a:solidFill>
            </a:endParaRPr>
          </a:p>
          <a:p>
            <a:pPr marL="457200" lvl="0" indent="-355600" algn="l" rtl="0">
              <a:lnSpc>
                <a:spcPct val="115000"/>
              </a:lnSpc>
              <a:spcBef>
                <a:spcPts val="0"/>
              </a:spcBef>
              <a:spcAft>
                <a:spcPts val="0"/>
              </a:spcAft>
              <a:buClr>
                <a:srgbClr val="000000"/>
              </a:buClr>
              <a:buSzPts val="2000"/>
              <a:buAutoNum type="arabicPeriod"/>
            </a:pPr>
            <a:r>
              <a:rPr lang="en-US" dirty="0">
                <a:solidFill>
                  <a:srgbClr val="000000"/>
                </a:solidFill>
              </a:rPr>
              <a:t>Difficult to gauge effectiveness </a:t>
            </a:r>
            <a:endParaRPr dirty="0">
              <a:solidFill>
                <a:srgbClr val="000000"/>
              </a:solidFill>
            </a:endParaRPr>
          </a:p>
          <a:p>
            <a:pPr marL="457200" lvl="0" indent="-355600" algn="l" rtl="0">
              <a:lnSpc>
                <a:spcPct val="115000"/>
              </a:lnSpc>
              <a:spcBef>
                <a:spcPts val="0"/>
              </a:spcBef>
              <a:spcAft>
                <a:spcPts val="0"/>
              </a:spcAft>
              <a:buClr>
                <a:srgbClr val="000000"/>
              </a:buClr>
              <a:buSzPts val="2000"/>
              <a:buAutoNum type="arabicPeriod"/>
            </a:pPr>
            <a:r>
              <a:rPr lang="en-US" dirty="0">
                <a:solidFill>
                  <a:srgbClr val="000000"/>
                </a:solidFill>
              </a:rPr>
              <a:t>No actual engagement </a:t>
            </a:r>
            <a:endParaRPr dirty="0">
              <a:solidFill>
                <a:srgbClr val="000000"/>
              </a:solidFill>
            </a:endParaRPr>
          </a:p>
          <a:p>
            <a:pPr marL="457200" lvl="0" indent="-355600" algn="l" rtl="0">
              <a:lnSpc>
                <a:spcPct val="115000"/>
              </a:lnSpc>
              <a:spcBef>
                <a:spcPts val="0"/>
              </a:spcBef>
              <a:spcAft>
                <a:spcPts val="0"/>
              </a:spcAft>
              <a:buClr>
                <a:srgbClr val="000000"/>
              </a:buClr>
              <a:buSzPts val="2000"/>
              <a:buAutoNum type="arabicPeriod"/>
            </a:pPr>
            <a:r>
              <a:rPr lang="en-US" dirty="0">
                <a:solidFill>
                  <a:srgbClr val="000000"/>
                </a:solidFill>
              </a:rPr>
              <a:t>Excludes people who don’t watch tv, listen to the radio, or read the newspaper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6102ce0eb9_12_12"/>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Traditional Media</a:t>
            </a:r>
            <a:endParaRPr/>
          </a:p>
        </p:txBody>
      </p:sp>
      <p:sp>
        <p:nvSpPr>
          <p:cNvPr id="163" name="Google Shape;163;g6102ce0eb9_12_12"/>
          <p:cNvSpPr txBox="1">
            <a:spLocks noGrp="1"/>
          </p:cNvSpPr>
          <p:nvPr>
            <p:ph type="body" idx="1"/>
          </p:nvPr>
        </p:nvSpPr>
        <p:spPr>
          <a:xfrm>
            <a:off x="1097279" y="1845734"/>
            <a:ext cx="49377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dirty="0"/>
              <a:t>2018 Nashville Transit Referendum</a:t>
            </a:r>
            <a:endParaRPr sz="2400" dirty="0"/>
          </a:p>
          <a:p>
            <a:pPr marL="457200" lvl="0" indent="-355600" algn="l" rtl="0">
              <a:lnSpc>
                <a:spcPct val="115000"/>
              </a:lnSpc>
              <a:spcBef>
                <a:spcPts val="400"/>
              </a:spcBef>
              <a:spcAft>
                <a:spcPts val="0"/>
              </a:spcAft>
              <a:buClr>
                <a:srgbClr val="000000"/>
              </a:buClr>
              <a:buSzPts val="2000"/>
              <a:buChar char="●"/>
            </a:pPr>
            <a:r>
              <a:rPr lang="en-US" dirty="0">
                <a:solidFill>
                  <a:srgbClr val="000000"/>
                </a:solidFill>
              </a:rPr>
              <a:t>No media until plan had already been developed</a:t>
            </a:r>
            <a:endParaRPr dirty="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dirty="0">
                <a:solidFill>
                  <a:srgbClr val="000000"/>
                </a:solidFill>
              </a:rPr>
              <a:t>Failure</a:t>
            </a:r>
            <a:endParaRPr dirty="0"/>
          </a:p>
        </p:txBody>
      </p:sp>
      <p:sp>
        <p:nvSpPr>
          <p:cNvPr id="164" name="Google Shape;164;g6102ce0eb9_12_12"/>
          <p:cNvSpPr txBox="1">
            <a:spLocks noGrp="1"/>
          </p:cNvSpPr>
          <p:nvPr>
            <p:ph type="body" idx="2"/>
          </p:nvPr>
        </p:nvSpPr>
        <p:spPr>
          <a:xfrm>
            <a:off x="6217920" y="1845735"/>
            <a:ext cx="49377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dirty="0"/>
              <a:t>2018 Lakeway Transit Plan</a:t>
            </a:r>
            <a:endParaRPr sz="2400" dirty="0"/>
          </a:p>
          <a:p>
            <a:pPr marL="457200" lvl="0" indent="-355600" algn="l" rtl="0">
              <a:lnSpc>
                <a:spcPct val="115000"/>
              </a:lnSpc>
              <a:spcBef>
                <a:spcPts val="400"/>
              </a:spcBef>
              <a:spcAft>
                <a:spcPts val="0"/>
              </a:spcAft>
              <a:buClr>
                <a:srgbClr val="000000"/>
              </a:buClr>
              <a:buSzPts val="2000"/>
              <a:buChar char="●"/>
            </a:pPr>
            <a:r>
              <a:rPr lang="en-US" dirty="0">
                <a:solidFill>
                  <a:srgbClr val="000000"/>
                </a:solidFill>
              </a:rPr>
              <a:t>Media requesting public input</a:t>
            </a:r>
            <a:endParaRPr dirty="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dirty="0">
                <a:solidFill>
                  <a:srgbClr val="000000"/>
                </a:solidFill>
              </a:rPr>
              <a:t>Success</a:t>
            </a:r>
            <a:endParaRPr dirty="0"/>
          </a:p>
        </p:txBody>
      </p:sp>
      <p:pic>
        <p:nvPicPr>
          <p:cNvPr id="165" name="Google Shape;165;g6102ce0eb9_12_12"/>
          <p:cNvPicPr preferRelativeResize="0"/>
          <p:nvPr/>
        </p:nvPicPr>
        <p:blipFill>
          <a:blip r:embed="rId3">
            <a:alphaModFix/>
          </a:blip>
          <a:stretch>
            <a:fillRect/>
          </a:stretch>
        </p:blipFill>
        <p:spPr>
          <a:xfrm>
            <a:off x="1097275" y="3496850"/>
            <a:ext cx="2914650" cy="30099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66" name="Google Shape;166;g6102ce0eb9_12_12"/>
          <p:cNvPicPr preferRelativeResize="0"/>
          <p:nvPr/>
        </p:nvPicPr>
        <p:blipFill>
          <a:blip r:embed="rId4">
            <a:alphaModFix/>
          </a:blip>
          <a:stretch>
            <a:fillRect/>
          </a:stretch>
        </p:blipFill>
        <p:spPr>
          <a:xfrm>
            <a:off x="8017575" y="3028075"/>
            <a:ext cx="2514600" cy="3295650"/>
          </a:xfrm>
          <a:prstGeom prst="rect">
            <a:avLst/>
          </a:prstGeom>
          <a:noFill/>
          <a:ln>
            <a:noFill/>
          </a:ln>
        </p:spPr>
      </p:pic>
      <p:sp>
        <p:nvSpPr>
          <p:cNvPr id="167" name="Google Shape;167;g6102ce0eb9_12_12"/>
          <p:cNvSpPr txBox="1"/>
          <p:nvPr/>
        </p:nvSpPr>
        <p:spPr>
          <a:xfrm>
            <a:off x="1097275" y="6461400"/>
            <a:ext cx="1190100"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Google 2019</a:t>
            </a:r>
            <a:endParaRPr>
              <a:latin typeface="Calibri"/>
              <a:ea typeface="Calibri"/>
              <a:cs typeface="Calibri"/>
              <a:sym typeface="Calibri"/>
            </a:endParaRPr>
          </a:p>
        </p:txBody>
      </p:sp>
      <p:sp>
        <p:nvSpPr>
          <p:cNvPr id="168" name="Google Shape;168;g6102ce0eb9_12_12"/>
          <p:cNvSpPr txBox="1"/>
          <p:nvPr/>
        </p:nvSpPr>
        <p:spPr>
          <a:xfrm>
            <a:off x="8091725" y="6323725"/>
            <a:ext cx="1190100"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AECOM 2018</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etrospec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C36292629F445A9D42D0C9E54F70A" ma:contentTypeVersion="2" ma:contentTypeDescription="Create a new document." ma:contentTypeScope="" ma:versionID="70652cff9e477188eec8294381c6d412">
  <xsd:schema xmlns:xsd="http://www.w3.org/2001/XMLSchema" xmlns:xs="http://www.w3.org/2001/XMLSchema" xmlns:p="http://schemas.microsoft.com/office/2006/metadata/properties" xmlns:ns1="http://schemas.microsoft.com/sharepoint/v3" targetNamespace="http://schemas.microsoft.com/office/2006/metadata/properties" ma:root="true" ma:fieldsID="409fe54fec90a79766457cded5e6ef6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DA0A7A2-51CC-4760-B90F-BD24C71CA6C5}"/>
</file>

<file path=customXml/itemProps2.xml><?xml version="1.0" encoding="utf-8"?>
<ds:datastoreItem xmlns:ds="http://schemas.openxmlformats.org/officeDocument/2006/customXml" ds:itemID="{1E35720D-510E-4862-98E4-620DA9989C05}"/>
</file>

<file path=customXml/itemProps3.xml><?xml version="1.0" encoding="utf-8"?>
<ds:datastoreItem xmlns:ds="http://schemas.openxmlformats.org/officeDocument/2006/customXml" ds:itemID="{CB8D5FAC-4B38-4E07-8DAD-9224E95ABF6F}"/>
</file>

<file path=docProps/app.xml><?xml version="1.0" encoding="utf-8"?>
<Properties xmlns="http://schemas.openxmlformats.org/officeDocument/2006/extended-properties" xmlns:vt="http://schemas.openxmlformats.org/officeDocument/2006/docPropsVTypes">
  <TotalTime>35</TotalTime>
  <Words>4003</Words>
  <Application>Microsoft Macintosh PowerPoint</Application>
  <PresentationFormat>Widescreen</PresentationFormat>
  <Paragraphs>482</Paragraphs>
  <Slides>48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Trebuchet MS</vt:lpstr>
      <vt:lpstr>Retrospect</vt:lpstr>
      <vt:lpstr>Community Engagement techniques</vt:lpstr>
      <vt:lpstr>PowerPoint Presentation</vt:lpstr>
      <vt:lpstr>INFORM</vt:lpstr>
      <vt:lpstr>Social Media</vt:lpstr>
      <vt:lpstr>Social Media</vt:lpstr>
      <vt:lpstr>Social Media</vt:lpstr>
      <vt:lpstr>Traditional Media</vt:lpstr>
      <vt:lpstr>Traditional Media</vt:lpstr>
      <vt:lpstr>Traditional Media</vt:lpstr>
      <vt:lpstr>Public Meeting </vt:lpstr>
      <vt:lpstr>Public Meeting </vt:lpstr>
      <vt:lpstr>Public Meeting  </vt:lpstr>
      <vt:lpstr>CONSULT</vt:lpstr>
      <vt:lpstr>Consult: Citizen Panel </vt:lpstr>
      <vt:lpstr>Citizen Panel </vt:lpstr>
      <vt:lpstr>Citizen Panel </vt:lpstr>
      <vt:lpstr>Community Survey </vt:lpstr>
      <vt:lpstr>Community Survey </vt:lpstr>
      <vt:lpstr>Community Survey </vt:lpstr>
      <vt:lpstr>Consult: Art and Creativity </vt:lpstr>
      <vt:lpstr>Art and Creativity</vt:lpstr>
      <vt:lpstr>Art and Creativity </vt:lpstr>
      <vt:lpstr>Consult: Open Space</vt:lpstr>
      <vt:lpstr>Open Space</vt:lpstr>
      <vt:lpstr>Open Space</vt:lpstr>
      <vt:lpstr>Focus Group </vt:lpstr>
      <vt:lpstr>Focus Group – Weaknesses and Strengths</vt:lpstr>
      <vt:lpstr>Focus Group – Case Studies</vt:lpstr>
      <vt:lpstr>Consult: Street Stalls </vt:lpstr>
      <vt:lpstr>Street Stalls</vt:lpstr>
      <vt:lpstr>Street Stalls</vt:lpstr>
      <vt:lpstr>COLLABORATE</vt:lpstr>
      <vt:lpstr>Advisory Committee</vt:lpstr>
      <vt:lpstr>Advisory Committee</vt:lpstr>
      <vt:lpstr>Advisory Committee</vt:lpstr>
      <vt:lpstr>Consensus Building</vt:lpstr>
      <vt:lpstr>Consensus Building</vt:lpstr>
      <vt:lpstr>Consensus Building</vt:lpstr>
      <vt:lpstr>EMPOWER</vt:lpstr>
      <vt:lpstr>Citizen Committees</vt:lpstr>
      <vt:lpstr>Citizen Committees</vt:lpstr>
      <vt:lpstr>Citizen Committees</vt:lpstr>
      <vt:lpstr>Neighborhood Associations</vt:lpstr>
      <vt:lpstr>Neighborhood Associations</vt:lpstr>
      <vt:lpstr>Neighborhood Associations</vt:lpstr>
      <vt:lpstr>Citizen’s Panels: Overview</vt:lpstr>
      <vt:lpstr>Citizen’s Panels: Strength &amp; Weakness</vt:lpstr>
      <vt:lpstr>Citizen’s Panels: Case Studies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techniques</dc:title>
  <dc:creator>Author</dc:creator>
  <cp:lastModifiedBy>Microsoft Office User</cp:lastModifiedBy>
  <cp:revision>3</cp:revision>
  <dcterms:created xsi:type="dcterms:W3CDTF">2019-08-22T20:24:14Z</dcterms:created>
  <dcterms:modified xsi:type="dcterms:W3CDTF">2019-10-08T17:44:05Z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0x01010022FC36292629F445A9D42D0C9E54F70A</vt:lpwstr>
  </property>
</Properties>
</file>