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handoutMasterIdLst>
    <p:handoutMasterId r:id="rId31"/>
  </p:handoutMasterIdLst>
  <p:sldIdLst>
    <p:sldId id="257" r:id="rId5"/>
    <p:sldId id="275" r:id="rId6"/>
    <p:sldId id="276" r:id="rId7"/>
    <p:sldId id="277" r:id="rId8"/>
    <p:sldId id="278" r:id="rId9"/>
    <p:sldId id="258" r:id="rId10"/>
    <p:sldId id="259" r:id="rId11"/>
    <p:sldId id="260" r:id="rId12"/>
    <p:sldId id="261" r:id="rId13"/>
    <p:sldId id="262" r:id="rId14"/>
    <p:sldId id="263" r:id="rId15"/>
    <p:sldId id="264" r:id="rId16"/>
    <p:sldId id="265" r:id="rId17"/>
    <p:sldId id="279" r:id="rId18"/>
    <p:sldId id="266" r:id="rId19"/>
    <p:sldId id="385" r:id="rId20"/>
    <p:sldId id="267" r:id="rId21"/>
    <p:sldId id="384" r:id="rId22"/>
    <p:sldId id="382" r:id="rId23"/>
    <p:sldId id="268" r:id="rId24"/>
    <p:sldId id="269" r:id="rId25"/>
    <p:sldId id="270" r:id="rId26"/>
    <p:sldId id="272" r:id="rId27"/>
    <p:sldId id="381" r:id="rId28"/>
    <p:sldId id="383"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BC36"/>
    <a:srgbClr val="FF0000"/>
    <a:srgbClr val="FF8000"/>
    <a:srgbClr val="FFCC66"/>
    <a:srgbClr val="8000FF"/>
    <a:srgbClr val="FF00FF"/>
    <a:srgbClr val="7A34A6"/>
    <a:srgbClr val="FA56FF"/>
    <a:srgbClr val="6D3FFF"/>
    <a:srgbClr val="B8036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17" autoAdjust="0"/>
    <p:restoredTop sz="99828" autoAdjust="0"/>
  </p:normalViewPr>
  <p:slideViewPr>
    <p:cSldViewPr snapToGrid="0" snapToObjects="1">
      <p:cViewPr varScale="1">
        <p:scale>
          <a:sx n="115" d="100"/>
          <a:sy n="115" d="100"/>
        </p:scale>
        <p:origin x="187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p:scale>
          <a:sx n="150" d="100"/>
          <a:sy n="150" d="100"/>
        </p:scale>
        <p:origin x="-1808" y="295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9446EF-0AEE-0A41-B70A-CFC094F1A468}" type="datetimeFigureOut">
              <a:rPr lang="en-US" smtClean="0"/>
              <a:t>2/6/2020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D49B841-D07B-B84E-90F7-B2A87F286871}" type="slidenum">
              <a:rPr lang="en-US" smtClean="0"/>
              <a:t>‹#›</a:t>
            </a:fld>
            <a:endParaRPr lang="en-US"/>
          </a:p>
        </p:txBody>
      </p:sp>
    </p:spTree>
    <p:extLst>
      <p:ext uri="{BB962C8B-B14F-4D97-AF65-F5344CB8AC3E}">
        <p14:creationId xmlns:p14="http://schemas.microsoft.com/office/powerpoint/2010/main" val="41875858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D3CC5F-1724-2A41-B7F7-748A0E5555F2}" type="datetimeFigureOut">
              <a:rPr lang="en-US" smtClean="0"/>
              <a:t>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BCF154-7F1D-1442-BF31-F387EE4F8400}" type="slidenum">
              <a:rPr lang="en-US" smtClean="0"/>
              <a:t>‹#›</a:t>
            </a:fld>
            <a:endParaRPr lang="en-US"/>
          </a:p>
        </p:txBody>
      </p:sp>
    </p:spTree>
    <p:extLst>
      <p:ext uri="{BB962C8B-B14F-4D97-AF65-F5344CB8AC3E}">
        <p14:creationId xmlns:p14="http://schemas.microsoft.com/office/powerpoint/2010/main" val="4917080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eaLnBrk="1" hangingPunct="1"/>
            <a:fld id="{310E2464-6E1A-8747-915C-95B4C498FF18}" type="slidenum">
              <a:rPr lang="en-US"/>
              <a:pPr eaLnBrk="1" hangingPunct="1"/>
              <a:t>1</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sz="1200" b="1" kern="1200" dirty="0">
                <a:solidFill>
                  <a:schemeClr val="tx1"/>
                </a:solidFill>
                <a:effectLst/>
                <a:latin typeface="+mn-lt"/>
                <a:ea typeface="+mn-ea"/>
                <a:cs typeface="+mn-cs"/>
              </a:rPr>
              <a:t>Basic ABCD PowerPoint Presentation</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ABCD staff interviewed over a thousand residents of 20 cities in 300 neighborhoods. The basic question they asked was, “What have neighbors who live here done, </a:t>
            </a:r>
            <a:r>
              <a:rPr lang="en-US" sz="1200" u="sng" kern="1200" dirty="0">
                <a:solidFill>
                  <a:schemeClr val="tx1"/>
                </a:solidFill>
                <a:effectLst/>
                <a:latin typeface="+mn-lt"/>
                <a:ea typeface="+mn-ea"/>
                <a:cs typeface="+mn-cs"/>
              </a:rPr>
              <a:t>together</a:t>
            </a:r>
            <a:r>
              <a:rPr lang="en-US" sz="1200" kern="1200" dirty="0">
                <a:solidFill>
                  <a:schemeClr val="tx1"/>
                </a:solidFill>
                <a:effectLst/>
                <a:latin typeface="+mn-lt"/>
                <a:ea typeface="+mn-ea"/>
                <a:cs typeface="+mn-cs"/>
              </a:rPr>
              <a:t>, that made the neighborhood better?” The stories the residents told them were analyzed to see what the neighbors had used when they made things better. In almost every case, they drew from a pool of 6 local resources. We call these resources, </a:t>
            </a:r>
            <a:r>
              <a:rPr lang="en-US" sz="1200" u="sng" kern="1200" dirty="0">
                <a:solidFill>
                  <a:schemeClr val="tx1"/>
                </a:solidFill>
                <a:effectLst/>
                <a:latin typeface="+mn-lt"/>
                <a:ea typeface="+mn-ea"/>
                <a:cs typeface="+mn-cs"/>
              </a:rPr>
              <a:t>assets, </a:t>
            </a:r>
            <a:r>
              <a:rPr lang="en-US" sz="1200" kern="1200" dirty="0">
                <a:solidFill>
                  <a:schemeClr val="tx1"/>
                </a:solidFill>
                <a:effectLst/>
                <a:latin typeface="+mn-lt"/>
                <a:ea typeface="+mn-ea"/>
                <a:cs typeface="+mn-cs"/>
              </a:rPr>
              <a:t>the basic building blocks of strong communities. </a:t>
            </a:r>
            <a:br>
              <a:rPr lang="en-US" sz="1200" kern="1200" dirty="0">
                <a:solidFill>
                  <a:schemeClr val="tx1"/>
                </a:solidFill>
                <a:effectLst/>
                <a:latin typeface="+mn-lt"/>
                <a:ea typeface="+mn-ea"/>
                <a:cs typeface="+mn-cs"/>
              </a:rPr>
            </a:br>
            <a:endParaRPr lang="en-US" sz="1600" dirty="0">
              <a:latin typeface="Times New Roman"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algn="ctr"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algn="ctr"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algn="ctr"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algn="ctr"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eaLnBrk="1" hangingPunct="1">
              <a:defRPr/>
            </a:pPr>
            <a:fld id="{44C25CF3-AE5D-0B4F-81EF-596F91851BD9}" type="slidenum">
              <a:rPr lang="en-US" smtClean="0"/>
              <a:pPr eaLnBrk="1" hangingPunct="1">
                <a:defRPr/>
              </a:pPr>
              <a:t>10</a:t>
            </a:fld>
            <a:endParaRPr lang="en-US"/>
          </a:p>
        </p:txBody>
      </p:sp>
      <p:sp>
        <p:nvSpPr>
          <p:cNvPr id="69635" name="Rectangle 2"/>
          <p:cNvSpPr>
            <a:spLocks noGrp="1" noRot="1" noChangeAspect="1" noChangeArrowheads="1" noTextEdit="1"/>
          </p:cNvSpPr>
          <p:nvPr>
            <p:ph type="sldImg"/>
          </p:nvPr>
        </p:nvSpPr>
        <p:spPr>
          <a:ln/>
        </p:spPr>
      </p:sp>
      <p:sp>
        <p:nvSpPr>
          <p:cNvPr id="69636"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eaLnBrk="1" hangingPunct="1">
              <a:defRPr/>
            </a:pPr>
            <a:r>
              <a:rPr lang="en-US" sz="1200" kern="1200" dirty="0">
                <a:solidFill>
                  <a:schemeClr val="tx1"/>
                </a:solidFill>
                <a:effectLst/>
                <a:latin typeface="+mn-lt"/>
                <a:ea typeface="+mn-ea"/>
                <a:cs typeface="+mn-cs"/>
              </a:rPr>
              <a:t>These two slides comprise a list of the kinds of associations neighbors tend to belong to. Often they are much harder to find than the local institutions.</a:t>
            </a:r>
            <a:endParaRPr lang="en-US" dirty="0">
              <a:latin typeface="Times New Roman" charset="0"/>
              <a:ea typeface="ＭＳ Ｐゴシック" charset="0"/>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a:lstStyle>
            <a:lvl1pPr eaLnBrk="0" hangingPunct="0">
              <a:defRPr sz="1200">
                <a:solidFill>
                  <a:schemeClr val="tx1"/>
                </a:solidFill>
                <a:latin typeface="Times New Roman" charset="0"/>
                <a:ea typeface="MS PGothic" charset="0"/>
                <a:cs typeface="MS PGothic" charset="0"/>
              </a:defRPr>
            </a:lvl1pPr>
            <a:lvl2pPr marL="742950" indent="-285750" eaLnBrk="0" hangingPunct="0">
              <a:defRPr sz="1200">
                <a:solidFill>
                  <a:schemeClr val="tx1"/>
                </a:solidFill>
                <a:latin typeface="Times New Roman" charset="0"/>
                <a:ea typeface="MS PGothic" charset="0"/>
                <a:cs typeface="MS PGothic" charset="0"/>
              </a:defRPr>
            </a:lvl2pPr>
            <a:lvl3pPr marL="1143000" indent="-228600" eaLnBrk="0" hangingPunct="0">
              <a:defRPr sz="1200">
                <a:solidFill>
                  <a:schemeClr val="tx1"/>
                </a:solidFill>
                <a:latin typeface="Times New Roman" charset="0"/>
                <a:ea typeface="MS PGothic" charset="0"/>
                <a:cs typeface="MS PGothic" charset="0"/>
              </a:defRPr>
            </a:lvl3pPr>
            <a:lvl4pPr marL="1600200" indent="-228600" eaLnBrk="0" hangingPunct="0">
              <a:defRPr sz="1200">
                <a:solidFill>
                  <a:schemeClr val="tx1"/>
                </a:solidFill>
                <a:latin typeface="Times New Roman" charset="0"/>
                <a:ea typeface="MS PGothic" charset="0"/>
                <a:cs typeface="MS PGothic" charset="0"/>
              </a:defRPr>
            </a:lvl4pPr>
            <a:lvl5pPr marL="2057400" indent="-228600" eaLnBrk="0" hangingPunct="0">
              <a:defRPr sz="1200">
                <a:solidFill>
                  <a:schemeClr val="tx1"/>
                </a:solidFill>
                <a:latin typeface="Times New Roman" charset="0"/>
                <a:ea typeface="MS PGothic" charset="0"/>
                <a:cs typeface="MS PGothic" charset="0"/>
              </a:defRPr>
            </a:lvl5pPr>
            <a:lvl6pPr marL="2514600" indent="-228600" algn="ctr" eaLnBrk="0" fontAlgn="base" hangingPunct="0">
              <a:spcBef>
                <a:spcPct val="0"/>
              </a:spcBef>
              <a:spcAft>
                <a:spcPct val="0"/>
              </a:spcAft>
              <a:defRPr sz="1200">
                <a:solidFill>
                  <a:schemeClr val="tx1"/>
                </a:solidFill>
                <a:latin typeface="Times New Roman" charset="0"/>
                <a:ea typeface="MS PGothic" charset="0"/>
                <a:cs typeface="MS PGothic" charset="0"/>
              </a:defRPr>
            </a:lvl6pPr>
            <a:lvl7pPr marL="2971800" indent="-228600" algn="ctr" eaLnBrk="0" fontAlgn="base" hangingPunct="0">
              <a:spcBef>
                <a:spcPct val="0"/>
              </a:spcBef>
              <a:spcAft>
                <a:spcPct val="0"/>
              </a:spcAft>
              <a:defRPr sz="1200">
                <a:solidFill>
                  <a:schemeClr val="tx1"/>
                </a:solidFill>
                <a:latin typeface="Times New Roman" charset="0"/>
                <a:ea typeface="MS PGothic" charset="0"/>
                <a:cs typeface="MS PGothic" charset="0"/>
              </a:defRPr>
            </a:lvl7pPr>
            <a:lvl8pPr marL="3429000" indent="-228600" algn="ctr" eaLnBrk="0" fontAlgn="base" hangingPunct="0">
              <a:spcBef>
                <a:spcPct val="0"/>
              </a:spcBef>
              <a:spcAft>
                <a:spcPct val="0"/>
              </a:spcAft>
              <a:defRPr sz="1200">
                <a:solidFill>
                  <a:schemeClr val="tx1"/>
                </a:solidFill>
                <a:latin typeface="Times New Roman" charset="0"/>
                <a:ea typeface="MS PGothic" charset="0"/>
                <a:cs typeface="MS PGothic" charset="0"/>
              </a:defRPr>
            </a:lvl8pPr>
            <a:lvl9pPr marL="3886200" indent="-228600" algn="ctr" eaLnBrk="0" fontAlgn="base" hangingPunct="0">
              <a:spcBef>
                <a:spcPct val="0"/>
              </a:spcBef>
              <a:spcAft>
                <a:spcPct val="0"/>
              </a:spcAft>
              <a:defRPr sz="1200">
                <a:solidFill>
                  <a:schemeClr val="tx1"/>
                </a:solidFill>
                <a:latin typeface="Times New Roman" charset="0"/>
                <a:ea typeface="MS PGothic" charset="0"/>
                <a:cs typeface="MS PGothic" charset="0"/>
              </a:defRPr>
            </a:lvl9pPr>
          </a:lstStyle>
          <a:p>
            <a:pPr eaLnBrk="1" hangingPunct="1">
              <a:defRPr/>
            </a:pPr>
            <a:fld id="{7B5BFDA2-C55E-6141-8BD1-A9163DABC1AC}" type="slidenum">
              <a:rPr lang="en-US" smtClean="0"/>
              <a:pPr eaLnBrk="1" hangingPunct="1">
                <a:defRPr/>
              </a:pPr>
              <a:t>11</a:t>
            </a:fld>
            <a:endParaRPr lang="en-US"/>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 uri="{FAA26D3D-D897-4be2-8F04-BA451C77F1D7}">
              <ma14:placeholderFlag xmlns="" xmlns:ma14="http://schemas.microsoft.com/office/mac/drawingml/2011/main" val="1"/>
            </a:ext>
          </a:extLst>
        </p:spPr>
        <p:txBody>
          <a:bodyPr/>
          <a:lstStyle/>
          <a:p>
            <a:pPr eaLnBrk="1" hangingPunct="1">
              <a:defRPr/>
            </a:pPr>
            <a:endParaRPr lang="en-US">
              <a:latin typeface="Times New Roman" charset="0"/>
              <a:ea typeface="ＭＳ Ｐゴシック" charset="0"/>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kern="1200" dirty="0">
                <a:solidFill>
                  <a:schemeClr val="tx1"/>
                </a:solidFill>
                <a:effectLst/>
                <a:latin typeface="+mn-lt"/>
                <a:ea typeface="+mn-ea"/>
                <a:cs typeface="+mn-cs"/>
              </a:rPr>
              <a:t>The third asset is local institutions. There are 3 kinds: profit, not-for-profit and governmental. Unlike associations, their members are paid to do the work. </a:t>
            </a:r>
            <a:endParaRPr lang="en-US" sz="1400" dirty="0"/>
          </a:p>
        </p:txBody>
      </p:sp>
      <p:sp>
        <p:nvSpPr>
          <p:cNvPr id="4" name="Slide Number Placeholder 3"/>
          <p:cNvSpPr>
            <a:spLocks noGrp="1"/>
          </p:cNvSpPr>
          <p:nvPr>
            <p:ph type="sldNum" sz="quarter" idx="10"/>
          </p:nvPr>
        </p:nvSpPr>
        <p:spPr/>
        <p:txBody>
          <a:bodyPr/>
          <a:lstStyle/>
          <a:p>
            <a:fld id="{00BCF154-7F1D-1442-BF31-F387EE4F8400}" type="slidenum">
              <a:rPr lang="en-US" smtClean="0"/>
              <a:t>12</a:t>
            </a:fld>
            <a:endParaRPr lang="en-US"/>
          </a:p>
        </p:txBody>
      </p:sp>
    </p:spTree>
    <p:extLst>
      <p:ext uri="{BB962C8B-B14F-4D97-AF65-F5344CB8AC3E}">
        <p14:creationId xmlns:p14="http://schemas.microsoft.com/office/powerpoint/2010/main" val="4038763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eaLnBrk="1" hangingPunct="1"/>
            <a:fld id="{5738D0C7-259D-964E-B325-9D5DEB049EB0}" type="slidenum">
              <a:rPr lang="en-US"/>
              <a:pPr eaLnBrk="1" hangingPunct="1"/>
              <a:t>13</a:t>
            </a:fld>
            <a:endParaRPr lang="en-US"/>
          </a:p>
        </p:txBody>
      </p:sp>
      <p:sp>
        <p:nvSpPr>
          <p:cNvPr id="123906" name="Rectangle 2"/>
          <p:cNvSpPr>
            <a:spLocks noGrp="1" noRot="1" noChangeAspect="1" noChangeArrowheads="1" noTextEdit="1"/>
          </p:cNvSpPr>
          <p:nvPr>
            <p:ph type="sldImg"/>
          </p:nvPr>
        </p:nvSpPr>
        <p:spPr>
          <a:ln/>
        </p:spPr>
      </p:sp>
      <p:sp>
        <p:nvSpPr>
          <p:cNvPr id="12390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sz="1200" kern="1200" dirty="0">
                <a:solidFill>
                  <a:schemeClr val="tx1"/>
                </a:solidFill>
                <a:effectLst/>
                <a:latin typeface="+mn-lt"/>
                <a:ea typeface="+mn-ea"/>
                <a:cs typeface="+mn-cs"/>
              </a:rPr>
              <a:t>This is a list of the kinds of institutions that are in many neighborhoods. Institutions</a:t>
            </a:r>
            <a:r>
              <a:rPr lang="en-US" sz="1200" kern="1200" baseline="0" dirty="0">
                <a:solidFill>
                  <a:schemeClr val="tx1"/>
                </a:solidFill>
                <a:effectLst/>
                <a:latin typeface="+mn-lt"/>
                <a:ea typeface="+mn-ea"/>
                <a:cs typeface="+mn-cs"/>
              </a:rPr>
              <a:t> can have a positive influence in a neighborhood by opening up their resources to the community.</a:t>
            </a:r>
            <a:endParaRPr lang="en-US" dirty="0">
              <a:latin typeface="Times New Roman"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In order to have an effective relationship between local neighborhoods and large outside institutions it is important to clearly understand the functions that each is uniquely designed to fulfill.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Institutions and neighborhood associations are like two tools. Each is useful and important, but neither can do the work of the other. </a:t>
            </a:r>
          </a:p>
          <a:p>
            <a:r>
              <a:rPr lang="en-US" sz="1200" b="1" kern="1200" dirty="0">
                <a:solidFill>
                  <a:schemeClr val="tx1"/>
                </a:solidFill>
                <a:effectLst/>
                <a:latin typeface="+mn-lt"/>
                <a:ea typeface="+mn-ea"/>
                <a:cs typeface="+mn-cs"/>
              </a:rPr>
              <a:t>The unique characteristics of large institutions is that:</a:t>
            </a:r>
          </a:p>
          <a:p>
            <a:pPr marL="228600" lvl="0" indent="-228600">
              <a:buFont typeface="+mj-lt"/>
              <a:buAutoNum type="arabicPeriod"/>
            </a:pPr>
            <a:r>
              <a:rPr lang="en-US" sz="1200" kern="1200" dirty="0">
                <a:solidFill>
                  <a:schemeClr val="tx1"/>
                </a:solidFill>
                <a:effectLst/>
                <a:latin typeface="+mn-lt"/>
                <a:ea typeface="+mn-ea"/>
                <a:cs typeface="+mn-cs"/>
              </a:rPr>
              <a:t>They are designed so that a few people can </a:t>
            </a:r>
            <a:r>
              <a:rPr lang="en-US" sz="1200" u="sng" kern="1200" dirty="0">
                <a:solidFill>
                  <a:schemeClr val="tx1"/>
                </a:solidFill>
                <a:effectLst/>
                <a:latin typeface="+mn-lt"/>
                <a:ea typeface="+mn-ea"/>
                <a:cs typeface="+mn-cs"/>
              </a:rPr>
              <a:t>control</a:t>
            </a:r>
            <a:r>
              <a:rPr lang="en-US" sz="1200" kern="1200" dirty="0">
                <a:solidFill>
                  <a:schemeClr val="tx1"/>
                </a:solidFill>
                <a:effectLst/>
                <a:latin typeface="+mn-lt"/>
                <a:ea typeface="+mn-ea"/>
                <a:cs typeface="+mn-cs"/>
              </a:rPr>
              <a:t> many other people. </a:t>
            </a:r>
          </a:p>
          <a:p>
            <a:pPr marL="228600" lvl="0" indent="-228600">
              <a:buFont typeface="+mj-lt"/>
              <a:buAutoNum type="arabicPeriod"/>
            </a:pPr>
            <a:r>
              <a:rPr lang="en-US" sz="1200" kern="1200" dirty="0">
                <a:solidFill>
                  <a:schemeClr val="tx1"/>
                </a:solidFill>
                <a:effectLst/>
                <a:latin typeface="+mn-lt"/>
                <a:ea typeface="+mn-ea"/>
                <a:cs typeface="+mn-cs"/>
              </a:rPr>
              <a:t>They are able to produce lots of standardized goods and </a:t>
            </a:r>
            <a:r>
              <a:rPr lang="en-US" sz="1200" u="sng" kern="1200" dirty="0">
                <a:solidFill>
                  <a:schemeClr val="tx1"/>
                </a:solidFill>
                <a:effectLst/>
                <a:latin typeface="+mn-lt"/>
                <a:ea typeface="+mn-ea"/>
                <a:cs typeface="+mn-cs"/>
              </a:rPr>
              <a:t>services</a:t>
            </a:r>
            <a:r>
              <a:rPr lang="en-US" sz="1200" kern="1200" dirty="0">
                <a:solidFill>
                  <a:schemeClr val="tx1"/>
                </a:solidFill>
                <a:effectLst/>
                <a:latin typeface="+mn-lt"/>
                <a:ea typeface="+mn-ea"/>
                <a:cs typeface="+mn-cs"/>
              </a:rPr>
              <a:t>.</a:t>
            </a:r>
          </a:p>
          <a:p>
            <a:pPr marL="228600" lvl="0" indent="-228600">
              <a:buFont typeface="+mj-lt"/>
              <a:buAutoNum type="arabicPeriod"/>
            </a:pPr>
            <a:r>
              <a:rPr lang="en-US" sz="1200" kern="1200" dirty="0">
                <a:solidFill>
                  <a:schemeClr val="tx1"/>
                </a:solidFill>
                <a:effectLst/>
                <a:latin typeface="+mn-lt"/>
                <a:ea typeface="+mn-ea"/>
                <a:cs typeface="+mn-cs"/>
              </a:rPr>
              <a:t>They </a:t>
            </a:r>
            <a:r>
              <a:rPr lang="en-US" sz="1200" u="sng" kern="1200" dirty="0">
                <a:solidFill>
                  <a:schemeClr val="tx1"/>
                </a:solidFill>
                <a:effectLst/>
                <a:latin typeface="+mn-lt"/>
                <a:ea typeface="+mn-ea"/>
                <a:cs typeface="+mn-cs"/>
              </a:rPr>
              <a:t>need clients</a:t>
            </a:r>
            <a:r>
              <a:rPr lang="en-US" sz="1200" kern="1200" dirty="0">
                <a:solidFill>
                  <a:schemeClr val="tx1"/>
                </a:solidFill>
                <a:effectLst/>
                <a:latin typeface="+mn-lt"/>
                <a:ea typeface="+mn-ea"/>
                <a:cs typeface="+mn-cs"/>
              </a:rPr>
              <a:t> and consumers.</a:t>
            </a:r>
          </a:p>
          <a:p>
            <a:pPr marL="228600" lvl="0" indent="-228600">
              <a:buFont typeface="+mj-lt"/>
              <a:buAutoNum type="arabicPeriod"/>
            </a:pPr>
            <a:r>
              <a:rPr lang="en-US" sz="1200" kern="1200" dirty="0">
                <a:solidFill>
                  <a:schemeClr val="tx1"/>
                </a:solidFill>
                <a:effectLst/>
                <a:latin typeface="+mn-lt"/>
                <a:ea typeface="+mn-ea"/>
                <a:cs typeface="+mn-cs"/>
              </a:rPr>
              <a:t>Their basic raw material is </a:t>
            </a:r>
            <a:r>
              <a:rPr lang="en-US" sz="1200" u="sng" kern="1200" dirty="0">
                <a:solidFill>
                  <a:schemeClr val="tx1"/>
                </a:solidFill>
                <a:effectLst/>
                <a:latin typeface="+mn-lt"/>
                <a:ea typeface="+mn-ea"/>
                <a:cs typeface="+mn-cs"/>
              </a:rPr>
              <a:t>needs and deficits</a:t>
            </a:r>
            <a:r>
              <a:rPr lang="en-US" sz="1200" kern="1200" dirty="0">
                <a:solidFill>
                  <a:schemeClr val="tx1"/>
                </a:solidFill>
                <a:effectLst/>
                <a:latin typeface="+mn-lt"/>
                <a:ea typeface="+mn-ea"/>
                <a:cs typeface="+mn-cs"/>
              </a:rPr>
              <a:t>.</a:t>
            </a:r>
          </a:p>
          <a:p>
            <a:r>
              <a:rPr lang="en-US" sz="1200" kern="1200" dirty="0">
                <a:solidFill>
                  <a:schemeClr val="tx1"/>
                </a:solidFill>
                <a:effectLst/>
                <a:latin typeface="+mn-lt"/>
                <a:ea typeface="+mn-ea"/>
                <a:cs typeface="+mn-cs"/>
              </a:rPr>
              <a:t> </a:t>
            </a:r>
          </a:p>
          <a:p>
            <a:r>
              <a:rPr lang="en-US" sz="1200" b="1" kern="1200" dirty="0">
                <a:solidFill>
                  <a:schemeClr val="tx1"/>
                </a:solidFill>
                <a:effectLst/>
                <a:latin typeface="+mn-lt"/>
                <a:ea typeface="+mn-ea"/>
                <a:cs typeface="+mn-cs"/>
              </a:rPr>
              <a:t>The unique characteristics of local neighborhood associations is that:</a:t>
            </a:r>
          </a:p>
          <a:p>
            <a:pPr marL="228600" lvl="0" indent="-228600">
              <a:buFont typeface="+mj-lt"/>
              <a:buAutoNum type="arabicPeriod"/>
            </a:pPr>
            <a:r>
              <a:rPr lang="en-US" sz="1200" kern="1200" dirty="0">
                <a:solidFill>
                  <a:schemeClr val="tx1"/>
                </a:solidFill>
                <a:effectLst/>
                <a:latin typeface="+mn-lt"/>
                <a:ea typeface="+mn-ea"/>
                <a:cs typeface="+mn-cs"/>
              </a:rPr>
              <a:t>The members are participating by choice. This is why they are called </a:t>
            </a:r>
            <a:r>
              <a:rPr lang="en-US" sz="1200" u="sng" kern="1200" dirty="0">
                <a:solidFill>
                  <a:schemeClr val="tx1"/>
                </a:solidFill>
                <a:effectLst/>
                <a:latin typeface="+mn-lt"/>
                <a:ea typeface="+mn-ea"/>
                <a:cs typeface="+mn-cs"/>
              </a:rPr>
              <a:t>voluntary</a:t>
            </a:r>
            <a:r>
              <a:rPr lang="en-US" sz="1200" kern="1200" dirty="0">
                <a:solidFill>
                  <a:schemeClr val="tx1"/>
                </a:solidFill>
                <a:effectLst/>
                <a:latin typeface="+mn-lt"/>
                <a:ea typeface="+mn-ea"/>
                <a:cs typeface="+mn-cs"/>
              </a:rPr>
              <a:t> associations. Their members are held together by trust whereas institutions are held together by money. </a:t>
            </a:r>
          </a:p>
          <a:p>
            <a:pPr marL="228600" lvl="0" indent="-228600">
              <a:buFont typeface="+mj-lt"/>
              <a:buAutoNum type="arabicPeriod"/>
            </a:pPr>
            <a:r>
              <a:rPr lang="en-US" sz="1200" kern="1200" dirty="0">
                <a:solidFill>
                  <a:schemeClr val="tx1"/>
                </a:solidFill>
                <a:effectLst/>
                <a:latin typeface="+mn-lt"/>
                <a:ea typeface="+mn-ea"/>
                <a:cs typeface="+mn-cs"/>
              </a:rPr>
              <a:t>Associations are groups that </a:t>
            </a:r>
            <a:r>
              <a:rPr lang="en-US" sz="1200" u="sng" kern="1200" dirty="0">
                <a:solidFill>
                  <a:schemeClr val="tx1"/>
                </a:solidFill>
                <a:effectLst/>
                <a:latin typeface="+mn-lt"/>
                <a:ea typeface="+mn-ea"/>
                <a:cs typeface="+mn-cs"/>
              </a:rPr>
              <a:t>care</a:t>
            </a:r>
            <a:r>
              <a:rPr lang="en-US" sz="1200" kern="1200" dirty="0">
                <a:solidFill>
                  <a:schemeClr val="tx1"/>
                </a:solidFill>
                <a:effectLst/>
                <a:latin typeface="+mn-lt"/>
                <a:ea typeface="+mn-ea"/>
                <a:cs typeface="+mn-cs"/>
              </a:rPr>
              <a:t> about each other and/or the same thing. They are the site of care in a community. Institutions are the site of services. Care is the free given commitment of one person to another. Service is the paid benefit of one person provides another.</a:t>
            </a:r>
          </a:p>
          <a:p>
            <a:pPr marL="228600" lvl="0" indent="-228600">
              <a:buFont typeface="+mj-lt"/>
              <a:buAutoNum type="arabicPeriod"/>
            </a:pPr>
            <a:r>
              <a:rPr lang="en-US" sz="1200" kern="1200" dirty="0">
                <a:solidFill>
                  <a:schemeClr val="tx1"/>
                </a:solidFill>
                <a:effectLst/>
                <a:latin typeface="+mn-lt"/>
                <a:ea typeface="+mn-ea"/>
                <a:cs typeface="+mn-cs"/>
              </a:rPr>
              <a:t>The critical person in associational life is a citizen (not meant legally) –a person with the power to create a vision and to make it come through. On the other hand, institutions need clients not citizens. Client comes from the root word “cli” as in “recline,” which means a person on their back. A citizen stands tall at the center of democracy. </a:t>
            </a:r>
          </a:p>
          <a:p>
            <a:pPr marL="228600" lvl="0" indent="-228600">
              <a:buFont typeface="+mj-lt"/>
              <a:buAutoNum type="arabicPeriod"/>
            </a:pPr>
            <a:r>
              <a:rPr lang="en-US" sz="1200" kern="1200" dirty="0">
                <a:solidFill>
                  <a:schemeClr val="tx1"/>
                </a:solidFill>
                <a:effectLst/>
                <a:latin typeface="+mn-lt"/>
                <a:ea typeface="+mn-ea"/>
                <a:cs typeface="+mn-cs"/>
              </a:rPr>
              <a:t>Associational life is powerful because it uses capacities of citizens and does not need their deficits.</a:t>
            </a:r>
          </a:p>
          <a:p>
            <a:pPr marL="228600" indent="-228600">
              <a:buFont typeface="+mj-lt"/>
              <a:buAutoNum type="arabicPeriod"/>
            </a:pPr>
            <a:endParaRPr lang="en-US" dirty="0"/>
          </a:p>
        </p:txBody>
      </p:sp>
      <p:sp>
        <p:nvSpPr>
          <p:cNvPr id="4" name="Slide Number Placeholder 3"/>
          <p:cNvSpPr>
            <a:spLocks noGrp="1"/>
          </p:cNvSpPr>
          <p:nvPr>
            <p:ph type="sldNum" sz="quarter" idx="10"/>
          </p:nvPr>
        </p:nvSpPr>
        <p:spPr/>
        <p:txBody>
          <a:bodyPr/>
          <a:lstStyle/>
          <a:p>
            <a:fld id="{00BCF154-7F1D-1442-BF31-F387EE4F8400}" type="slidenum">
              <a:rPr lang="en-US" smtClean="0"/>
              <a:t>14</a:t>
            </a:fld>
            <a:endParaRPr lang="en-US"/>
          </a:p>
        </p:txBody>
      </p:sp>
    </p:spTree>
    <p:extLst>
      <p:ext uri="{BB962C8B-B14F-4D97-AF65-F5344CB8AC3E}">
        <p14:creationId xmlns:p14="http://schemas.microsoft.com/office/powerpoint/2010/main" val="32982248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fourth asset is the land, indicated by the line surrounding the first 3 human assets. The land and everything on it and below it is a valuable neighborhood asset. </a:t>
            </a:r>
            <a:br>
              <a:rPr lang="en-US" sz="1200" kern="1200" dirty="0">
                <a:solidFill>
                  <a:schemeClr val="tx1"/>
                </a:solidFill>
                <a:effectLst/>
                <a:latin typeface="+mn-lt"/>
                <a:ea typeface="+mn-ea"/>
                <a:cs typeface="+mn-cs"/>
              </a:rPr>
            </a:br>
            <a:r>
              <a:rPr lang="en-US" sz="1200" kern="1200" dirty="0">
                <a:solidFill>
                  <a:schemeClr val="tx1"/>
                </a:solidFill>
                <a:effectLst/>
                <a:latin typeface="+mn-lt"/>
                <a:ea typeface="+mn-ea"/>
                <a:cs typeface="+mn-cs"/>
              </a:rPr>
              <a:t>The climate can also be an asset,</a:t>
            </a:r>
            <a:r>
              <a:rPr lang="en-US" sz="1200" kern="1200" baseline="0" dirty="0">
                <a:solidFill>
                  <a:schemeClr val="tx1"/>
                </a:solidFill>
                <a:effectLst/>
                <a:latin typeface="+mn-lt"/>
                <a:ea typeface="+mn-ea"/>
                <a:cs typeface="+mn-cs"/>
              </a:rPr>
              <a:t> i.e. the ability to have community gardens year round.</a:t>
            </a:r>
            <a:endParaRPr lang="en-US" dirty="0"/>
          </a:p>
        </p:txBody>
      </p:sp>
      <p:sp>
        <p:nvSpPr>
          <p:cNvPr id="4" name="Slide Number Placeholder 3"/>
          <p:cNvSpPr>
            <a:spLocks noGrp="1"/>
          </p:cNvSpPr>
          <p:nvPr>
            <p:ph type="sldNum" sz="quarter" idx="10"/>
          </p:nvPr>
        </p:nvSpPr>
        <p:spPr/>
        <p:txBody>
          <a:bodyPr/>
          <a:lstStyle/>
          <a:p>
            <a:fld id="{00BCF154-7F1D-1442-BF31-F387EE4F8400}" type="slidenum">
              <a:rPr lang="en-US" smtClean="0"/>
              <a:t>15</a:t>
            </a:fld>
            <a:endParaRPr lang="en-US"/>
          </a:p>
        </p:txBody>
      </p:sp>
    </p:spTree>
    <p:extLst>
      <p:ext uri="{BB962C8B-B14F-4D97-AF65-F5344CB8AC3E}">
        <p14:creationId xmlns:p14="http://schemas.microsoft.com/office/powerpoint/2010/main" val="40611963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fifth asset is all kinds of exchanges. It is indicated by the two arrows at the bottom of the slide. These exchanges, among people in the neighborhood, include giving, sharing, trading, bartering, exchanging, buying and selling, time banking, babysitting co-ops.</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00BCF154-7F1D-1442-BF31-F387EE4F8400}" type="slidenum">
              <a:rPr lang="en-US" smtClean="0"/>
              <a:t>17</a:t>
            </a:fld>
            <a:endParaRPr lang="en-US"/>
          </a:p>
        </p:txBody>
      </p:sp>
    </p:spTree>
    <p:extLst>
      <p:ext uri="{BB962C8B-B14F-4D97-AF65-F5344CB8AC3E}">
        <p14:creationId xmlns:p14="http://schemas.microsoft.com/office/powerpoint/2010/main" val="19416312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The sixth asset is culture,</a:t>
            </a:r>
            <a:r>
              <a:rPr lang="en-US" sz="1200" baseline="0" dirty="0"/>
              <a:t> stories and history</a:t>
            </a:r>
            <a:r>
              <a:rPr lang="en-US" sz="1200" dirty="0"/>
              <a:t> These remind neighbors of how they have done things successfully in the past. They also strengthen the culture of the neighborhood by creating a common history,</a:t>
            </a:r>
            <a:r>
              <a:rPr lang="en-US" sz="1200" baseline="0" dirty="0"/>
              <a:t> c</a:t>
            </a:r>
            <a:r>
              <a:rPr lang="en-US" sz="1200" dirty="0"/>
              <a:t>ulture</a:t>
            </a:r>
            <a:r>
              <a:rPr lang="en-US" sz="1200" baseline="0" dirty="0"/>
              <a:t> and identity</a:t>
            </a:r>
            <a:r>
              <a:rPr lang="en-US" sz="1200" dirty="0"/>
              <a:t>. Use of stories through video, and photos bears</a:t>
            </a:r>
            <a:r>
              <a:rPr lang="en-US" sz="1200" baseline="0" dirty="0"/>
              <a:t> witness to how assets are making change.</a:t>
            </a:r>
            <a:endParaRPr lang="en-US" sz="1200" dirty="0"/>
          </a:p>
          <a:p>
            <a:endParaRPr lang="en-US" dirty="0"/>
          </a:p>
        </p:txBody>
      </p:sp>
      <p:sp>
        <p:nvSpPr>
          <p:cNvPr id="4" name="Slide Number Placeholder 3"/>
          <p:cNvSpPr>
            <a:spLocks noGrp="1"/>
          </p:cNvSpPr>
          <p:nvPr>
            <p:ph type="sldNum" sz="quarter" idx="10"/>
          </p:nvPr>
        </p:nvSpPr>
        <p:spPr/>
        <p:txBody>
          <a:bodyPr/>
          <a:lstStyle/>
          <a:p>
            <a:fld id="{00BCF154-7F1D-1442-BF31-F387EE4F8400}" type="slidenum">
              <a:rPr lang="en-US" smtClean="0"/>
              <a:t>19</a:t>
            </a:fld>
            <a:endParaRPr lang="en-US"/>
          </a:p>
        </p:txBody>
      </p:sp>
    </p:spTree>
    <p:extLst>
      <p:ext uri="{BB962C8B-B14F-4D97-AF65-F5344CB8AC3E}">
        <p14:creationId xmlns:p14="http://schemas.microsoft.com/office/powerpoint/2010/main" val="27312880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Here is a list of all 6 assets. Every story of neighbors making things better involves using one or more of these 6 basic building blocks. </a:t>
            </a:r>
            <a:endParaRPr lang="en-US" dirty="0"/>
          </a:p>
        </p:txBody>
      </p:sp>
      <p:sp>
        <p:nvSpPr>
          <p:cNvPr id="4" name="Slide Number Placeholder 3"/>
          <p:cNvSpPr>
            <a:spLocks noGrp="1"/>
          </p:cNvSpPr>
          <p:nvPr>
            <p:ph type="sldNum" sz="quarter" idx="10"/>
          </p:nvPr>
        </p:nvSpPr>
        <p:spPr/>
        <p:txBody>
          <a:bodyPr/>
          <a:lstStyle/>
          <a:p>
            <a:fld id="{00BCF154-7F1D-1442-BF31-F387EE4F8400}" type="slidenum">
              <a:rPr lang="en-US" smtClean="0"/>
              <a:t>20</a:t>
            </a:fld>
            <a:endParaRPr lang="en-US"/>
          </a:p>
        </p:txBody>
      </p:sp>
    </p:spTree>
    <p:extLst>
      <p:ext uri="{BB962C8B-B14F-4D97-AF65-F5344CB8AC3E}">
        <p14:creationId xmlns:p14="http://schemas.microsoft.com/office/powerpoint/2010/main" val="42576970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These are the three basic findings about how assets build powerful neighborhoods. They indicate the importance of people or groups that initiate a connecting process.</a:t>
            </a:r>
          </a:p>
          <a:p>
            <a:endParaRPr lang="en-US" dirty="0"/>
          </a:p>
        </p:txBody>
      </p:sp>
      <p:sp>
        <p:nvSpPr>
          <p:cNvPr id="4" name="Slide Number Placeholder 3"/>
          <p:cNvSpPr>
            <a:spLocks noGrp="1"/>
          </p:cNvSpPr>
          <p:nvPr>
            <p:ph type="sldNum" sz="quarter" idx="10"/>
          </p:nvPr>
        </p:nvSpPr>
        <p:spPr/>
        <p:txBody>
          <a:bodyPr/>
          <a:lstStyle/>
          <a:p>
            <a:fld id="{00BCF154-7F1D-1442-BF31-F387EE4F8400}" type="slidenum">
              <a:rPr lang="en-US" smtClean="0"/>
              <a:t>21</a:t>
            </a:fld>
            <a:endParaRPr lang="en-US"/>
          </a:p>
        </p:txBody>
      </p:sp>
    </p:spTree>
    <p:extLst>
      <p:ext uri="{BB962C8B-B14F-4D97-AF65-F5344CB8AC3E}">
        <p14:creationId xmlns:p14="http://schemas.microsoft.com/office/powerpoint/2010/main" val="1217321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eaLnBrk="1" hangingPunct="1"/>
            <a:fld id="{D1707D0D-1289-E14A-9A0C-6F6861EECB3B}" type="slidenum">
              <a:rPr lang="en-US"/>
              <a:pPr eaLnBrk="1" hangingPunct="1"/>
              <a:t>2</a:t>
            </a:fld>
            <a:endParaRPr lang="en-US"/>
          </a:p>
        </p:txBody>
      </p:sp>
      <p:sp>
        <p:nvSpPr>
          <p:cNvPr id="21506" name="Rectangle 2"/>
          <p:cNvSpPr>
            <a:spLocks noGrp="1" noRot="1" noChangeAspect="1" noChangeArrowheads="1" noTextEdit="1"/>
          </p:cNvSpPr>
          <p:nvPr>
            <p:ph type="sldImg"/>
          </p:nvPr>
        </p:nvSpPr>
        <p:spPr>
          <a:solidFill>
            <a:srgbClr val="FFFFFF"/>
          </a:solidFill>
          <a:ln/>
        </p:spPr>
      </p:sp>
      <p:sp>
        <p:nvSpPr>
          <p:cNvPr id="21507"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r>
              <a:rPr lang="en-US" sz="1200" kern="1200" dirty="0">
                <a:solidFill>
                  <a:schemeClr val="tx1"/>
                </a:solidFill>
                <a:effectLst/>
                <a:latin typeface="+mn-lt"/>
                <a:ea typeface="+mn-ea"/>
                <a:cs typeface="+mn-cs"/>
              </a:rPr>
              <a:t>All of us are like this glass – half full and half empty. We each have our gifts, talents and capacities as well as our problems, deficits and needs. The same thing is true of neighborhoods,. They have assets and deficits. </a:t>
            </a:r>
            <a:endParaRPr lang="en-US" dirty="0">
              <a:latin typeface="Times New Roman"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ABCD has done research regarding effective connectors. These are their basic characteristics. People with these characteristics exist on every block. Therefore, you don’t train a connector, you find them in a neighborhood. </a:t>
            </a:r>
            <a:endParaRPr lang="en-US" dirty="0"/>
          </a:p>
        </p:txBody>
      </p:sp>
      <p:sp>
        <p:nvSpPr>
          <p:cNvPr id="4" name="Slide Number Placeholder 3"/>
          <p:cNvSpPr>
            <a:spLocks noGrp="1"/>
          </p:cNvSpPr>
          <p:nvPr>
            <p:ph type="sldNum" sz="quarter" idx="10"/>
          </p:nvPr>
        </p:nvSpPr>
        <p:spPr/>
        <p:txBody>
          <a:bodyPr/>
          <a:lstStyle/>
          <a:p>
            <a:fld id="{00BCF154-7F1D-1442-BF31-F387EE4F8400}" type="slidenum">
              <a:rPr lang="en-US" smtClean="0"/>
              <a:t>22</a:t>
            </a:fld>
            <a:endParaRPr lang="en-US"/>
          </a:p>
        </p:txBody>
      </p:sp>
    </p:spTree>
    <p:extLst>
      <p:ext uri="{BB962C8B-B14F-4D97-AF65-F5344CB8AC3E}">
        <p14:creationId xmlns:p14="http://schemas.microsoft.com/office/powerpoint/2010/main" val="18478852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 have found that powerful neighborhood associations follow 3 steps in doing their work. It is the </a:t>
            </a:r>
            <a:r>
              <a:rPr lang="en-US" sz="1200" u="sng" kern="1200" dirty="0">
                <a:solidFill>
                  <a:schemeClr val="tx1"/>
                </a:solidFill>
                <a:effectLst/>
                <a:latin typeface="+mn-lt"/>
                <a:ea typeface="+mn-ea"/>
                <a:cs typeface="+mn-cs"/>
              </a:rPr>
              <a:t>asset-based neighborhood development process. </a:t>
            </a:r>
            <a:r>
              <a:rPr lang="en-US" sz="1200" kern="1200" dirty="0">
                <a:solidFill>
                  <a:schemeClr val="tx1"/>
                </a:solidFill>
                <a:effectLst/>
                <a:latin typeface="+mn-lt"/>
                <a:ea typeface="+mn-ea"/>
                <a:cs typeface="+mn-cs"/>
              </a:rPr>
              <a:t>This process does not start by asking, “What are or problems and what outside institutions can fix them?” Instead, the ABCD process always begins by asking. “What is our vision and what asset do we have to make that vision come true?”</a:t>
            </a:r>
            <a:br>
              <a:rPr lang="en-US" sz="1200" kern="1200" dirty="0">
                <a:solidFill>
                  <a:schemeClr val="tx1"/>
                </a:solidFill>
                <a:effectLst/>
                <a:latin typeface="+mn-lt"/>
                <a:ea typeface="+mn-ea"/>
                <a:cs typeface="+mn-cs"/>
              </a:rPr>
            </a:b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00BCF154-7F1D-1442-BF31-F387EE4F8400}" type="slidenum">
              <a:rPr lang="en-US" smtClean="0"/>
              <a:t>23</a:t>
            </a:fld>
            <a:endParaRPr lang="en-US"/>
          </a:p>
        </p:txBody>
      </p:sp>
    </p:spTree>
    <p:extLst>
      <p:ext uri="{BB962C8B-B14F-4D97-AF65-F5344CB8AC3E}">
        <p14:creationId xmlns:p14="http://schemas.microsoft.com/office/powerpoint/2010/main" val="21472294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This is the neighborhood “Power Ladder.” It gives us a way to measure the kind of neighborhood we are and where we need to go. The most powerful neighborhood is a place where neighbors are producers of the future rather than just victim, clients, consumers or just advocate. </a:t>
            </a:r>
          </a:p>
          <a:p>
            <a:endParaRPr lang="en-US" dirty="0"/>
          </a:p>
        </p:txBody>
      </p:sp>
      <p:sp>
        <p:nvSpPr>
          <p:cNvPr id="4" name="Slide Number Placeholder 3"/>
          <p:cNvSpPr>
            <a:spLocks noGrp="1"/>
          </p:cNvSpPr>
          <p:nvPr>
            <p:ph type="sldNum" sz="quarter" idx="10"/>
          </p:nvPr>
        </p:nvSpPr>
        <p:spPr/>
        <p:txBody>
          <a:bodyPr/>
          <a:lstStyle/>
          <a:p>
            <a:fld id="{00BCF154-7F1D-1442-BF31-F387EE4F8400}" type="slidenum">
              <a:rPr lang="en-US" smtClean="0"/>
              <a:t>24</a:t>
            </a:fld>
            <a:endParaRPr lang="en-US"/>
          </a:p>
        </p:txBody>
      </p:sp>
    </p:spTree>
    <p:extLst>
      <p:ext uri="{BB962C8B-B14F-4D97-AF65-F5344CB8AC3E}">
        <p14:creationId xmlns:p14="http://schemas.microsoft.com/office/powerpoint/2010/main" val="1311421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eaLnBrk="1" hangingPunct="1"/>
            <a:fld id="{F3C9F734-EBEE-9D45-AFD2-127AF29FBAD5}" type="slidenum">
              <a:rPr lang="en-US"/>
              <a:pPr eaLnBrk="1" hangingPunct="1"/>
              <a:t>3</a:t>
            </a:fld>
            <a:endParaRPr lang="en-US"/>
          </a:p>
        </p:txBody>
      </p:sp>
      <p:sp>
        <p:nvSpPr>
          <p:cNvPr id="23554" name="Rectangle 2"/>
          <p:cNvSpPr>
            <a:spLocks noGrp="1" noRot="1" noChangeAspect="1" noChangeArrowheads="1" noTextEdit="1"/>
          </p:cNvSpPr>
          <p:nvPr>
            <p:ph type="sldImg"/>
          </p:nvPr>
        </p:nvSpPr>
        <p:spPr>
          <a:solidFill>
            <a:srgbClr val="FFFFFF"/>
          </a:solidFill>
          <a:ln/>
        </p:spPr>
      </p:sp>
      <p:sp>
        <p:nvSpPr>
          <p:cNvPr id="23555"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r>
              <a:rPr lang="en-US" sz="1200" kern="1200" dirty="0">
                <a:solidFill>
                  <a:schemeClr val="tx1"/>
                </a:solidFill>
                <a:effectLst/>
                <a:latin typeface="+mn-lt"/>
                <a:ea typeface="+mn-ea"/>
                <a:cs typeface="+mn-cs"/>
              </a:rPr>
              <a:t>If you look at a neighborhood in terms of needs, this is how it looks. </a:t>
            </a:r>
            <a:endParaRPr lang="en-US" dirty="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eaLnBrk="1" hangingPunct="1"/>
            <a:fld id="{427D44CC-6B00-AF4C-9CA6-DFABDEB4BB86}" type="slidenum">
              <a:rPr lang="en-US"/>
              <a:pPr eaLnBrk="1" hangingPunct="1"/>
              <a:t>4</a:t>
            </a:fld>
            <a:endParaRPr lang="en-US"/>
          </a:p>
        </p:txBody>
      </p:sp>
      <p:sp>
        <p:nvSpPr>
          <p:cNvPr id="29698" name="Rectangle 2"/>
          <p:cNvSpPr>
            <a:spLocks noGrp="1" noRot="1" noChangeAspect="1" noChangeArrowheads="1" noTextEdit="1"/>
          </p:cNvSpPr>
          <p:nvPr>
            <p:ph type="sldImg"/>
          </p:nvPr>
        </p:nvSpPr>
        <p:spPr>
          <a:solidFill>
            <a:srgbClr val="FFFFFF"/>
          </a:solidFill>
          <a:ln/>
        </p:spPr>
      </p:sp>
      <p:sp>
        <p:nvSpPr>
          <p:cNvPr id="2969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r>
              <a:rPr lang="en-US" sz="1200" kern="1200" dirty="0">
                <a:solidFill>
                  <a:schemeClr val="tx1"/>
                </a:solidFill>
                <a:effectLst/>
                <a:latin typeface="+mn-lt"/>
                <a:ea typeface="+mn-ea"/>
                <a:cs typeface="+mn-cs"/>
              </a:rPr>
              <a:t>This is the same neighborhood if you look at its assets. </a:t>
            </a:r>
            <a:endParaRPr lang="en-US" dirty="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eaLnBrk="1" hangingPunct="1"/>
            <a:fld id="{5D66B524-3F0D-2147-A0C5-6C6C21F2B229}" type="slidenum">
              <a:rPr lang="en-US"/>
              <a:pPr eaLnBrk="1" hangingPunct="1"/>
              <a:t>5</a:t>
            </a:fld>
            <a:endParaRPr lang="en-US"/>
          </a:p>
        </p:txBody>
      </p:sp>
      <p:sp>
        <p:nvSpPr>
          <p:cNvPr id="25602" name="Rectangle 2"/>
          <p:cNvSpPr>
            <a:spLocks noGrp="1" noRot="1" noChangeAspect="1" noChangeArrowheads="1" noTextEdit="1"/>
          </p:cNvSpPr>
          <p:nvPr>
            <p:ph type="sldImg"/>
          </p:nvPr>
        </p:nvSpPr>
        <p:spPr>
          <a:ln/>
        </p:spPr>
      </p:sp>
      <p:sp>
        <p:nvSpPr>
          <p:cNvPr id="25603"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sz="1200" kern="1200" dirty="0">
                <a:solidFill>
                  <a:schemeClr val="tx1"/>
                </a:solidFill>
                <a:effectLst/>
                <a:latin typeface="+mn-lt"/>
                <a:ea typeface="+mn-ea"/>
                <a:cs typeface="+mn-cs"/>
              </a:rPr>
              <a:t>While many institutions and funders focus neighborhoods on their needs, this approach to neighborhood development has many negative consequences.</a:t>
            </a:r>
            <a:br>
              <a:rPr lang="en-US" sz="1200" kern="1200" dirty="0">
                <a:solidFill>
                  <a:schemeClr val="tx1"/>
                </a:solidFill>
                <a:effectLst/>
                <a:latin typeface="+mn-lt"/>
                <a:ea typeface="+mn-ea"/>
                <a:cs typeface="+mn-cs"/>
              </a:rPr>
            </a:br>
            <a:endParaRPr lang="en-US" dirty="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first asset is the </a:t>
            </a:r>
            <a:r>
              <a:rPr lang="en-US" sz="1200" u="sng" kern="1200" dirty="0">
                <a:solidFill>
                  <a:schemeClr val="tx1"/>
                </a:solidFill>
                <a:effectLst/>
                <a:latin typeface="+mn-lt"/>
                <a:ea typeface="+mn-ea"/>
                <a:cs typeface="+mn-cs"/>
              </a:rPr>
              <a:t>gifts</a:t>
            </a:r>
            <a:r>
              <a:rPr lang="en-US" sz="1200" kern="1200" dirty="0">
                <a:solidFill>
                  <a:schemeClr val="tx1"/>
                </a:solidFill>
                <a:effectLst/>
                <a:latin typeface="+mn-lt"/>
                <a:ea typeface="+mn-ea"/>
                <a:cs typeface="+mn-cs"/>
              </a:rPr>
              <a:t> of local residents. This is the only asset that appears in every story. It is, therefore, the most important. </a:t>
            </a:r>
            <a:endParaRPr lang="en-US" dirty="0"/>
          </a:p>
        </p:txBody>
      </p:sp>
      <p:sp>
        <p:nvSpPr>
          <p:cNvPr id="4" name="Slide Number Placeholder 3"/>
          <p:cNvSpPr>
            <a:spLocks noGrp="1"/>
          </p:cNvSpPr>
          <p:nvPr>
            <p:ph type="sldNum" sz="quarter" idx="10"/>
          </p:nvPr>
        </p:nvSpPr>
        <p:spPr/>
        <p:txBody>
          <a:bodyPr/>
          <a:lstStyle/>
          <a:p>
            <a:fld id="{00BCF154-7F1D-1442-BF31-F387EE4F8400}" type="slidenum">
              <a:rPr lang="en-US" smtClean="0"/>
              <a:t>6</a:t>
            </a:fld>
            <a:endParaRPr lang="en-US"/>
          </a:p>
        </p:txBody>
      </p:sp>
    </p:spTree>
    <p:extLst>
      <p:ext uri="{BB962C8B-B14F-4D97-AF65-F5344CB8AC3E}">
        <p14:creationId xmlns:p14="http://schemas.microsoft.com/office/powerpoint/2010/main" val="2929689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eaLnBrk="1" hangingPunct="1"/>
            <a:fld id="{CDAA9896-FA8D-ED4D-A32C-DE94F319C986}" type="slidenum">
              <a:rPr lang="en-US"/>
              <a:pPr eaLnBrk="1" hangingPunct="1"/>
              <a:t>7</a:t>
            </a:fld>
            <a:endParaRPr lang="en-US"/>
          </a:p>
        </p:txBody>
      </p:sp>
      <p:sp>
        <p:nvSpPr>
          <p:cNvPr id="82946" name="Rectangle 2"/>
          <p:cNvSpPr>
            <a:spLocks noGrp="1" noRot="1" noChangeAspect="1" noChangeArrowheads="1" noTextEdit="1"/>
          </p:cNvSpPr>
          <p:nvPr>
            <p:ph type="sldImg"/>
          </p:nvPr>
        </p:nvSpPr>
        <p:spPr>
          <a:ln/>
        </p:spPr>
      </p:sp>
      <p:sp>
        <p:nvSpPr>
          <p:cNvPr id="8294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One simple method of finding the gifts of neighbors is to ask about their gifts of the head, hand and heart. Some people also add “Gift</a:t>
            </a:r>
            <a:r>
              <a:rPr lang="en-US" sz="1200" kern="1200" baseline="0" dirty="0">
                <a:solidFill>
                  <a:schemeClr val="tx1"/>
                </a:solidFill>
                <a:effectLst/>
                <a:latin typeface="+mn-lt"/>
                <a:ea typeface="+mn-ea"/>
                <a:cs typeface="+mn-cs"/>
              </a:rPr>
              <a:t> of Human Connection”</a:t>
            </a:r>
            <a:endParaRPr lang="en-US" sz="1800" dirty="0">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second asset is local clubs, groups and associations. Many associations are unnamed. Pooling the gifts of individuals in associations makes</a:t>
            </a:r>
            <a:r>
              <a:rPr lang="en-US" sz="1200" kern="1200" baseline="0" dirty="0">
                <a:solidFill>
                  <a:schemeClr val="tx1"/>
                </a:solidFill>
                <a:effectLst/>
                <a:latin typeface="+mn-lt"/>
                <a:ea typeface="+mn-ea"/>
                <a:cs typeface="+mn-cs"/>
              </a:rPr>
              <a:t> those gifts more powerful. People give their gifts when they are in association</a:t>
            </a:r>
            <a:endParaRPr lang="en-US" dirty="0"/>
          </a:p>
        </p:txBody>
      </p:sp>
      <p:sp>
        <p:nvSpPr>
          <p:cNvPr id="4" name="Slide Number Placeholder 3"/>
          <p:cNvSpPr>
            <a:spLocks noGrp="1"/>
          </p:cNvSpPr>
          <p:nvPr>
            <p:ph type="sldNum" sz="quarter" idx="10"/>
          </p:nvPr>
        </p:nvSpPr>
        <p:spPr/>
        <p:txBody>
          <a:bodyPr/>
          <a:lstStyle/>
          <a:p>
            <a:fld id="{00BCF154-7F1D-1442-BF31-F387EE4F8400}" type="slidenum">
              <a:rPr lang="en-US" smtClean="0"/>
              <a:t>8</a:t>
            </a:fld>
            <a:endParaRPr lang="en-US"/>
          </a:p>
        </p:txBody>
      </p:sp>
    </p:spTree>
    <p:extLst>
      <p:ext uri="{BB962C8B-B14F-4D97-AF65-F5344CB8AC3E}">
        <p14:creationId xmlns:p14="http://schemas.microsoft.com/office/powerpoint/2010/main" val="17858794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eaLnBrk="1" hangingPunct="1"/>
            <a:fld id="{B00C37BC-AEFD-A743-B5BF-456A7C3D7EE5}" type="slidenum">
              <a:rPr lang="en-US"/>
              <a:pPr eaLnBrk="1" hangingPunct="1"/>
              <a:t>9</a:t>
            </a:fld>
            <a:endParaRPr 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r>
              <a:rPr lang="en-US" sz="1200" kern="1200" dirty="0">
                <a:solidFill>
                  <a:schemeClr val="tx1"/>
                </a:solidFill>
                <a:effectLst/>
                <a:latin typeface="+mn-lt"/>
                <a:ea typeface="+mn-ea"/>
                <a:cs typeface="+mn-cs"/>
              </a:rPr>
              <a:t>The key to this definition is that the basic work is done by unpaid members who create the </a:t>
            </a:r>
            <a:r>
              <a:rPr lang="en-US" sz="1200" u="sng" kern="1200" dirty="0">
                <a:solidFill>
                  <a:schemeClr val="tx1"/>
                </a:solidFill>
                <a:effectLst/>
                <a:latin typeface="+mn-lt"/>
                <a:ea typeface="+mn-ea"/>
                <a:cs typeface="+mn-cs"/>
              </a:rPr>
              <a:t>vision</a:t>
            </a:r>
            <a:r>
              <a:rPr lang="en-US" sz="1200" kern="1200" dirty="0">
                <a:solidFill>
                  <a:schemeClr val="tx1"/>
                </a:solidFill>
                <a:effectLst/>
                <a:latin typeface="+mn-lt"/>
                <a:ea typeface="+mn-ea"/>
                <a:cs typeface="+mn-cs"/>
              </a:rPr>
              <a:t> and </a:t>
            </a:r>
            <a:r>
              <a:rPr lang="en-US" sz="1200" u="sng" kern="1200" dirty="0">
                <a:solidFill>
                  <a:schemeClr val="tx1"/>
                </a:solidFill>
                <a:effectLst/>
                <a:latin typeface="+mn-lt"/>
                <a:ea typeface="+mn-ea"/>
                <a:cs typeface="+mn-cs"/>
              </a:rPr>
              <a:t>produce</a:t>
            </a:r>
            <a:r>
              <a:rPr lang="en-US" sz="1200" kern="1200" dirty="0">
                <a:solidFill>
                  <a:schemeClr val="tx1"/>
                </a:solidFill>
                <a:effectLst/>
                <a:latin typeface="+mn-lt"/>
                <a:ea typeface="+mn-ea"/>
                <a:cs typeface="+mn-cs"/>
              </a:rPr>
              <a:t> the outcomes.</a:t>
            </a:r>
            <a:br>
              <a:rPr lang="en-US" sz="1200" kern="1200" dirty="0">
                <a:solidFill>
                  <a:schemeClr val="tx1"/>
                </a:solidFill>
                <a:effectLst/>
                <a:latin typeface="+mn-lt"/>
                <a:ea typeface="+mn-ea"/>
                <a:cs typeface="+mn-cs"/>
              </a:rPr>
            </a:br>
            <a:endParaRPr lang="en-US" dirty="0">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dirty="0">
              <a:solidFill>
                <a:schemeClr val="tx1">
                  <a:lumMod val="65000"/>
                  <a:lumOff val="35000"/>
                </a:schemeClr>
              </a:solidFill>
              <a:latin typeface="Verdana"/>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Verdana"/>
                <a:ea typeface="+mj-ea"/>
                <a:cs typeface="+mj-cs"/>
              </a:defRPr>
            </a:lvl1pPr>
          </a:lstStyle>
          <a:p>
            <a:r>
              <a:rPr lang="en-US" dirty="0"/>
              <a:t>Click to edit Master title style</a:t>
            </a:r>
            <a:endParaRPr dirty="0"/>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Verdana"/>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dirty="0"/>
          </a:p>
        </p:txBody>
      </p:sp>
      <p:sp>
        <p:nvSpPr>
          <p:cNvPr id="4" name="Date Placeholder 3"/>
          <p:cNvSpPr>
            <a:spLocks noGrp="1"/>
          </p:cNvSpPr>
          <p:nvPr>
            <p:ph type="dt" sz="half" idx="10"/>
          </p:nvPr>
        </p:nvSpPr>
        <p:spPr/>
        <p:txBody>
          <a:bodyPr/>
          <a:lstStyle/>
          <a:p>
            <a:fld id="{FA4008FF-BB79-C642-91B8-3CD7D5E55C69}" type="datetime1">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4FDD953-05ED-BA46-B308-B7B942B5CE2D}" type="datetime1">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Verdana"/>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8E99DBA3-A91F-674C-A5E0-CE6083547159}" type="datetime1">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777A6E7-C4C3-7A4C-8408-92E751E433B8}" type="datetime1">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093788" y="284163"/>
            <a:ext cx="7772400" cy="1143000"/>
          </a:xfrm>
        </p:spPr>
        <p:txBody>
          <a:bodyPr/>
          <a:lstStyle/>
          <a:p>
            <a:r>
              <a:rPr lang="en-US"/>
              <a:t>Click to edit Master title style</a:t>
            </a:r>
          </a:p>
        </p:txBody>
      </p:sp>
      <p:sp>
        <p:nvSpPr>
          <p:cNvPr id="3" name="SmartArt Placeholder 2"/>
          <p:cNvSpPr>
            <a:spLocks noGrp="1"/>
          </p:cNvSpPr>
          <p:nvPr>
            <p:ph type="dgm" idx="1"/>
          </p:nvPr>
        </p:nvSpPr>
        <p:spPr>
          <a:xfrm>
            <a:off x="685800" y="1905000"/>
            <a:ext cx="7772400" cy="4191000"/>
          </a:xfrm>
        </p:spPr>
        <p:txBody>
          <a:bodyPr rtlCol="0">
            <a:normAutofit/>
          </a:bodyPr>
          <a:lstStyle/>
          <a:p>
            <a:pPr lvl="0"/>
            <a:endParaRPr lang="en-US" noProof="0"/>
          </a:p>
        </p:txBody>
      </p:sp>
      <p:sp>
        <p:nvSpPr>
          <p:cNvPr id="4" name="Rectangle 14" descr="Large confetti"/>
          <p:cNvSpPr>
            <a:spLocks noGrp="1" noChangeArrowheads="1"/>
          </p:cNvSpPr>
          <p:nvPr>
            <p:ph type="sldNum" sz="quarter" idx="10"/>
          </p:nvPr>
        </p:nvSpPr>
        <p:spPr/>
        <p:txBody>
          <a:bodyPr/>
          <a:lstStyle>
            <a:lvl1pPr>
              <a:defRPr/>
            </a:lvl1pPr>
          </a:lstStyle>
          <a:p>
            <a:pPr>
              <a:defRPr/>
            </a:pPr>
            <a:fld id="{497991AF-801D-9840-9D5E-2553B1983785}" type="slidenum">
              <a:rPr lang="en-US"/>
              <a:pPr>
                <a:defRPr/>
              </a:pPr>
              <a:t>‹#›</a:t>
            </a:fld>
            <a:endParaRPr lang="en-US"/>
          </a:p>
        </p:txBody>
      </p:sp>
    </p:spTree>
    <p:extLst>
      <p:ext uri="{BB962C8B-B14F-4D97-AF65-F5344CB8AC3E}">
        <p14:creationId xmlns:p14="http://schemas.microsoft.com/office/powerpoint/2010/main" val="2823761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84B810F-48F8-7448-8C32-21D4ECC3D391}" type="datetime1">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fld id="{88865268-670A-B341-BFA5-F94DB1FC847D}" type="datetime1">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4ABA02-41AD-0D45-849C-B6F5025A61C6}" type="datetime1">
              <a:rPr lang="en-US" smtClean="0"/>
              <a:t>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41E72778-F480-E74F-AFE8-91FB049C46DE}" type="datetime1">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A550DC61-3C96-5747-9DC2-1CF2A45C33C5}" type="datetime1">
              <a:rPr lang="en-US" smtClean="0"/>
              <a:t>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728418CD-5879-1540-9665-5BD6F1164E8B}" type="datetime1">
              <a:rPr lang="en-US" smtClean="0"/>
              <a:t>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CBA406-459E-8942-BCA4-FB20818B519B}" type="datetime1">
              <a:rPr lang="en-US" smtClean="0"/>
              <a:t>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13B150-549F-AB43-9160-A7C14F7FE045}" type="datetime1">
              <a:rPr lang="en-US" smtClean="0"/>
              <a:t>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dirty="0"/>
              <a:t>Click to edit Master title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latin typeface="Verdana"/>
              </a:defRPr>
            </a:lvl1pPr>
          </a:lstStyle>
          <a:p>
            <a:fld id="{33B3FEBE-AFB3-CC4E-857E-9EABAB3F29AF}" type="datetime1">
              <a:rPr lang="en-US" smtClean="0"/>
              <a:t>2/6/2020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latin typeface="Verdana"/>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latin typeface="Verdana"/>
              </a:defRPr>
            </a:lvl1pPr>
          </a:lstStyle>
          <a:p>
            <a:fld id="{7F5CE407-6216-4202-80E4-A30DC2F709B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ftr="0" dt="0"/>
  <p:txStyles>
    <p:titleStyle>
      <a:lvl1pPr algn="ctr" defTabSz="914400" rtl="0" eaLnBrk="1" latinLnBrk="0" hangingPunct="1">
        <a:spcBef>
          <a:spcPct val="0"/>
        </a:spcBef>
        <a:buNone/>
        <a:defRPr sz="4600" kern="1200">
          <a:solidFill>
            <a:schemeClr val="accent1"/>
          </a:solidFill>
          <a:latin typeface="Verdana"/>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Verdana"/>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Verdana"/>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Verdana"/>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Verdana"/>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Verdana"/>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image" Target="../media/image22.jpeg"/></Relationships>
</file>

<file path=ppt/slides/_rels/slide1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15.jpeg"/><Relationship Id="rId3" Type="http://schemas.openxmlformats.org/officeDocument/2006/relationships/image" Target="../media/image5.wmf"/><Relationship Id="rId7" Type="http://schemas.openxmlformats.org/officeDocument/2006/relationships/image" Target="../media/image9.wmf"/><Relationship Id="rId12" Type="http://schemas.openxmlformats.org/officeDocument/2006/relationships/image" Target="../media/image14.png"/><Relationship Id="rId17" Type="http://schemas.openxmlformats.org/officeDocument/2006/relationships/image" Target="../media/image4.emf"/><Relationship Id="rId2" Type="http://schemas.openxmlformats.org/officeDocument/2006/relationships/notesSlide" Target="../notesSlides/notesSlide4.xml"/><Relationship Id="rId16"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8.wmf"/><Relationship Id="rId11" Type="http://schemas.openxmlformats.org/officeDocument/2006/relationships/image" Target="../media/image13.png"/><Relationship Id="rId5" Type="http://schemas.openxmlformats.org/officeDocument/2006/relationships/image" Target="../media/image7.wmf"/><Relationship Id="rId15" Type="http://schemas.openxmlformats.org/officeDocument/2006/relationships/image" Target="../media/image17.jpeg"/><Relationship Id="rId10" Type="http://schemas.openxmlformats.org/officeDocument/2006/relationships/image" Target="../media/image12.png"/><Relationship Id="rId4" Type="http://schemas.openxmlformats.org/officeDocument/2006/relationships/image" Target="../media/image6.wmf"/><Relationship Id="rId9" Type="http://schemas.openxmlformats.org/officeDocument/2006/relationships/image" Target="../media/image11.jpeg"/><Relationship Id="rId14" Type="http://schemas.openxmlformats.org/officeDocument/2006/relationships/image" Target="../media/image16.jpeg"/></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descr="Large confetti"/>
          <p:cNvSpPr>
            <a:spLocks noGrp="1" noChangeArrowheads="1"/>
          </p:cNvSpPr>
          <p:nvPr>
            <p:ph type="ctrTitle"/>
          </p:nvPr>
        </p:nvSpPr>
        <p:spPr>
          <a:xfrm>
            <a:off x="1322921" y="1523999"/>
            <a:ext cx="6498158" cy="2324306"/>
          </a:xfrm>
        </p:spPr>
        <p:txBody>
          <a:bodyPr/>
          <a:lstStyle/>
          <a:p>
            <a:pPr eaLnBrk="1" hangingPunct="1">
              <a:lnSpc>
                <a:spcPct val="80000"/>
              </a:lnSpc>
            </a:pPr>
            <a:r>
              <a:rPr lang="en-US" sz="5400" dirty="0">
                <a:latin typeface="Calibri"/>
                <a:cs typeface="Calibri"/>
              </a:rPr>
              <a:t>Asset-Based Community Development</a:t>
            </a:r>
          </a:p>
        </p:txBody>
      </p:sp>
      <p:pic>
        <p:nvPicPr>
          <p:cNvPr id="4" name="Picture 3">
            <a:extLst>
              <a:ext uri="{FF2B5EF4-FFF2-40B4-BE49-F238E27FC236}">
                <a16:creationId xmlns:a16="http://schemas.microsoft.com/office/drawing/2014/main" id="{90C5B67A-B68C-0146-BCF5-D534FFC553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7466" y="4933244"/>
            <a:ext cx="2269068" cy="1134534"/>
          </a:xfrm>
          <a:prstGeom prst="rect">
            <a:avLst/>
          </a:prstGeom>
        </p:spPr>
      </p:pic>
    </p:spTree>
    <p:extLst>
      <p:ext uri="{BB962C8B-B14F-4D97-AF65-F5344CB8AC3E}">
        <p14:creationId xmlns:p14="http://schemas.microsoft.com/office/powerpoint/2010/main" val="2381548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descr="Large confetti"/>
          <p:cNvSpPr>
            <a:spLocks noGrp="1" noChangeArrowheads="1"/>
          </p:cNvSpPr>
          <p:nvPr>
            <p:ph type="title"/>
          </p:nvPr>
        </p:nvSpPr>
        <p:spPr>
          <a:xfrm>
            <a:off x="533400" y="152400"/>
            <a:ext cx="8042275" cy="609600"/>
          </a:xfrm>
        </p:spPr>
        <p:txBody>
          <a:bodyPr/>
          <a:lstStyle/>
          <a:p>
            <a:pPr eaLnBrk="1" hangingPunct="1"/>
            <a:r>
              <a:rPr lang="en-US" sz="4000" dirty="0">
                <a:latin typeface="Calibri"/>
                <a:ea typeface="MS PGothic" charset="0"/>
                <a:cs typeface="Calibri"/>
              </a:rPr>
              <a:t>Typical Neighborhood Associations</a:t>
            </a:r>
          </a:p>
        </p:txBody>
      </p:sp>
      <p:sp>
        <p:nvSpPr>
          <p:cNvPr id="19459" name="Content Placeholder 3"/>
          <p:cNvSpPr>
            <a:spLocks noGrp="1"/>
          </p:cNvSpPr>
          <p:nvPr>
            <p:ph sz="half" idx="1"/>
          </p:nvPr>
        </p:nvSpPr>
        <p:spPr>
          <a:xfrm>
            <a:off x="1676400" y="914400"/>
            <a:ext cx="7162800" cy="5715000"/>
          </a:xfrm>
        </p:spPr>
        <p:txBody>
          <a:bodyPr>
            <a:normAutofit/>
          </a:bodyPr>
          <a:lstStyle/>
          <a:p>
            <a:pPr>
              <a:lnSpc>
                <a:spcPct val="50000"/>
              </a:lnSpc>
            </a:pPr>
            <a:r>
              <a:rPr lang="en-US" sz="2200" dirty="0">
                <a:latin typeface="Calibri"/>
                <a:cs typeface="Calibri"/>
              </a:rPr>
              <a:t>Addiction Prevention and Recovery Groups</a:t>
            </a:r>
          </a:p>
          <a:p>
            <a:pPr>
              <a:lnSpc>
                <a:spcPct val="50000"/>
              </a:lnSpc>
            </a:pPr>
            <a:r>
              <a:rPr lang="en-US" sz="2200" dirty="0">
                <a:latin typeface="Calibri"/>
                <a:cs typeface="Calibri"/>
              </a:rPr>
              <a:t>Advisory Community Support Groups</a:t>
            </a:r>
          </a:p>
          <a:p>
            <a:pPr>
              <a:lnSpc>
                <a:spcPct val="50000"/>
              </a:lnSpc>
            </a:pPr>
            <a:r>
              <a:rPr lang="en-US" sz="2200" dirty="0">
                <a:latin typeface="Calibri"/>
                <a:cs typeface="Calibri"/>
              </a:rPr>
              <a:t>Animal Care Groups</a:t>
            </a:r>
          </a:p>
          <a:p>
            <a:pPr>
              <a:lnSpc>
                <a:spcPct val="50000"/>
              </a:lnSpc>
            </a:pPr>
            <a:r>
              <a:rPr lang="en-US" sz="2200" dirty="0">
                <a:latin typeface="Calibri"/>
                <a:cs typeface="Calibri"/>
              </a:rPr>
              <a:t>Anti Crime Groups</a:t>
            </a:r>
          </a:p>
          <a:p>
            <a:pPr>
              <a:lnSpc>
                <a:spcPct val="50000"/>
              </a:lnSpc>
            </a:pPr>
            <a:r>
              <a:rPr lang="en-US" sz="2200" dirty="0">
                <a:latin typeface="Calibri"/>
                <a:cs typeface="Calibri"/>
              </a:rPr>
              <a:t>Block Clubs</a:t>
            </a:r>
          </a:p>
          <a:p>
            <a:pPr>
              <a:lnSpc>
                <a:spcPct val="50000"/>
              </a:lnSpc>
            </a:pPr>
            <a:r>
              <a:rPr lang="en-US" sz="2200" dirty="0">
                <a:latin typeface="Calibri"/>
                <a:cs typeface="Calibri"/>
              </a:rPr>
              <a:t>Business Organizations/Support Groups</a:t>
            </a:r>
          </a:p>
          <a:p>
            <a:pPr>
              <a:lnSpc>
                <a:spcPct val="50000"/>
              </a:lnSpc>
            </a:pPr>
            <a:r>
              <a:rPr lang="en-US" sz="2200" dirty="0">
                <a:latin typeface="Calibri"/>
                <a:cs typeface="Calibri"/>
              </a:rPr>
              <a:t>Charitable Groups and Drives</a:t>
            </a:r>
          </a:p>
          <a:p>
            <a:pPr>
              <a:lnSpc>
                <a:spcPct val="50000"/>
              </a:lnSpc>
            </a:pPr>
            <a:r>
              <a:rPr lang="en-US" sz="2200" dirty="0">
                <a:latin typeface="Calibri"/>
                <a:cs typeface="Calibri"/>
              </a:rPr>
              <a:t>Civic Events Groups</a:t>
            </a:r>
          </a:p>
          <a:p>
            <a:pPr>
              <a:lnSpc>
                <a:spcPct val="50000"/>
              </a:lnSpc>
            </a:pPr>
            <a:r>
              <a:rPr lang="en-US" sz="2200" dirty="0">
                <a:latin typeface="Calibri"/>
                <a:cs typeface="Calibri"/>
              </a:rPr>
              <a:t>Cultural Groups</a:t>
            </a:r>
          </a:p>
          <a:p>
            <a:pPr>
              <a:lnSpc>
                <a:spcPct val="50000"/>
              </a:lnSpc>
            </a:pPr>
            <a:r>
              <a:rPr lang="en-US" sz="2200" dirty="0">
                <a:latin typeface="Calibri"/>
                <a:cs typeface="Calibri"/>
              </a:rPr>
              <a:t>Disability/Special Needs Groups</a:t>
            </a:r>
          </a:p>
          <a:p>
            <a:pPr>
              <a:lnSpc>
                <a:spcPct val="50000"/>
              </a:lnSpc>
            </a:pPr>
            <a:r>
              <a:rPr lang="en-US" sz="2200" dirty="0">
                <a:latin typeface="Calibri"/>
                <a:cs typeface="Calibri"/>
              </a:rPr>
              <a:t>Education Groups</a:t>
            </a:r>
          </a:p>
          <a:p>
            <a:pPr>
              <a:lnSpc>
                <a:spcPct val="50000"/>
              </a:lnSpc>
            </a:pPr>
            <a:r>
              <a:rPr lang="en-US" sz="2200" dirty="0">
                <a:latin typeface="Calibri"/>
                <a:cs typeface="Calibri"/>
              </a:rPr>
              <a:t>Elderly Groups</a:t>
            </a:r>
          </a:p>
          <a:p>
            <a:pPr>
              <a:lnSpc>
                <a:spcPct val="50000"/>
              </a:lnSpc>
            </a:pPr>
            <a:r>
              <a:rPr lang="en-US" sz="2200" dirty="0">
                <a:latin typeface="Calibri"/>
                <a:cs typeface="Calibri"/>
              </a:rPr>
              <a:t>Environmental Groups</a:t>
            </a:r>
          </a:p>
          <a:p>
            <a:pPr>
              <a:lnSpc>
                <a:spcPct val="50000"/>
              </a:lnSpc>
            </a:pPr>
            <a:r>
              <a:rPr lang="en-US" sz="2200" dirty="0">
                <a:latin typeface="Calibri"/>
                <a:cs typeface="Calibri"/>
              </a:rPr>
              <a:t>Family Support Groups</a:t>
            </a:r>
          </a:p>
          <a:p>
            <a:pPr>
              <a:lnSpc>
                <a:spcPct val="50000"/>
              </a:lnSpc>
            </a:pPr>
            <a:r>
              <a:rPr lang="en-US" sz="2200" dirty="0">
                <a:latin typeface="Calibri"/>
                <a:cs typeface="Calibri"/>
              </a:rPr>
              <a:t>Health Advocacy &amp; Fitness Groups</a:t>
            </a:r>
          </a:p>
          <a:p>
            <a:pPr>
              <a:lnSpc>
                <a:spcPct val="50000"/>
              </a:lnSpc>
            </a:pPr>
            <a:endParaRPr lang="en-US" sz="2200" dirty="0">
              <a:latin typeface="Calibri"/>
              <a:cs typeface="Calibri"/>
            </a:endParaRPr>
          </a:p>
          <a:p>
            <a:pPr>
              <a:lnSpc>
                <a:spcPct val="50000"/>
              </a:lnSpc>
            </a:pPr>
            <a:endParaRPr lang="en-US" sz="2200" dirty="0">
              <a:latin typeface="Calibri"/>
              <a:cs typeface="Calibri"/>
            </a:endParaRPr>
          </a:p>
          <a:p>
            <a:pPr>
              <a:lnSpc>
                <a:spcPct val="50000"/>
              </a:lnSpc>
            </a:pPr>
            <a:endParaRPr lang="en-US" sz="2200" dirty="0">
              <a:latin typeface="Calibri"/>
              <a:cs typeface="Calibri"/>
            </a:endParaRPr>
          </a:p>
        </p:txBody>
      </p:sp>
      <p:grpSp>
        <p:nvGrpSpPr>
          <p:cNvPr id="4" name="Group 3">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5"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531341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descr="Large confetti"/>
          <p:cNvSpPr>
            <a:spLocks noGrp="1" noChangeArrowheads="1"/>
          </p:cNvSpPr>
          <p:nvPr>
            <p:ph type="title"/>
          </p:nvPr>
        </p:nvSpPr>
        <p:spPr>
          <a:xfrm>
            <a:off x="0" y="0"/>
            <a:ext cx="9144000" cy="685800"/>
          </a:xfrm>
        </p:spPr>
        <p:txBody>
          <a:bodyPr/>
          <a:lstStyle/>
          <a:p>
            <a:pPr eaLnBrk="1" hangingPunct="1"/>
            <a:r>
              <a:rPr lang="en-US" sz="3600" dirty="0">
                <a:latin typeface="Calibri"/>
                <a:ea typeface="MS PGothic" charset="0"/>
                <a:cs typeface="Calibri"/>
              </a:rPr>
              <a:t>Typical Neighborhood Associations (cont’d)</a:t>
            </a:r>
          </a:p>
        </p:txBody>
      </p:sp>
      <p:sp>
        <p:nvSpPr>
          <p:cNvPr id="21507" name="Content Placeholder 1"/>
          <p:cNvSpPr>
            <a:spLocks noGrp="1"/>
          </p:cNvSpPr>
          <p:nvPr>
            <p:ph sz="half" idx="1"/>
          </p:nvPr>
        </p:nvSpPr>
        <p:spPr>
          <a:xfrm>
            <a:off x="1752600" y="914400"/>
            <a:ext cx="6918325" cy="5638800"/>
          </a:xfrm>
        </p:spPr>
        <p:txBody>
          <a:bodyPr>
            <a:noAutofit/>
          </a:bodyPr>
          <a:lstStyle/>
          <a:p>
            <a:pPr>
              <a:lnSpc>
                <a:spcPct val="50000"/>
              </a:lnSpc>
              <a:defRPr/>
            </a:pPr>
            <a:r>
              <a:rPr lang="en-US" sz="2200" dirty="0">
                <a:latin typeface="Calibri"/>
                <a:cs typeface="Calibri"/>
              </a:rPr>
              <a:t>Heritage Groups</a:t>
            </a:r>
          </a:p>
          <a:p>
            <a:pPr>
              <a:lnSpc>
                <a:spcPct val="50000"/>
              </a:lnSpc>
              <a:defRPr/>
            </a:pPr>
            <a:r>
              <a:rPr lang="en-US" sz="2200" dirty="0">
                <a:latin typeface="Calibri"/>
                <a:cs typeface="Calibri"/>
              </a:rPr>
              <a:t>Hobby and Collectors Groups</a:t>
            </a:r>
          </a:p>
          <a:p>
            <a:pPr>
              <a:lnSpc>
                <a:spcPct val="50000"/>
              </a:lnSpc>
              <a:defRPr/>
            </a:pPr>
            <a:r>
              <a:rPr lang="en-US" sz="2200" dirty="0">
                <a:latin typeface="Calibri"/>
                <a:cs typeface="Calibri"/>
              </a:rPr>
              <a:t>Men’s Groups</a:t>
            </a:r>
          </a:p>
          <a:p>
            <a:pPr>
              <a:lnSpc>
                <a:spcPct val="50000"/>
              </a:lnSpc>
              <a:defRPr/>
            </a:pPr>
            <a:r>
              <a:rPr lang="en-US" sz="2200" dirty="0">
                <a:latin typeface="Calibri"/>
                <a:cs typeface="Calibri"/>
              </a:rPr>
              <a:t>Mentoring Groups</a:t>
            </a:r>
          </a:p>
          <a:p>
            <a:pPr>
              <a:lnSpc>
                <a:spcPct val="50000"/>
              </a:lnSpc>
              <a:defRPr/>
            </a:pPr>
            <a:r>
              <a:rPr lang="en-US" sz="2200" dirty="0">
                <a:latin typeface="Calibri"/>
                <a:cs typeface="Calibri"/>
              </a:rPr>
              <a:t>Mutual Support Groups</a:t>
            </a:r>
          </a:p>
          <a:p>
            <a:pPr>
              <a:lnSpc>
                <a:spcPct val="50000"/>
              </a:lnSpc>
              <a:defRPr/>
            </a:pPr>
            <a:r>
              <a:rPr lang="en-US" sz="2200" dirty="0">
                <a:latin typeface="Calibri"/>
                <a:cs typeface="Calibri"/>
              </a:rPr>
              <a:t>Neighborhood Improvement Groups</a:t>
            </a:r>
          </a:p>
          <a:p>
            <a:pPr>
              <a:lnSpc>
                <a:spcPct val="50000"/>
              </a:lnSpc>
              <a:defRPr/>
            </a:pPr>
            <a:r>
              <a:rPr lang="en-US" sz="2200" dirty="0">
                <a:latin typeface="Calibri"/>
                <a:cs typeface="Calibri"/>
              </a:rPr>
              <a:t>Political Organizations</a:t>
            </a:r>
          </a:p>
          <a:p>
            <a:pPr>
              <a:lnSpc>
                <a:spcPct val="50000"/>
              </a:lnSpc>
              <a:defRPr/>
            </a:pPr>
            <a:r>
              <a:rPr lang="en-US" sz="2200" dirty="0">
                <a:latin typeface="Calibri"/>
                <a:cs typeface="Calibri"/>
              </a:rPr>
              <a:t>Recreation Groups</a:t>
            </a:r>
          </a:p>
          <a:p>
            <a:pPr>
              <a:lnSpc>
                <a:spcPct val="50000"/>
              </a:lnSpc>
              <a:defRPr/>
            </a:pPr>
            <a:r>
              <a:rPr lang="en-US" sz="2200" dirty="0">
                <a:latin typeface="Calibri"/>
                <a:cs typeface="Calibri"/>
              </a:rPr>
              <a:t>Religious Groups</a:t>
            </a:r>
          </a:p>
          <a:p>
            <a:pPr>
              <a:lnSpc>
                <a:spcPct val="50000"/>
              </a:lnSpc>
              <a:defRPr/>
            </a:pPr>
            <a:r>
              <a:rPr lang="en-US" sz="2200" dirty="0">
                <a:latin typeface="Calibri"/>
                <a:cs typeface="Calibri"/>
              </a:rPr>
              <a:t>Service Clubs</a:t>
            </a:r>
          </a:p>
          <a:p>
            <a:pPr>
              <a:lnSpc>
                <a:spcPct val="50000"/>
              </a:lnSpc>
              <a:defRPr/>
            </a:pPr>
            <a:r>
              <a:rPr lang="en-US" sz="2200" dirty="0">
                <a:latin typeface="Calibri"/>
                <a:cs typeface="Calibri"/>
              </a:rPr>
              <a:t>Social Groups</a:t>
            </a:r>
          </a:p>
          <a:p>
            <a:pPr>
              <a:lnSpc>
                <a:spcPct val="50000"/>
              </a:lnSpc>
              <a:defRPr/>
            </a:pPr>
            <a:r>
              <a:rPr lang="en-US" sz="2200" dirty="0">
                <a:latin typeface="Calibri"/>
                <a:cs typeface="Calibri"/>
              </a:rPr>
              <a:t>Social Cause/Advocacy Issues Groups</a:t>
            </a:r>
          </a:p>
          <a:p>
            <a:pPr>
              <a:lnSpc>
                <a:spcPct val="50000"/>
              </a:lnSpc>
              <a:defRPr/>
            </a:pPr>
            <a:r>
              <a:rPr lang="en-US" sz="2200" dirty="0">
                <a:latin typeface="Calibri"/>
                <a:cs typeface="Calibri"/>
              </a:rPr>
              <a:t>Unions</a:t>
            </a:r>
          </a:p>
          <a:p>
            <a:pPr>
              <a:lnSpc>
                <a:spcPct val="50000"/>
              </a:lnSpc>
              <a:defRPr/>
            </a:pPr>
            <a:r>
              <a:rPr lang="en-US" sz="2200" dirty="0">
                <a:latin typeface="Calibri"/>
                <a:cs typeface="Calibri"/>
              </a:rPr>
              <a:t>Veteran’s Groups</a:t>
            </a:r>
          </a:p>
          <a:p>
            <a:pPr>
              <a:lnSpc>
                <a:spcPct val="50000"/>
              </a:lnSpc>
              <a:defRPr/>
            </a:pPr>
            <a:r>
              <a:rPr lang="en-US" sz="2200" dirty="0">
                <a:latin typeface="Calibri"/>
                <a:cs typeface="Calibri"/>
              </a:rPr>
              <a:t>Women’s Groups</a:t>
            </a:r>
          </a:p>
          <a:p>
            <a:pPr>
              <a:lnSpc>
                <a:spcPct val="50000"/>
              </a:lnSpc>
              <a:defRPr/>
            </a:pPr>
            <a:r>
              <a:rPr lang="en-US" sz="2200" dirty="0">
                <a:latin typeface="Calibri"/>
                <a:cs typeface="Calibri"/>
              </a:rPr>
              <a:t>Youth Groups</a:t>
            </a:r>
          </a:p>
          <a:p>
            <a:pPr>
              <a:lnSpc>
                <a:spcPct val="50000"/>
              </a:lnSpc>
              <a:defRPr/>
            </a:pPr>
            <a:endParaRPr lang="en-US" sz="2200" dirty="0">
              <a:latin typeface="Calibri"/>
              <a:cs typeface="Calibri"/>
            </a:endParaRPr>
          </a:p>
        </p:txBody>
      </p:sp>
      <p:grpSp>
        <p:nvGrpSpPr>
          <p:cNvPr id="4" name="Group 3">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5"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886237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descr="Large confetti"/>
          <p:cNvSpPr>
            <a:spLocks noGrp="1" noChangeArrowheads="1"/>
          </p:cNvSpPr>
          <p:nvPr>
            <p:ph type="title"/>
          </p:nvPr>
        </p:nvSpPr>
        <p:spPr>
          <a:xfrm rot="10800000" flipV="1">
            <a:off x="-76200" y="-76200"/>
            <a:ext cx="9220200" cy="838200"/>
          </a:xfrm>
        </p:spPr>
        <p:txBody>
          <a:bodyPr/>
          <a:lstStyle/>
          <a:p>
            <a:pPr eaLnBrk="1" hangingPunct="1"/>
            <a:r>
              <a:rPr lang="en-US" sz="4400" dirty="0">
                <a:latin typeface="Calibri"/>
                <a:ea typeface="MS PGothic" charset="0"/>
                <a:cs typeface="Calibri"/>
              </a:rPr>
              <a:t>Institutions</a:t>
            </a:r>
          </a:p>
        </p:txBody>
      </p:sp>
      <p:grpSp>
        <p:nvGrpSpPr>
          <p:cNvPr id="24579" name="Group 28706"/>
          <p:cNvGrpSpPr>
            <a:grpSpLocks/>
          </p:cNvGrpSpPr>
          <p:nvPr/>
        </p:nvGrpSpPr>
        <p:grpSpPr bwMode="auto">
          <a:xfrm>
            <a:off x="1066800" y="914400"/>
            <a:ext cx="7010400" cy="5334000"/>
            <a:chOff x="1371600" y="762000"/>
            <a:chExt cx="7010400" cy="5334000"/>
          </a:xfrm>
        </p:grpSpPr>
        <p:cxnSp>
          <p:nvCxnSpPr>
            <p:cNvPr id="17" name="Straight Connector 16"/>
            <p:cNvCxnSpPr/>
            <p:nvPr/>
          </p:nvCxnSpPr>
          <p:spPr>
            <a:xfrm>
              <a:off x="4495800" y="1524000"/>
              <a:ext cx="838200" cy="0"/>
            </a:xfrm>
            <a:prstGeom prst="line">
              <a:avLst/>
            </a:prstGeom>
            <a:ln w="28575" cmpd="sng"/>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3733800" y="2362200"/>
              <a:ext cx="2286000" cy="0"/>
            </a:xfrm>
            <a:prstGeom prst="line">
              <a:avLst/>
            </a:prstGeom>
            <a:ln w="28575" cmpd="sng"/>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flipV="1">
              <a:off x="3733800" y="2362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V="1">
              <a:off x="4495800" y="2362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V="1">
              <a:off x="5257800" y="2362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flipV="1">
              <a:off x="6019800" y="2362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2971800" y="3352800"/>
              <a:ext cx="3733800" cy="0"/>
            </a:xfrm>
            <a:prstGeom prst="line">
              <a:avLst/>
            </a:prstGeom>
            <a:ln w="28575" cmpd="sng"/>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flipV="1">
              <a:off x="3733800" y="33528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flipV="1">
              <a:off x="4495800" y="33528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flipV="1">
              <a:off x="5257800" y="33528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flipV="1">
              <a:off x="6019800" y="33528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2362200" y="4343400"/>
              <a:ext cx="5029200" cy="0"/>
            </a:xfrm>
            <a:prstGeom prst="line">
              <a:avLst/>
            </a:prstGeom>
            <a:ln w="28575" cmpd="sng"/>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flipV="1">
              <a:off x="3733800" y="4343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4495800" y="4343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04" name="Straight Connector 103"/>
            <p:cNvCxnSpPr/>
            <p:nvPr/>
          </p:nvCxnSpPr>
          <p:spPr>
            <a:xfrm flipV="1">
              <a:off x="5257800" y="4343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flipV="1">
              <a:off x="6019800" y="4343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1676400" y="5410200"/>
              <a:ext cx="6477000" cy="0"/>
            </a:xfrm>
            <a:prstGeom prst="line">
              <a:avLst/>
            </a:prstGeom>
            <a:ln w="28575" cmpd="sng"/>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flipV="1">
              <a:off x="3733800" y="5410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flipV="1">
              <a:off x="4495800" y="5410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09" name="Straight Connector 108"/>
            <p:cNvCxnSpPr/>
            <p:nvPr/>
          </p:nvCxnSpPr>
          <p:spPr>
            <a:xfrm flipV="1">
              <a:off x="5257800" y="5410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flipV="1">
              <a:off x="6019800" y="5410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flipV="1">
              <a:off x="1676400" y="5410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flipV="1">
              <a:off x="2438400" y="5410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flipV="1">
              <a:off x="3200400" y="5410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8" name="Straight Connector 117"/>
            <p:cNvCxnSpPr/>
            <p:nvPr/>
          </p:nvCxnSpPr>
          <p:spPr>
            <a:xfrm flipV="1">
              <a:off x="6629400" y="5410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19" name="Straight Connector 118"/>
            <p:cNvCxnSpPr/>
            <p:nvPr/>
          </p:nvCxnSpPr>
          <p:spPr>
            <a:xfrm flipV="1">
              <a:off x="7315200" y="5410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flipV="1">
              <a:off x="8153400" y="5410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flipV="1">
              <a:off x="6629400" y="4343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flipV="1">
              <a:off x="7391400" y="4343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0" name="Straight Connector 129"/>
            <p:cNvCxnSpPr/>
            <p:nvPr/>
          </p:nvCxnSpPr>
          <p:spPr>
            <a:xfrm flipV="1">
              <a:off x="2362200" y="4343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1" name="Straight Connector 130"/>
            <p:cNvCxnSpPr/>
            <p:nvPr/>
          </p:nvCxnSpPr>
          <p:spPr>
            <a:xfrm flipV="1">
              <a:off x="3124200" y="4343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flipV="1">
              <a:off x="4495800" y="15240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flipV="1">
              <a:off x="5334000" y="15240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flipV="1">
              <a:off x="2971800" y="33528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38" name="Straight Connector 137"/>
            <p:cNvCxnSpPr/>
            <p:nvPr/>
          </p:nvCxnSpPr>
          <p:spPr>
            <a:xfrm flipV="1">
              <a:off x="6705600" y="33528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41" name="Straight Connector 140"/>
            <p:cNvCxnSpPr/>
            <p:nvPr/>
          </p:nvCxnSpPr>
          <p:spPr>
            <a:xfrm flipV="1">
              <a:off x="4876800" y="12192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4" name="Rounded Rectangle 3"/>
            <p:cNvSpPr/>
            <p:nvPr/>
          </p:nvSpPr>
          <p:spPr>
            <a:xfrm>
              <a:off x="4572000" y="762000"/>
              <a:ext cx="609600" cy="6096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38" name="Rounded Rectangle 37"/>
            <p:cNvSpPr/>
            <p:nvPr/>
          </p:nvSpPr>
          <p:spPr>
            <a:xfrm>
              <a:off x="4267200" y="16764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39" name="Rounded Rectangle 38"/>
            <p:cNvSpPr/>
            <p:nvPr/>
          </p:nvSpPr>
          <p:spPr>
            <a:xfrm>
              <a:off x="5029200" y="16764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48" name="Rounded Rectangle 47"/>
            <p:cNvSpPr/>
            <p:nvPr/>
          </p:nvSpPr>
          <p:spPr>
            <a:xfrm>
              <a:off x="2819400" y="45720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49" name="Rounded Rectangle 48"/>
            <p:cNvSpPr/>
            <p:nvPr/>
          </p:nvSpPr>
          <p:spPr>
            <a:xfrm>
              <a:off x="3581400" y="45720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50" name="Rounded Rectangle 49"/>
            <p:cNvSpPr/>
            <p:nvPr/>
          </p:nvSpPr>
          <p:spPr>
            <a:xfrm>
              <a:off x="4267200" y="45720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51" name="Rounded Rectangle 50"/>
            <p:cNvSpPr/>
            <p:nvPr/>
          </p:nvSpPr>
          <p:spPr>
            <a:xfrm>
              <a:off x="2133600" y="45720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52" name="Rounded Rectangle 51"/>
            <p:cNvSpPr/>
            <p:nvPr/>
          </p:nvSpPr>
          <p:spPr>
            <a:xfrm>
              <a:off x="2057400" y="55626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53" name="Rounded Rectangle 52"/>
            <p:cNvSpPr/>
            <p:nvPr/>
          </p:nvSpPr>
          <p:spPr>
            <a:xfrm>
              <a:off x="2819400" y="55626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54" name="Rounded Rectangle 53"/>
            <p:cNvSpPr/>
            <p:nvPr/>
          </p:nvSpPr>
          <p:spPr>
            <a:xfrm>
              <a:off x="3505200" y="55626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55" name="Rounded Rectangle 54"/>
            <p:cNvSpPr/>
            <p:nvPr/>
          </p:nvSpPr>
          <p:spPr>
            <a:xfrm>
              <a:off x="1371600" y="55626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56" name="Rounded Rectangle 55"/>
            <p:cNvSpPr/>
            <p:nvPr/>
          </p:nvSpPr>
          <p:spPr>
            <a:xfrm>
              <a:off x="4953000" y="55626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57" name="Rounded Rectangle 56"/>
            <p:cNvSpPr/>
            <p:nvPr/>
          </p:nvSpPr>
          <p:spPr>
            <a:xfrm>
              <a:off x="5715000" y="55626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58" name="Rounded Rectangle 57"/>
            <p:cNvSpPr/>
            <p:nvPr/>
          </p:nvSpPr>
          <p:spPr>
            <a:xfrm>
              <a:off x="6400800" y="55626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59" name="Rounded Rectangle 58"/>
            <p:cNvSpPr/>
            <p:nvPr/>
          </p:nvSpPr>
          <p:spPr>
            <a:xfrm>
              <a:off x="4267200" y="55626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60" name="Rounded Rectangle 59"/>
            <p:cNvSpPr/>
            <p:nvPr/>
          </p:nvSpPr>
          <p:spPr>
            <a:xfrm>
              <a:off x="5638800" y="45720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61" name="Rounded Rectangle 60"/>
            <p:cNvSpPr/>
            <p:nvPr/>
          </p:nvSpPr>
          <p:spPr>
            <a:xfrm>
              <a:off x="6400800" y="45720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62" name="Rounded Rectangle 61"/>
            <p:cNvSpPr/>
            <p:nvPr/>
          </p:nvSpPr>
          <p:spPr>
            <a:xfrm>
              <a:off x="7086600" y="45720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63" name="Rounded Rectangle 62"/>
            <p:cNvSpPr/>
            <p:nvPr/>
          </p:nvSpPr>
          <p:spPr>
            <a:xfrm>
              <a:off x="4953000" y="45720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64" name="Rounded Rectangle 63"/>
            <p:cNvSpPr/>
            <p:nvPr/>
          </p:nvSpPr>
          <p:spPr>
            <a:xfrm>
              <a:off x="7086600" y="55626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65" name="Rounded Rectangle 64"/>
            <p:cNvSpPr/>
            <p:nvPr/>
          </p:nvSpPr>
          <p:spPr>
            <a:xfrm>
              <a:off x="7848600" y="55626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cxnSp>
          <p:nvCxnSpPr>
            <p:cNvPr id="143" name="Straight Connector 142"/>
            <p:cNvCxnSpPr/>
            <p:nvPr/>
          </p:nvCxnSpPr>
          <p:spPr>
            <a:xfrm flipV="1">
              <a:off x="3810000" y="30480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44" name="Straight Connector 143"/>
            <p:cNvCxnSpPr/>
            <p:nvPr/>
          </p:nvCxnSpPr>
          <p:spPr>
            <a:xfrm flipV="1">
              <a:off x="4572000" y="30480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45" name="Straight Connector 144"/>
            <p:cNvCxnSpPr/>
            <p:nvPr/>
          </p:nvCxnSpPr>
          <p:spPr>
            <a:xfrm flipV="1">
              <a:off x="5334000" y="30480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46" name="Straight Connector 145"/>
            <p:cNvCxnSpPr/>
            <p:nvPr/>
          </p:nvCxnSpPr>
          <p:spPr>
            <a:xfrm flipV="1">
              <a:off x="5943600" y="30480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40" name="Rounded Rectangle 39"/>
            <p:cNvSpPr/>
            <p:nvPr/>
          </p:nvSpPr>
          <p:spPr>
            <a:xfrm>
              <a:off x="4267200" y="25908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41" name="Rounded Rectangle 40"/>
            <p:cNvSpPr/>
            <p:nvPr/>
          </p:nvSpPr>
          <p:spPr>
            <a:xfrm>
              <a:off x="5029200" y="25908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42" name="Rounded Rectangle 41"/>
            <p:cNvSpPr/>
            <p:nvPr/>
          </p:nvSpPr>
          <p:spPr>
            <a:xfrm>
              <a:off x="5715000" y="25908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43" name="Rounded Rectangle 42"/>
            <p:cNvSpPr/>
            <p:nvPr/>
          </p:nvSpPr>
          <p:spPr>
            <a:xfrm>
              <a:off x="3581400" y="25908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cxnSp>
          <p:nvCxnSpPr>
            <p:cNvPr id="147" name="Straight Connector 146"/>
            <p:cNvCxnSpPr/>
            <p:nvPr/>
          </p:nvCxnSpPr>
          <p:spPr>
            <a:xfrm flipV="1">
              <a:off x="3810000" y="40386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48" name="Straight Connector 147"/>
            <p:cNvCxnSpPr/>
            <p:nvPr/>
          </p:nvCxnSpPr>
          <p:spPr>
            <a:xfrm flipV="1">
              <a:off x="4572000" y="40386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49" name="Straight Connector 148"/>
            <p:cNvCxnSpPr/>
            <p:nvPr/>
          </p:nvCxnSpPr>
          <p:spPr>
            <a:xfrm flipV="1">
              <a:off x="5181600" y="40386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50" name="Straight Connector 149"/>
            <p:cNvCxnSpPr/>
            <p:nvPr/>
          </p:nvCxnSpPr>
          <p:spPr>
            <a:xfrm flipV="1">
              <a:off x="5943600" y="40386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51" name="Straight Connector 150"/>
            <p:cNvCxnSpPr/>
            <p:nvPr/>
          </p:nvCxnSpPr>
          <p:spPr>
            <a:xfrm flipV="1">
              <a:off x="2971800" y="40386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52" name="Straight Connector 151"/>
            <p:cNvCxnSpPr/>
            <p:nvPr/>
          </p:nvCxnSpPr>
          <p:spPr>
            <a:xfrm flipV="1">
              <a:off x="6781800" y="40386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sp>
          <p:nvSpPr>
            <p:cNvPr id="44" name="Rounded Rectangle 43"/>
            <p:cNvSpPr/>
            <p:nvPr/>
          </p:nvSpPr>
          <p:spPr>
            <a:xfrm>
              <a:off x="3505200" y="35814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45" name="Rounded Rectangle 44"/>
            <p:cNvSpPr/>
            <p:nvPr/>
          </p:nvSpPr>
          <p:spPr>
            <a:xfrm>
              <a:off x="4267200" y="35814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46" name="Rounded Rectangle 45"/>
            <p:cNvSpPr/>
            <p:nvPr/>
          </p:nvSpPr>
          <p:spPr>
            <a:xfrm>
              <a:off x="4953000" y="35814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47" name="Rounded Rectangle 46"/>
            <p:cNvSpPr/>
            <p:nvPr/>
          </p:nvSpPr>
          <p:spPr>
            <a:xfrm>
              <a:off x="2743200" y="35814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67" name="Rounded Rectangle 66"/>
            <p:cNvSpPr/>
            <p:nvPr/>
          </p:nvSpPr>
          <p:spPr>
            <a:xfrm>
              <a:off x="5715000" y="35814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sp>
          <p:nvSpPr>
            <p:cNvPr id="68" name="Rounded Rectangle 67"/>
            <p:cNvSpPr/>
            <p:nvPr/>
          </p:nvSpPr>
          <p:spPr>
            <a:xfrm>
              <a:off x="6477000" y="3581400"/>
              <a:ext cx="533400" cy="533400"/>
            </a:xfrm>
            <a:prstGeom prst="roundRect">
              <a:avLst/>
            </a:prstGeom>
            <a:solidFill>
              <a:srgbClr val="FFFFFF"/>
            </a:solidFill>
            <a:ln w="28575" cmpd="sng">
              <a:solidFill>
                <a:srgbClr val="FF12CD"/>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cxnSp>
          <p:nvCxnSpPr>
            <p:cNvPr id="153" name="Straight Connector 152"/>
            <p:cNvCxnSpPr/>
            <p:nvPr/>
          </p:nvCxnSpPr>
          <p:spPr>
            <a:xfrm flipV="1">
              <a:off x="3886200" y="5105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54" name="Straight Connector 153"/>
            <p:cNvCxnSpPr/>
            <p:nvPr/>
          </p:nvCxnSpPr>
          <p:spPr>
            <a:xfrm flipV="1">
              <a:off x="4572000" y="5105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55" name="Straight Connector 154"/>
            <p:cNvCxnSpPr/>
            <p:nvPr/>
          </p:nvCxnSpPr>
          <p:spPr>
            <a:xfrm flipV="1">
              <a:off x="5181600" y="5105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56" name="Straight Connector 155"/>
            <p:cNvCxnSpPr/>
            <p:nvPr/>
          </p:nvCxnSpPr>
          <p:spPr>
            <a:xfrm flipV="1">
              <a:off x="5867400" y="5105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57" name="Straight Connector 156"/>
            <p:cNvCxnSpPr/>
            <p:nvPr/>
          </p:nvCxnSpPr>
          <p:spPr>
            <a:xfrm flipV="1">
              <a:off x="6781800" y="5105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58" name="Straight Connector 157"/>
            <p:cNvCxnSpPr/>
            <p:nvPr/>
          </p:nvCxnSpPr>
          <p:spPr>
            <a:xfrm flipV="1">
              <a:off x="7467600" y="5105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59" name="Straight Connector 158"/>
            <p:cNvCxnSpPr/>
            <p:nvPr/>
          </p:nvCxnSpPr>
          <p:spPr>
            <a:xfrm flipV="1">
              <a:off x="2286000" y="5105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cxnSp>
          <p:nvCxnSpPr>
            <p:cNvPr id="160" name="Straight Connector 159"/>
            <p:cNvCxnSpPr/>
            <p:nvPr/>
          </p:nvCxnSpPr>
          <p:spPr>
            <a:xfrm flipV="1">
              <a:off x="3048000" y="5105400"/>
              <a:ext cx="0" cy="304800"/>
            </a:xfrm>
            <a:prstGeom prst="line">
              <a:avLst/>
            </a:prstGeom>
            <a:ln w="28575" cmpd="sng">
              <a:solidFill>
                <a:schemeClr val="tx2">
                  <a:lumMod val="75000"/>
                  <a:lumOff val="25000"/>
                </a:schemeClr>
              </a:solidFill>
            </a:ln>
          </p:spPr>
          <p:style>
            <a:lnRef idx="2">
              <a:schemeClr val="accent1"/>
            </a:lnRef>
            <a:fillRef idx="0">
              <a:schemeClr val="accent1"/>
            </a:fillRef>
            <a:effectRef idx="1">
              <a:schemeClr val="accent1"/>
            </a:effectRef>
            <a:fontRef idx="minor">
              <a:schemeClr val="tx1"/>
            </a:fontRef>
          </p:style>
        </p:cxnSp>
      </p:grpSp>
      <p:grpSp>
        <p:nvGrpSpPr>
          <p:cNvPr id="89" name="Group 88">
            <a:extLst>
              <a:ext uri="{FF2B5EF4-FFF2-40B4-BE49-F238E27FC236}">
                <a16:creationId xmlns:a16="http://schemas.microsoft.com/office/drawing/2014/main" id="{A2D5640E-0CD9-0940-8BA7-30B44DF2866D}"/>
              </a:ext>
            </a:extLst>
          </p:cNvPr>
          <p:cNvGrpSpPr/>
          <p:nvPr/>
        </p:nvGrpSpPr>
        <p:grpSpPr>
          <a:xfrm>
            <a:off x="7928612" y="6248400"/>
            <a:ext cx="1093468" cy="516254"/>
            <a:chOff x="0" y="0"/>
            <a:chExt cx="1093707" cy="516610"/>
          </a:xfrm>
        </p:grpSpPr>
        <p:sp>
          <p:nvSpPr>
            <p:cNvPr id="90"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91" name="Picture 90">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5203194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descr="Large confetti"/>
          <p:cNvSpPr>
            <a:spLocks noGrp="1" noChangeArrowheads="1"/>
          </p:cNvSpPr>
          <p:nvPr>
            <p:ph type="title"/>
          </p:nvPr>
        </p:nvSpPr>
        <p:spPr>
          <a:xfrm>
            <a:off x="549275" y="28206"/>
            <a:ext cx="8042276" cy="1043278"/>
          </a:xfrm>
        </p:spPr>
        <p:txBody>
          <a:bodyPr/>
          <a:lstStyle/>
          <a:p>
            <a:pPr eaLnBrk="1" hangingPunct="1"/>
            <a:r>
              <a:rPr lang="en-US" dirty="0">
                <a:latin typeface="Calibri"/>
                <a:cs typeface="Calibri"/>
              </a:rPr>
              <a:t>Local Institutions</a:t>
            </a:r>
          </a:p>
        </p:txBody>
      </p:sp>
      <p:sp>
        <p:nvSpPr>
          <p:cNvPr id="122883" name="Rectangle 3"/>
          <p:cNvSpPr>
            <a:spLocks noGrp="1" noChangeArrowheads="1"/>
          </p:cNvSpPr>
          <p:nvPr>
            <p:ph type="body" idx="1"/>
          </p:nvPr>
        </p:nvSpPr>
        <p:spPr>
          <a:xfrm>
            <a:off x="1783536" y="1566487"/>
            <a:ext cx="6808014" cy="5271672"/>
          </a:xfrm>
        </p:spPr>
        <p:txBody>
          <a:bodyPr>
            <a:noAutofit/>
          </a:bodyPr>
          <a:lstStyle/>
          <a:p>
            <a:pPr eaLnBrk="1" hangingPunct="1">
              <a:lnSpc>
                <a:spcPct val="60000"/>
              </a:lnSpc>
            </a:pPr>
            <a:r>
              <a:rPr lang="en-US" sz="3200" dirty="0">
                <a:latin typeface="Calibri"/>
                <a:cs typeface="Calibri"/>
              </a:rPr>
              <a:t>Schools</a:t>
            </a:r>
          </a:p>
          <a:p>
            <a:pPr eaLnBrk="1" hangingPunct="1">
              <a:lnSpc>
                <a:spcPct val="60000"/>
              </a:lnSpc>
            </a:pPr>
            <a:r>
              <a:rPr lang="en-US" sz="3200" dirty="0">
                <a:latin typeface="Calibri"/>
                <a:cs typeface="Calibri"/>
              </a:rPr>
              <a:t>Libraries</a:t>
            </a:r>
          </a:p>
          <a:p>
            <a:pPr eaLnBrk="1" hangingPunct="1">
              <a:lnSpc>
                <a:spcPct val="60000"/>
              </a:lnSpc>
            </a:pPr>
            <a:r>
              <a:rPr lang="en-US" sz="3200" dirty="0">
                <a:latin typeface="Calibri"/>
                <a:cs typeface="Calibri"/>
              </a:rPr>
              <a:t>Parks</a:t>
            </a:r>
          </a:p>
          <a:p>
            <a:pPr eaLnBrk="1" hangingPunct="1">
              <a:lnSpc>
                <a:spcPct val="60000"/>
              </a:lnSpc>
            </a:pPr>
            <a:r>
              <a:rPr lang="en-US" sz="3200" dirty="0">
                <a:latin typeface="Calibri"/>
                <a:cs typeface="Calibri"/>
              </a:rPr>
              <a:t>Law Enforcement</a:t>
            </a:r>
          </a:p>
          <a:p>
            <a:pPr eaLnBrk="1" hangingPunct="1">
              <a:lnSpc>
                <a:spcPct val="60000"/>
              </a:lnSpc>
            </a:pPr>
            <a:r>
              <a:rPr lang="en-US" sz="3200" dirty="0">
                <a:latin typeface="Calibri"/>
                <a:cs typeface="Calibri"/>
              </a:rPr>
              <a:t>Colleges, Universities, Trade Schools</a:t>
            </a:r>
          </a:p>
          <a:p>
            <a:pPr eaLnBrk="1" hangingPunct="1">
              <a:lnSpc>
                <a:spcPct val="60000"/>
              </a:lnSpc>
            </a:pPr>
            <a:r>
              <a:rPr lang="en-US" sz="3200" dirty="0">
                <a:latin typeface="Calibri"/>
                <a:cs typeface="Calibri"/>
              </a:rPr>
              <a:t>Health and Human Services Agencies</a:t>
            </a:r>
          </a:p>
          <a:p>
            <a:pPr eaLnBrk="1" hangingPunct="1">
              <a:lnSpc>
                <a:spcPct val="60000"/>
              </a:lnSpc>
            </a:pPr>
            <a:r>
              <a:rPr lang="en-US" sz="3200" dirty="0">
                <a:latin typeface="Calibri"/>
                <a:cs typeface="Calibri"/>
              </a:rPr>
              <a:t>Non-Profits</a:t>
            </a:r>
          </a:p>
          <a:p>
            <a:pPr eaLnBrk="1" hangingPunct="1">
              <a:lnSpc>
                <a:spcPct val="60000"/>
              </a:lnSpc>
            </a:pPr>
            <a:r>
              <a:rPr lang="en-US" sz="3200" dirty="0">
                <a:latin typeface="Calibri"/>
                <a:cs typeface="Calibri"/>
              </a:rPr>
              <a:t>Private Business</a:t>
            </a:r>
          </a:p>
        </p:txBody>
      </p:sp>
      <p:grpSp>
        <p:nvGrpSpPr>
          <p:cNvPr id="4" name="Group 3">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5"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26397716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Content Placeholder 4" descr="scan 10.pdf"/>
          <p:cNvPicPr>
            <a:picLocks noGrp="1" noChangeAspect="1"/>
          </p:cNvPicPr>
          <p:nvPr>
            <p:ph idx="1"/>
          </p:nvPr>
        </p:nvPicPr>
        <p:blipFill>
          <a:blip r:embed="rId3" cstate="email">
            <a:extLst>
              <a:ext uri="{28A0092B-C50C-407E-A947-70E740481C1C}">
                <a14:useLocalDpi xmlns:a14="http://schemas.microsoft.com/office/drawing/2010/main" val="0"/>
              </a:ext>
            </a:extLst>
          </a:blip>
          <a:srcRect l="5113" t="2048" r="53075" b="70468"/>
          <a:stretch>
            <a:fillRect/>
          </a:stretch>
        </p:blipFill>
        <p:spPr>
          <a:xfrm>
            <a:off x="2053768" y="213810"/>
            <a:ext cx="2061031" cy="1597299"/>
          </a:xfrm>
        </p:spPr>
      </p:pic>
      <p:sp>
        <p:nvSpPr>
          <p:cNvPr id="2" name="Rectangle 1"/>
          <p:cNvSpPr/>
          <p:nvPr/>
        </p:nvSpPr>
        <p:spPr>
          <a:xfrm>
            <a:off x="4038600" y="1447800"/>
            <a:ext cx="304800" cy="533400"/>
          </a:xfrm>
          <a:prstGeom prst="rect">
            <a:avLst/>
          </a:prstGeom>
          <a:solidFill>
            <a:schemeClr val="lt1"/>
          </a:solidFill>
          <a:ln>
            <a:noFill/>
          </a:ln>
        </p:spPr>
        <p:style>
          <a:lnRef idx="2">
            <a:schemeClr val="dk1"/>
          </a:lnRef>
          <a:fillRef idx="1">
            <a:schemeClr val="lt1"/>
          </a:fillRef>
          <a:effectRef idx="0">
            <a:schemeClr val="dk1"/>
          </a:effectRef>
          <a:fontRef idx="minor">
            <a:schemeClr val="dk1"/>
          </a:fontRef>
        </p:style>
        <p:txBody>
          <a:bodyPr anchor="ctr"/>
          <a:lstStyle/>
          <a:p>
            <a:pPr algn="ctr">
              <a:lnSpc>
                <a:spcPct val="120000"/>
              </a:lnSpc>
              <a:defRPr/>
            </a:pPr>
            <a:endParaRPr lang="en-US" dirty="0">
              <a:latin typeface="Verdana"/>
            </a:endParaRPr>
          </a:p>
        </p:txBody>
      </p:sp>
      <p:graphicFrame>
        <p:nvGraphicFramePr>
          <p:cNvPr id="3" name="Table 2"/>
          <p:cNvGraphicFramePr>
            <a:graphicFrameLocks noGrp="1"/>
          </p:cNvGraphicFramePr>
          <p:nvPr>
            <p:extLst>
              <p:ext uri="{D42A27DB-BD31-4B8C-83A1-F6EECF244321}">
                <p14:modId xmlns:p14="http://schemas.microsoft.com/office/powerpoint/2010/main" val="2089241759"/>
              </p:ext>
            </p:extLst>
          </p:nvPr>
        </p:nvGraphicFramePr>
        <p:xfrm>
          <a:off x="1676400" y="1904905"/>
          <a:ext cx="5867400" cy="4449299"/>
        </p:xfrm>
        <a:graphic>
          <a:graphicData uri="http://schemas.openxmlformats.org/drawingml/2006/table">
            <a:tbl>
              <a:tblPr>
                <a:tableStyleId>{5940675A-B579-460E-94D1-54222C63F5DA}</a:tableStyleId>
              </a:tblPr>
              <a:tblGrid>
                <a:gridCol w="2933700">
                  <a:extLst>
                    <a:ext uri="{9D8B030D-6E8A-4147-A177-3AD203B41FA5}">
                      <a16:colId xmlns:a16="http://schemas.microsoft.com/office/drawing/2014/main" val="20000"/>
                    </a:ext>
                  </a:extLst>
                </a:gridCol>
                <a:gridCol w="2933700">
                  <a:extLst>
                    <a:ext uri="{9D8B030D-6E8A-4147-A177-3AD203B41FA5}">
                      <a16:colId xmlns:a16="http://schemas.microsoft.com/office/drawing/2014/main" val="20001"/>
                    </a:ext>
                  </a:extLst>
                </a:gridCol>
              </a:tblGrid>
              <a:tr h="1115014">
                <a:tc>
                  <a:txBody>
                    <a:bodyPr/>
                    <a:lstStyle/>
                    <a:p>
                      <a:pPr algn="ctr"/>
                      <a:endParaRPr lang="en-US" sz="2800" dirty="0">
                        <a:solidFill>
                          <a:schemeClr val="tx1">
                            <a:lumMod val="75000"/>
                            <a:lumOff val="25000"/>
                          </a:schemeClr>
                        </a:solidFill>
                        <a:latin typeface="Calibri"/>
                        <a:cs typeface="Calibri"/>
                      </a:endParaRPr>
                    </a:p>
                    <a:p>
                      <a:pPr algn="ctr"/>
                      <a:r>
                        <a:rPr lang="en-US" sz="2800" dirty="0">
                          <a:solidFill>
                            <a:schemeClr val="tx1">
                              <a:lumMod val="75000"/>
                              <a:lumOff val="25000"/>
                            </a:schemeClr>
                          </a:solidFill>
                          <a:latin typeface="Calibri"/>
                          <a:cs typeface="Calibri"/>
                        </a:rPr>
                        <a:t>CONTROL</a:t>
                      </a:r>
                    </a:p>
                    <a:p>
                      <a:pPr algn="ctr"/>
                      <a:endParaRPr lang="en-US" sz="2800" b="1" dirty="0">
                        <a:solidFill>
                          <a:schemeClr val="tx1">
                            <a:lumMod val="75000"/>
                            <a:lumOff val="25000"/>
                          </a:schemeClr>
                        </a:solidFill>
                        <a:latin typeface="Calibri"/>
                        <a:cs typeface="Calibri"/>
                      </a:endParaRPr>
                    </a:p>
                  </a:txBody>
                  <a:tcPr marT="45725" marB="45725"/>
                </a:tc>
                <a:tc>
                  <a:txBody>
                    <a:bodyPr/>
                    <a:lstStyle/>
                    <a:p>
                      <a:pPr algn="ctr"/>
                      <a:endParaRPr lang="en-US" sz="2800" dirty="0">
                        <a:solidFill>
                          <a:schemeClr val="tx1">
                            <a:lumMod val="75000"/>
                            <a:lumOff val="25000"/>
                          </a:schemeClr>
                        </a:solidFill>
                        <a:latin typeface="Calibri"/>
                        <a:cs typeface="Calibri"/>
                      </a:endParaRPr>
                    </a:p>
                    <a:p>
                      <a:pPr algn="ctr"/>
                      <a:r>
                        <a:rPr lang="en-US" sz="2800">
                          <a:solidFill>
                            <a:schemeClr val="tx1">
                              <a:lumMod val="75000"/>
                              <a:lumOff val="25000"/>
                            </a:schemeClr>
                          </a:solidFill>
                          <a:latin typeface="Calibri"/>
                          <a:cs typeface="Calibri"/>
                        </a:rPr>
                        <a:t>CHOICE</a:t>
                      </a:r>
                      <a:endParaRPr lang="en-US" sz="2800" b="1" dirty="0">
                        <a:solidFill>
                          <a:schemeClr val="tx1">
                            <a:lumMod val="75000"/>
                            <a:lumOff val="25000"/>
                          </a:schemeClr>
                        </a:solidFill>
                        <a:latin typeface="Calibri"/>
                        <a:cs typeface="Calibri"/>
                      </a:endParaRPr>
                    </a:p>
                  </a:txBody>
                  <a:tcPr marT="45725" marB="45725"/>
                </a:tc>
                <a:extLst>
                  <a:ext uri="{0D108BD9-81ED-4DB2-BD59-A6C34878D82A}">
                    <a16:rowId xmlns:a16="http://schemas.microsoft.com/office/drawing/2014/main" val="10000"/>
                  </a:ext>
                </a:extLst>
              </a:tr>
              <a:tr h="1517406">
                <a:tc>
                  <a:txBody>
                    <a:bodyPr/>
                    <a:lstStyle/>
                    <a:p>
                      <a:pPr algn="ctr"/>
                      <a:r>
                        <a:rPr lang="en-US" sz="2800" dirty="0">
                          <a:solidFill>
                            <a:schemeClr val="tx1">
                              <a:lumMod val="75000"/>
                              <a:lumOff val="25000"/>
                            </a:schemeClr>
                          </a:solidFill>
                          <a:latin typeface="Calibri"/>
                          <a:cs typeface="Calibri"/>
                        </a:rPr>
                        <a:t>PRODUCTION</a:t>
                      </a:r>
                    </a:p>
                    <a:p>
                      <a:pPr algn="ctr"/>
                      <a:r>
                        <a:rPr lang="en-US" sz="2800" dirty="0">
                          <a:solidFill>
                            <a:schemeClr val="tx1">
                              <a:lumMod val="75000"/>
                              <a:lumOff val="25000"/>
                            </a:schemeClr>
                          </a:solidFill>
                          <a:latin typeface="Calibri"/>
                          <a:cs typeface="Calibri"/>
                        </a:rPr>
                        <a:t>GOODS</a:t>
                      </a:r>
                    </a:p>
                    <a:p>
                      <a:pPr algn="ctr"/>
                      <a:r>
                        <a:rPr lang="en-US" sz="2800" dirty="0">
                          <a:solidFill>
                            <a:schemeClr val="tx1">
                              <a:lumMod val="75000"/>
                              <a:lumOff val="25000"/>
                            </a:schemeClr>
                          </a:solidFill>
                          <a:latin typeface="Calibri"/>
                          <a:cs typeface="Calibri"/>
                        </a:rPr>
                        <a:t>SERVICES</a:t>
                      </a:r>
                      <a:endParaRPr lang="en-US" sz="2800" b="1" dirty="0">
                        <a:solidFill>
                          <a:schemeClr val="tx1">
                            <a:lumMod val="75000"/>
                            <a:lumOff val="25000"/>
                          </a:schemeClr>
                        </a:solidFill>
                        <a:latin typeface="Calibri"/>
                        <a:cs typeface="Calibri"/>
                      </a:endParaRPr>
                    </a:p>
                  </a:txBody>
                  <a:tcPr marT="45725" marB="45725"/>
                </a:tc>
                <a:tc>
                  <a:txBody>
                    <a:bodyPr/>
                    <a:lstStyle/>
                    <a:p>
                      <a:pPr algn="ctr"/>
                      <a:endParaRPr lang="en-US" sz="2800" dirty="0">
                        <a:solidFill>
                          <a:schemeClr val="tx1">
                            <a:lumMod val="75000"/>
                            <a:lumOff val="25000"/>
                          </a:schemeClr>
                        </a:solidFill>
                        <a:latin typeface="Calibri"/>
                        <a:cs typeface="Calibri"/>
                      </a:endParaRPr>
                    </a:p>
                    <a:p>
                      <a:pPr algn="ctr"/>
                      <a:r>
                        <a:rPr lang="en-US" sz="2800" dirty="0">
                          <a:solidFill>
                            <a:schemeClr val="tx1">
                              <a:lumMod val="75000"/>
                              <a:lumOff val="25000"/>
                            </a:schemeClr>
                          </a:solidFill>
                          <a:latin typeface="Calibri"/>
                          <a:cs typeface="Calibri"/>
                        </a:rPr>
                        <a:t>CARE</a:t>
                      </a:r>
                      <a:endParaRPr lang="en-US" sz="2800" b="1" dirty="0">
                        <a:solidFill>
                          <a:schemeClr val="tx1">
                            <a:lumMod val="75000"/>
                            <a:lumOff val="25000"/>
                          </a:schemeClr>
                        </a:solidFill>
                        <a:latin typeface="Calibri"/>
                        <a:cs typeface="Calibri"/>
                      </a:endParaRPr>
                    </a:p>
                  </a:txBody>
                  <a:tcPr marT="45725" marB="45725"/>
                </a:tc>
                <a:extLst>
                  <a:ext uri="{0D108BD9-81ED-4DB2-BD59-A6C34878D82A}">
                    <a16:rowId xmlns:a16="http://schemas.microsoft.com/office/drawing/2014/main" val="10001"/>
                  </a:ext>
                </a:extLst>
              </a:tr>
              <a:tr h="829785">
                <a:tc>
                  <a:txBody>
                    <a:bodyPr/>
                    <a:lstStyle/>
                    <a:p>
                      <a:pPr algn="ctr"/>
                      <a:r>
                        <a:rPr lang="en-US" sz="2800" dirty="0">
                          <a:solidFill>
                            <a:schemeClr val="tx1">
                              <a:lumMod val="75000"/>
                              <a:lumOff val="25000"/>
                            </a:schemeClr>
                          </a:solidFill>
                          <a:latin typeface="Calibri"/>
                          <a:cs typeface="Calibri"/>
                        </a:rPr>
                        <a:t>CLIENTS</a:t>
                      </a:r>
                    </a:p>
                    <a:p>
                      <a:pPr algn="ctr"/>
                      <a:r>
                        <a:rPr lang="en-US" sz="2800" dirty="0">
                          <a:solidFill>
                            <a:schemeClr val="tx1">
                              <a:lumMod val="75000"/>
                              <a:lumOff val="25000"/>
                            </a:schemeClr>
                          </a:solidFill>
                          <a:latin typeface="Calibri"/>
                          <a:cs typeface="Calibri"/>
                        </a:rPr>
                        <a:t>CONSUMER</a:t>
                      </a:r>
                      <a:endParaRPr lang="en-US" sz="2800" b="1" dirty="0">
                        <a:solidFill>
                          <a:schemeClr val="tx1">
                            <a:lumMod val="75000"/>
                            <a:lumOff val="25000"/>
                          </a:schemeClr>
                        </a:solidFill>
                        <a:latin typeface="Calibri"/>
                        <a:cs typeface="Calibri"/>
                      </a:endParaRPr>
                    </a:p>
                  </a:txBody>
                  <a:tcPr marT="45725" marB="45725"/>
                </a:tc>
                <a:tc>
                  <a:txBody>
                    <a:bodyPr/>
                    <a:lstStyle/>
                    <a:p>
                      <a:pPr algn="ctr"/>
                      <a:r>
                        <a:rPr lang="en-US" sz="2800" dirty="0">
                          <a:solidFill>
                            <a:schemeClr val="tx1">
                              <a:lumMod val="75000"/>
                              <a:lumOff val="25000"/>
                            </a:schemeClr>
                          </a:solidFill>
                          <a:latin typeface="Calibri"/>
                          <a:cs typeface="Calibri"/>
                        </a:rPr>
                        <a:t>CITIZEN</a:t>
                      </a:r>
                      <a:endParaRPr lang="en-US" sz="2800" b="1" dirty="0">
                        <a:solidFill>
                          <a:schemeClr val="tx1">
                            <a:lumMod val="75000"/>
                            <a:lumOff val="25000"/>
                          </a:schemeClr>
                        </a:solidFill>
                        <a:latin typeface="Calibri"/>
                        <a:cs typeface="Calibri"/>
                      </a:endParaRPr>
                    </a:p>
                  </a:txBody>
                  <a:tcPr marT="45725" marB="45725"/>
                </a:tc>
                <a:extLst>
                  <a:ext uri="{0D108BD9-81ED-4DB2-BD59-A6C34878D82A}">
                    <a16:rowId xmlns:a16="http://schemas.microsoft.com/office/drawing/2014/main" val="10002"/>
                  </a:ext>
                </a:extLst>
              </a:tr>
              <a:tr h="615393">
                <a:tc>
                  <a:txBody>
                    <a:bodyPr/>
                    <a:lstStyle/>
                    <a:p>
                      <a:pPr algn="ctr"/>
                      <a:r>
                        <a:rPr lang="en-US" sz="2800" dirty="0">
                          <a:solidFill>
                            <a:schemeClr val="tx1">
                              <a:lumMod val="75000"/>
                              <a:lumOff val="25000"/>
                            </a:schemeClr>
                          </a:solidFill>
                          <a:latin typeface="Calibri"/>
                          <a:cs typeface="Calibri"/>
                        </a:rPr>
                        <a:t>NEEDS</a:t>
                      </a:r>
                      <a:endParaRPr lang="en-US" sz="2800" b="1" dirty="0">
                        <a:solidFill>
                          <a:schemeClr val="tx1">
                            <a:lumMod val="75000"/>
                            <a:lumOff val="25000"/>
                          </a:schemeClr>
                        </a:solidFill>
                        <a:latin typeface="Calibri"/>
                        <a:cs typeface="Calibri"/>
                      </a:endParaRPr>
                    </a:p>
                  </a:txBody>
                  <a:tcPr marT="45725" marB="45725"/>
                </a:tc>
                <a:tc>
                  <a:txBody>
                    <a:bodyPr/>
                    <a:lstStyle/>
                    <a:p>
                      <a:pPr algn="ctr"/>
                      <a:r>
                        <a:rPr lang="en-US" sz="2800" dirty="0">
                          <a:solidFill>
                            <a:schemeClr val="tx1">
                              <a:lumMod val="75000"/>
                              <a:lumOff val="25000"/>
                            </a:schemeClr>
                          </a:solidFill>
                          <a:latin typeface="Calibri"/>
                          <a:cs typeface="Calibri"/>
                        </a:rPr>
                        <a:t>CAPACITY</a:t>
                      </a:r>
                      <a:endParaRPr lang="en-US" sz="2800" b="1" dirty="0">
                        <a:solidFill>
                          <a:schemeClr val="tx1">
                            <a:lumMod val="75000"/>
                            <a:lumOff val="25000"/>
                          </a:schemeClr>
                        </a:solidFill>
                        <a:latin typeface="Calibri"/>
                        <a:cs typeface="Calibri"/>
                      </a:endParaRPr>
                    </a:p>
                  </a:txBody>
                  <a:tcPr marT="45725" marB="45725"/>
                </a:tc>
                <a:extLst>
                  <a:ext uri="{0D108BD9-81ED-4DB2-BD59-A6C34878D82A}">
                    <a16:rowId xmlns:a16="http://schemas.microsoft.com/office/drawing/2014/main" val="10003"/>
                  </a:ext>
                </a:extLst>
              </a:tr>
            </a:tbl>
          </a:graphicData>
        </a:graphic>
      </p:graphicFrame>
      <p:pic>
        <p:nvPicPr>
          <p:cNvPr id="27669" name="Content Placeholder 4" descr="scan 10.pdf"/>
          <p:cNvPicPr>
            <a:picLocks noChangeAspect="1"/>
          </p:cNvPicPr>
          <p:nvPr/>
        </p:nvPicPr>
        <p:blipFill>
          <a:blip r:embed="rId4" cstate="email">
            <a:extLst>
              <a:ext uri="{28A0092B-C50C-407E-A947-70E740481C1C}">
                <a14:useLocalDpi xmlns:a14="http://schemas.microsoft.com/office/drawing/2010/main" val="0"/>
              </a:ext>
            </a:extLst>
          </a:blip>
          <a:srcRect l="53358" t="2048" r="4829" b="70468"/>
          <a:stretch>
            <a:fillRect/>
          </a:stretch>
        </p:blipFill>
        <p:spPr bwMode="auto">
          <a:xfrm>
            <a:off x="5229002" y="229766"/>
            <a:ext cx="2009997" cy="155685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pic>
      <p:grpSp>
        <p:nvGrpSpPr>
          <p:cNvPr id="6" name="Group 5">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7"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76B200CE-8B00-554E-A4DF-12B50B3FF7F2}"/>
                </a:ext>
              </a:extLst>
            </p:cNvPr>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2993082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4"/>
          <p:cNvGrpSpPr>
            <a:grpSpLocks/>
          </p:cNvGrpSpPr>
          <p:nvPr/>
        </p:nvGrpSpPr>
        <p:grpSpPr bwMode="auto">
          <a:xfrm>
            <a:off x="2514600" y="1718954"/>
            <a:ext cx="4054475" cy="3810000"/>
            <a:chOff x="1238" y="1056"/>
            <a:chExt cx="3264" cy="3072"/>
          </a:xfrm>
        </p:grpSpPr>
        <p:sp>
          <p:nvSpPr>
            <p:cNvPr id="12301" name="Oval 5"/>
            <p:cNvSpPr>
              <a:spLocks noChangeArrowheads="1"/>
            </p:cNvSpPr>
            <p:nvPr/>
          </p:nvSpPr>
          <p:spPr bwMode="auto">
            <a:xfrm>
              <a:off x="1238" y="1056"/>
              <a:ext cx="3264" cy="3072"/>
            </a:xfrm>
            <a:prstGeom prst="ellipse">
              <a:avLst/>
            </a:prstGeom>
            <a:noFill/>
            <a:ln w="57150" cmpd="sng">
              <a:solidFill>
                <a:schemeClr val="hlink"/>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Calibri"/>
                <a:ea typeface="ＭＳ Ｐゴシック" charset="0"/>
                <a:cs typeface="Calibri"/>
              </a:endParaRPr>
            </a:p>
          </p:txBody>
        </p:sp>
        <p:sp>
          <p:nvSpPr>
            <p:cNvPr id="12302" name="Oval 6"/>
            <p:cNvSpPr>
              <a:spLocks noChangeArrowheads="1"/>
            </p:cNvSpPr>
            <p:nvPr/>
          </p:nvSpPr>
          <p:spPr bwMode="auto">
            <a:xfrm>
              <a:off x="1776" y="1619"/>
              <a:ext cx="2198" cy="1946"/>
            </a:xfrm>
            <a:prstGeom prst="ellipse">
              <a:avLst/>
            </a:prstGeom>
            <a:noFill/>
            <a:ln w="57150" cmpd="sng">
              <a:solidFill>
                <a:schemeClr val="hlink"/>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Calibri"/>
                <a:ea typeface="ＭＳ Ｐゴシック" charset="0"/>
                <a:cs typeface="Calibri"/>
              </a:endParaRPr>
            </a:p>
          </p:txBody>
        </p:sp>
        <p:sp>
          <p:nvSpPr>
            <p:cNvPr id="12303" name="Oval 7"/>
            <p:cNvSpPr>
              <a:spLocks noChangeArrowheads="1"/>
            </p:cNvSpPr>
            <p:nvPr/>
          </p:nvSpPr>
          <p:spPr bwMode="auto">
            <a:xfrm>
              <a:off x="1688" y="1402"/>
              <a:ext cx="518" cy="518"/>
            </a:xfrm>
            <a:prstGeom prst="ellipse">
              <a:avLst/>
            </a:prstGeom>
            <a:noFill/>
            <a:ln w="38100" cmpd="sng">
              <a:solidFill>
                <a:srgbClr val="660066"/>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Calibri"/>
                <a:ea typeface="ＭＳ Ｐゴシック" charset="0"/>
                <a:cs typeface="Calibri"/>
              </a:endParaRPr>
            </a:p>
          </p:txBody>
        </p:sp>
        <p:sp>
          <p:nvSpPr>
            <p:cNvPr id="12304" name="Oval 8"/>
            <p:cNvSpPr>
              <a:spLocks noChangeArrowheads="1"/>
            </p:cNvSpPr>
            <p:nvPr/>
          </p:nvSpPr>
          <p:spPr bwMode="auto">
            <a:xfrm>
              <a:off x="2602" y="1085"/>
              <a:ext cx="519" cy="517"/>
            </a:xfrm>
            <a:prstGeom prst="ellipse">
              <a:avLst/>
            </a:prstGeom>
            <a:solidFill>
              <a:srgbClr val="FFFFFF"/>
            </a:solid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Calibri"/>
                <a:ea typeface="ＭＳ Ｐゴシック" charset="0"/>
                <a:cs typeface="Calibri"/>
              </a:endParaRPr>
            </a:p>
          </p:txBody>
        </p:sp>
        <p:sp>
          <p:nvSpPr>
            <p:cNvPr id="12305" name="Oval 9"/>
            <p:cNvSpPr>
              <a:spLocks noChangeArrowheads="1"/>
            </p:cNvSpPr>
            <p:nvPr/>
          </p:nvSpPr>
          <p:spPr bwMode="auto">
            <a:xfrm>
              <a:off x="3514" y="1402"/>
              <a:ext cx="518" cy="518"/>
            </a:xfrm>
            <a:prstGeom prst="ellipse">
              <a:avLst/>
            </a:prstGeom>
            <a:solidFill>
              <a:srgbClr val="FFFFFF"/>
            </a:solid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Calibri"/>
                <a:ea typeface="ＭＳ Ｐゴシック" charset="0"/>
                <a:cs typeface="Calibri"/>
              </a:endParaRPr>
            </a:p>
          </p:txBody>
        </p:sp>
        <p:sp>
          <p:nvSpPr>
            <p:cNvPr id="12306" name="Oval 10"/>
            <p:cNvSpPr>
              <a:spLocks noChangeArrowheads="1"/>
            </p:cNvSpPr>
            <p:nvPr/>
          </p:nvSpPr>
          <p:spPr bwMode="auto">
            <a:xfrm>
              <a:off x="3984" y="2314"/>
              <a:ext cx="518" cy="518"/>
            </a:xfrm>
            <a:prstGeom prst="ellipse">
              <a:avLst/>
            </a:prstGeom>
            <a:solidFill>
              <a:srgbClr val="FFFFFF"/>
            </a:solid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Calibri"/>
                <a:ea typeface="ＭＳ Ｐゴシック" charset="0"/>
                <a:cs typeface="Calibri"/>
              </a:endParaRPr>
            </a:p>
          </p:txBody>
        </p:sp>
        <p:sp>
          <p:nvSpPr>
            <p:cNvPr id="12307" name="Oval 11"/>
            <p:cNvSpPr>
              <a:spLocks noChangeArrowheads="1"/>
            </p:cNvSpPr>
            <p:nvPr/>
          </p:nvSpPr>
          <p:spPr bwMode="auto">
            <a:xfrm>
              <a:off x="3716" y="3072"/>
              <a:ext cx="518" cy="518"/>
            </a:xfrm>
            <a:prstGeom prst="ellipse">
              <a:avLst/>
            </a:prstGeom>
            <a:solidFill>
              <a:srgbClr val="FFFFFF"/>
            </a:solid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Calibri"/>
                <a:ea typeface="ＭＳ Ｐゴシック" charset="0"/>
                <a:cs typeface="Calibri"/>
              </a:endParaRPr>
            </a:p>
          </p:txBody>
        </p:sp>
        <p:sp>
          <p:nvSpPr>
            <p:cNvPr id="12308" name="Oval 12"/>
            <p:cNvSpPr>
              <a:spLocks noChangeArrowheads="1"/>
            </p:cNvSpPr>
            <p:nvPr/>
          </p:nvSpPr>
          <p:spPr bwMode="auto">
            <a:xfrm>
              <a:off x="2620" y="3581"/>
              <a:ext cx="519" cy="517"/>
            </a:xfrm>
            <a:prstGeom prst="ellipse">
              <a:avLst/>
            </a:prstGeom>
            <a:solidFill>
              <a:srgbClr val="FFFFFF"/>
            </a:solid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Calibri"/>
                <a:ea typeface="ＭＳ Ｐゴシック" charset="0"/>
                <a:cs typeface="Calibri"/>
              </a:endParaRPr>
            </a:p>
          </p:txBody>
        </p:sp>
        <p:sp>
          <p:nvSpPr>
            <p:cNvPr id="12309" name="Oval 13"/>
            <p:cNvSpPr>
              <a:spLocks noChangeArrowheads="1"/>
            </p:cNvSpPr>
            <p:nvPr/>
          </p:nvSpPr>
          <p:spPr bwMode="auto">
            <a:xfrm>
              <a:off x="1506" y="3072"/>
              <a:ext cx="518" cy="518"/>
            </a:xfrm>
            <a:prstGeom prst="ellipse">
              <a:avLst/>
            </a:prstGeom>
            <a:solidFill>
              <a:srgbClr val="FFFFFF"/>
            </a:solid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Calibri"/>
                <a:ea typeface="ＭＳ Ｐゴシック" charset="0"/>
                <a:cs typeface="Calibri"/>
              </a:endParaRPr>
            </a:p>
          </p:txBody>
        </p:sp>
        <p:sp>
          <p:nvSpPr>
            <p:cNvPr id="12310" name="Oval 14"/>
            <p:cNvSpPr>
              <a:spLocks noChangeArrowheads="1"/>
            </p:cNvSpPr>
            <p:nvPr/>
          </p:nvSpPr>
          <p:spPr bwMode="auto">
            <a:xfrm>
              <a:off x="1248" y="2304"/>
              <a:ext cx="518" cy="518"/>
            </a:xfrm>
            <a:prstGeom prst="ellipse">
              <a:avLst/>
            </a:prstGeom>
            <a:solidFill>
              <a:srgbClr val="FFFFFF"/>
            </a:solid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Calibri"/>
                <a:ea typeface="ＭＳ Ｐゴシック" charset="0"/>
                <a:cs typeface="Calibri"/>
              </a:endParaRPr>
            </a:p>
          </p:txBody>
        </p:sp>
        <p:pic>
          <p:nvPicPr>
            <p:cNvPr id="25620" name="Picture 1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44" y="1920"/>
              <a:ext cx="1128" cy="1424"/>
            </a:xfrm>
            <a:prstGeom prst="rect">
              <a:avLst/>
            </a:prstGeom>
            <a:noFill/>
            <a:ln w="28575">
              <a:noFill/>
              <a:miter lim="800000"/>
              <a:headEnd/>
              <a:tailEnd/>
            </a:ln>
            <a:extLst>
              <a:ext uri="{909E8E84-426E-40dd-AFC4-6F175D3DCCD1}">
                <a14:hiddenFill xmlns="" xmlns:a14="http://schemas.microsoft.com/office/drawing/2010/main">
                  <a:solidFill>
                    <a:srgbClr val="FFFFFF"/>
                  </a:solidFill>
                </a14:hiddenFill>
              </a:ext>
            </a:extLst>
          </p:spPr>
        </p:pic>
      </p:grpSp>
      <p:sp>
        <p:nvSpPr>
          <p:cNvPr id="8" name="Rounded Rectangle 7"/>
          <p:cNvSpPr/>
          <p:nvPr/>
        </p:nvSpPr>
        <p:spPr>
          <a:xfrm>
            <a:off x="1524000" y="994841"/>
            <a:ext cx="6019800" cy="5105400"/>
          </a:xfrm>
          <a:prstGeom prst="roundRect">
            <a:avLst/>
          </a:prstGeom>
          <a:noFill/>
          <a:ln w="57150" cmpd="sng">
            <a:solidFill>
              <a:schemeClr val="accent5">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Calibri"/>
              <a:cs typeface="Calibri"/>
            </a:endParaRPr>
          </a:p>
        </p:txBody>
      </p:sp>
      <p:sp>
        <p:nvSpPr>
          <p:cNvPr id="28" name="AutoShape 18"/>
          <p:cNvSpPr>
            <a:spLocks noChangeArrowheads="1"/>
          </p:cNvSpPr>
          <p:nvPr/>
        </p:nvSpPr>
        <p:spPr bwMode="auto">
          <a:xfrm rot="5400000">
            <a:off x="6591300" y="3234111"/>
            <a:ext cx="838200" cy="609600"/>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b="1" dirty="0">
                <a:latin typeface="Calibri"/>
                <a:ea typeface="ＭＳ Ｐゴシック" charset="0"/>
                <a:cs typeface="Calibri"/>
              </a:rPr>
              <a:t>$</a:t>
            </a:r>
          </a:p>
        </p:txBody>
      </p:sp>
      <p:sp>
        <p:nvSpPr>
          <p:cNvPr id="29" name="AutoShape 19"/>
          <p:cNvSpPr>
            <a:spLocks noChangeArrowheads="1"/>
          </p:cNvSpPr>
          <p:nvPr/>
        </p:nvSpPr>
        <p:spPr bwMode="auto">
          <a:xfrm rot="19648998">
            <a:off x="2619375" y="1411661"/>
            <a:ext cx="838200" cy="609600"/>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dirty="0">
                <a:latin typeface="Calibri"/>
                <a:ea typeface="ＭＳ Ｐゴシック" charset="0"/>
                <a:cs typeface="Calibri"/>
              </a:rPr>
              <a:t>NFP</a:t>
            </a:r>
          </a:p>
        </p:txBody>
      </p:sp>
      <p:sp>
        <p:nvSpPr>
          <p:cNvPr id="30" name="AutoShape 20"/>
          <p:cNvSpPr>
            <a:spLocks noChangeArrowheads="1"/>
          </p:cNvSpPr>
          <p:nvPr/>
        </p:nvSpPr>
        <p:spPr bwMode="auto">
          <a:xfrm rot="2148896">
            <a:off x="5753100" y="1481511"/>
            <a:ext cx="838200" cy="609600"/>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b="1" dirty="0">
                <a:latin typeface="Calibri"/>
                <a:ea typeface="ＭＳ Ｐゴシック" charset="0"/>
                <a:cs typeface="Calibri"/>
              </a:rPr>
              <a:t>NFP</a:t>
            </a:r>
          </a:p>
        </p:txBody>
      </p:sp>
      <p:sp>
        <p:nvSpPr>
          <p:cNvPr id="31" name="AutoShape 21"/>
          <p:cNvSpPr>
            <a:spLocks noChangeArrowheads="1"/>
          </p:cNvSpPr>
          <p:nvPr/>
        </p:nvSpPr>
        <p:spPr bwMode="auto">
          <a:xfrm rot="7809282">
            <a:off x="5981699" y="4910510"/>
            <a:ext cx="838201" cy="609601"/>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b="1" dirty="0">
                <a:latin typeface="Calibri"/>
                <a:ea typeface="ＭＳ Ｐゴシック" charset="0"/>
                <a:cs typeface="Calibri"/>
              </a:rPr>
              <a:t>$</a:t>
            </a:r>
          </a:p>
        </p:txBody>
      </p:sp>
      <p:sp>
        <p:nvSpPr>
          <p:cNvPr id="32" name="AutoShape 22"/>
          <p:cNvSpPr>
            <a:spLocks noChangeArrowheads="1"/>
          </p:cNvSpPr>
          <p:nvPr/>
        </p:nvSpPr>
        <p:spPr bwMode="auto">
          <a:xfrm rot="13131628">
            <a:off x="2438400" y="4993061"/>
            <a:ext cx="838200" cy="609600"/>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b="1" dirty="0">
                <a:latin typeface="Calibri"/>
                <a:ea typeface="ＭＳ Ｐゴシック" charset="0"/>
                <a:cs typeface="Calibri"/>
              </a:rPr>
              <a:t>G</a:t>
            </a:r>
          </a:p>
        </p:txBody>
      </p:sp>
      <p:sp>
        <p:nvSpPr>
          <p:cNvPr id="33" name="AutoShape 23"/>
          <p:cNvSpPr>
            <a:spLocks noChangeArrowheads="1"/>
          </p:cNvSpPr>
          <p:nvPr/>
        </p:nvSpPr>
        <p:spPr bwMode="auto">
          <a:xfrm rot="16200000">
            <a:off x="1638300" y="3316661"/>
            <a:ext cx="838200" cy="609600"/>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b="1" dirty="0">
                <a:latin typeface="Calibri"/>
                <a:ea typeface="ＭＳ Ｐゴシック" charset="0"/>
                <a:cs typeface="Calibri"/>
              </a:rPr>
              <a:t>G</a:t>
            </a:r>
          </a:p>
        </p:txBody>
      </p:sp>
      <p:sp>
        <p:nvSpPr>
          <p:cNvPr id="34" name="Rectangle 33"/>
          <p:cNvSpPr/>
          <p:nvPr/>
        </p:nvSpPr>
        <p:spPr>
          <a:xfrm>
            <a:off x="3684404" y="1166607"/>
            <a:ext cx="1885123" cy="380606"/>
          </a:xfrm>
          <a:prstGeom prst="rect">
            <a:avLst/>
          </a:prstGeom>
          <a:solidFill>
            <a:schemeClr val="bg1"/>
          </a:solidFill>
          <a:ln>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latin typeface="Calibri"/>
                <a:cs typeface="Calibri"/>
              </a:rPr>
              <a:t>Not For Profit</a:t>
            </a:r>
          </a:p>
        </p:txBody>
      </p:sp>
      <p:sp>
        <p:nvSpPr>
          <p:cNvPr id="35" name="Rectangle 34"/>
          <p:cNvSpPr/>
          <p:nvPr/>
        </p:nvSpPr>
        <p:spPr>
          <a:xfrm>
            <a:off x="629477" y="4403153"/>
            <a:ext cx="1885123" cy="380606"/>
          </a:xfrm>
          <a:prstGeom prst="rect">
            <a:avLst/>
          </a:prstGeom>
          <a:solidFill>
            <a:schemeClr val="bg1"/>
          </a:solidFill>
          <a:ln>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latin typeface="Calibri"/>
                <a:cs typeface="Calibri"/>
              </a:rPr>
              <a:t>Governmental</a:t>
            </a:r>
          </a:p>
        </p:txBody>
      </p:sp>
      <p:sp>
        <p:nvSpPr>
          <p:cNvPr id="36" name="Rectangle 35"/>
          <p:cNvSpPr/>
          <p:nvPr/>
        </p:nvSpPr>
        <p:spPr>
          <a:xfrm>
            <a:off x="6575702" y="4312398"/>
            <a:ext cx="1885123" cy="380606"/>
          </a:xfrm>
          <a:prstGeom prst="rect">
            <a:avLst/>
          </a:prstGeom>
          <a:solidFill>
            <a:schemeClr val="bg1"/>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latin typeface="Calibri"/>
                <a:cs typeface="Calibri"/>
              </a:rPr>
              <a:t>For Profit</a:t>
            </a:r>
          </a:p>
        </p:txBody>
      </p:sp>
      <p:sp>
        <p:nvSpPr>
          <p:cNvPr id="25" name="Rectangle 2" descr="Large confetti"/>
          <p:cNvSpPr>
            <a:spLocks noGrp="1" noChangeArrowheads="1"/>
          </p:cNvSpPr>
          <p:nvPr>
            <p:ph type="title"/>
          </p:nvPr>
        </p:nvSpPr>
        <p:spPr>
          <a:xfrm>
            <a:off x="600507" y="193555"/>
            <a:ext cx="8042276" cy="706715"/>
          </a:xfrm>
        </p:spPr>
        <p:txBody>
          <a:bodyPr/>
          <a:lstStyle/>
          <a:p>
            <a:pPr eaLnBrk="1" hangingPunct="1"/>
            <a:r>
              <a:rPr lang="en-US" dirty="0">
                <a:latin typeface="Calibri"/>
                <a:cs typeface="Calibri"/>
              </a:rPr>
              <a:t>Physical Space</a:t>
            </a:r>
          </a:p>
        </p:txBody>
      </p:sp>
      <p:grpSp>
        <p:nvGrpSpPr>
          <p:cNvPr id="26" name="Group 25">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27"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7" name="Picture 36">
              <a:extLst>
                <a:ext uri="{FF2B5EF4-FFF2-40B4-BE49-F238E27FC236}">
                  <a16:creationId xmlns:a16="http://schemas.microsoft.com/office/drawing/2014/main" id="{76B200CE-8B00-554E-A4DF-12B50B3FF7F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6845581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5906"/>
            <a:ext cx="9018915" cy="905811"/>
          </a:xfrm>
        </p:spPr>
        <p:txBody>
          <a:bodyPr/>
          <a:lstStyle/>
          <a:p>
            <a:r>
              <a:rPr lang="en-US" altLang="en-US" sz="3600" dirty="0"/>
              <a:t>Community Assets (physical, social capital, economy)</a:t>
            </a:r>
            <a:endParaRPr lang="en-US" sz="3600" dirty="0"/>
          </a:p>
        </p:txBody>
      </p:sp>
      <p:sp>
        <p:nvSpPr>
          <p:cNvPr id="3" name="Content Placeholder 2"/>
          <p:cNvSpPr>
            <a:spLocks noGrp="1"/>
          </p:cNvSpPr>
          <p:nvPr>
            <p:ph idx="1"/>
          </p:nvPr>
        </p:nvSpPr>
        <p:spPr>
          <a:xfrm>
            <a:off x="4106133" y="1598488"/>
            <a:ext cx="5037867" cy="4864952"/>
          </a:xfrm>
        </p:spPr>
        <p:txBody>
          <a:bodyPr>
            <a:normAutofit fontScale="92500" lnSpcReduction="20000"/>
          </a:bodyPr>
          <a:lstStyle/>
          <a:p>
            <a:pPr>
              <a:lnSpc>
                <a:spcPct val="90000"/>
              </a:lnSpc>
            </a:pPr>
            <a:r>
              <a:rPr lang="en-US" altLang="en-US" sz="3000" dirty="0">
                <a:latin typeface="Calibri"/>
                <a:cs typeface="Calibri"/>
              </a:rPr>
              <a:t>Recognize your physical assets &amp; economic ones </a:t>
            </a:r>
          </a:p>
          <a:p>
            <a:pPr>
              <a:lnSpc>
                <a:spcPct val="90000"/>
              </a:lnSpc>
            </a:pPr>
            <a:r>
              <a:rPr lang="en-US" altLang="en-US" sz="3000" dirty="0">
                <a:latin typeface="Calibri"/>
                <a:cs typeface="Calibri"/>
              </a:rPr>
              <a:t>Look with new eyes</a:t>
            </a:r>
          </a:p>
          <a:p>
            <a:pPr>
              <a:lnSpc>
                <a:spcPct val="90000"/>
              </a:lnSpc>
            </a:pPr>
            <a:r>
              <a:rPr lang="en-US" altLang="en-US" sz="3000" dirty="0">
                <a:latin typeface="Calibri"/>
                <a:cs typeface="Calibri"/>
              </a:rPr>
              <a:t>Bethel - abandoned school, closed down hospital, transit stop, conservatory</a:t>
            </a:r>
          </a:p>
          <a:p>
            <a:pPr>
              <a:lnSpc>
                <a:spcPct val="90000"/>
              </a:lnSpc>
            </a:pPr>
            <a:r>
              <a:rPr lang="en-US" altLang="en-US" sz="3000" dirty="0">
                <a:latin typeface="Calibri"/>
                <a:cs typeface="Calibri"/>
              </a:rPr>
              <a:t>Look at the assets of the economy of the community-businesses, etc.</a:t>
            </a:r>
          </a:p>
          <a:p>
            <a:pPr>
              <a:lnSpc>
                <a:spcPct val="90000"/>
              </a:lnSpc>
            </a:pPr>
            <a:r>
              <a:rPr lang="en-US" altLang="en-US" sz="3000" dirty="0">
                <a:latin typeface="Calibri"/>
                <a:cs typeface="Calibri"/>
              </a:rPr>
              <a:t>Build  partnerships</a:t>
            </a:r>
          </a:p>
          <a:p>
            <a:pPr>
              <a:lnSpc>
                <a:spcPct val="90000"/>
              </a:lnSpc>
            </a:pPr>
            <a:r>
              <a:rPr lang="en-US" altLang="en-US" sz="3000" dirty="0">
                <a:latin typeface="Calibri"/>
                <a:cs typeface="Calibri"/>
              </a:rPr>
              <a:t>Keep evolving </a:t>
            </a:r>
          </a:p>
          <a:p>
            <a:endParaRPr lang="en-US" dirty="0"/>
          </a:p>
        </p:txBody>
      </p:sp>
      <p:pic>
        <p:nvPicPr>
          <p:cNvPr id="4" name="Picture 3" descr="Garfield Map.jpg                                               0003A432Macintosh HD                   BA577F93:"/>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0" y="1598487"/>
            <a:ext cx="4106133" cy="426406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5" name="Group 4">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6"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27787719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1452971" y="965512"/>
            <a:ext cx="6189433" cy="4844662"/>
          </a:xfrm>
          <a:prstGeom prst="roundRect">
            <a:avLst/>
          </a:prstGeom>
          <a:solidFill>
            <a:schemeClr val="bg1"/>
          </a:solidFill>
          <a:ln w="50800" cmpd="sng">
            <a:solidFill>
              <a:schemeClr val="accent5">
                <a:lumMod val="50000"/>
              </a:schemeClr>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latin typeface="Verdana"/>
            </a:endParaRPr>
          </a:p>
        </p:txBody>
      </p:sp>
      <p:grpSp>
        <p:nvGrpSpPr>
          <p:cNvPr id="25602" name="Group 4"/>
          <p:cNvGrpSpPr>
            <a:grpSpLocks/>
          </p:cNvGrpSpPr>
          <p:nvPr/>
        </p:nvGrpSpPr>
        <p:grpSpPr bwMode="auto">
          <a:xfrm>
            <a:off x="2514600" y="1613676"/>
            <a:ext cx="4054475" cy="3810000"/>
            <a:chOff x="1238" y="1056"/>
            <a:chExt cx="3264" cy="3072"/>
          </a:xfrm>
          <a:solidFill>
            <a:schemeClr val="bg1"/>
          </a:solidFill>
        </p:grpSpPr>
        <p:sp>
          <p:nvSpPr>
            <p:cNvPr id="12301" name="Oval 5"/>
            <p:cNvSpPr>
              <a:spLocks noChangeArrowheads="1"/>
            </p:cNvSpPr>
            <p:nvPr/>
          </p:nvSpPr>
          <p:spPr bwMode="auto">
            <a:xfrm>
              <a:off x="1238" y="1056"/>
              <a:ext cx="3264" cy="3072"/>
            </a:xfrm>
            <a:prstGeom prst="ellipse">
              <a:avLst/>
            </a:prstGeom>
            <a:grpFill/>
            <a:ln w="38100" cmpd="sng">
              <a:solidFill>
                <a:schemeClr val="hlink"/>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sp>
          <p:nvSpPr>
            <p:cNvPr id="12302" name="Oval 6"/>
            <p:cNvSpPr>
              <a:spLocks noChangeArrowheads="1"/>
            </p:cNvSpPr>
            <p:nvPr/>
          </p:nvSpPr>
          <p:spPr bwMode="auto">
            <a:xfrm>
              <a:off x="1776" y="1619"/>
              <a:ext cx="2198" cy="1946"/>
            </a:xfrm>
            <a:prstGeom prst="ellipse">
              <a:avLst/>
            </a:prstGeom>
            <a:grpFill/>
            <a:ln w="38100" cmpd="sng">
              <a:solidFill>
                <a:schemeClr val="hlink"/>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sp>
          <p:nvSpPr>
            <p:cNvPr id="12303" name="Oval 7"/>
            <p:cNvSpPr>
              <a:spLocks noChangeArrowheads="1"/>
            </p:cNvSpPr>
            <p:nvPr/>
          </p:nvSpPr>
          <p:spPr bwMode="auto">
            <a:xfrm>
              <a:off x="1688" y="1402"/>
              <a:ext cx="518" cy="518"/>
            </a:xfrm>
            <a:prstGeom prst="ellipse">
              <a:avLst/>
            </a:prstGeom>
            <a:grp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sp>
          <p:nvSpPr>
            <p:cNvPr id="12304" name="Oval 8"/>
            <p:cNvSpPr>
              <a:spLocks noChangeArrowheads="1"/>
            </p:cNvSpPr>
            <p:nvPr/>
          </p:nvSpPr>
          <p:spPr bwMode="auto">
            <a:xfrm>
              <a:off x="2602" y="1085"/>
              <a:ext cx="519" cy="517"/>
            </a:xfrm>
            <a:prstGeom prst="ellipse">
              <a:avLst/>
            </a:prstGeom>
            <a:grp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sp>
          <p:nvSpPr>
            <p:cNvPr id="12305" name="Oval 9"/>
            <p:cNvSpPr>
              <a:spLocks noChangeArrowheads="1"/>
            </p:cNvSpPr>
            <p:nvPr/>
          </p:nvSpPr>
          <p:spPr bwMode="auto">
            <a:xfrm>
              <a:off x="3514" y="1402"/>
              <a:ext cx="518" cy="518"/>
            </a:xfrm>
            <a:prstGeom prst="ellipse">
              <a:avLst/>
            </a:prstGeom>
            <a:grp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sp>
          <p:nvSpPr>
            <p:cNvPr id="12306" name="Oval 10"/>
            <p:cNvSpPr>
              <a:spLocks noChangeArrowheads="1"/>
            </p:cNvSpPr>
            <p:nvPr/>
          </p:nvSpPr>
          <p:spPr bwMode="auto">
            <a:xfrm>
              <a:off x="3984" y="2314"/>
              <a:ext cx="518" cy="518"/>
            </a:xfrm>
            <a:prstGeom prst="ellipse">
              <a:avLst/>
            </a:prstGeom>
            <a:grp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sp>
          <p:nvSpPr>
            <p:cNvPr id="12307" name="Oval 11"/>
            <p:cNvSpPr>
              <a:spLocks noChangeArrowheads="1"/>
            </p:cNvSpPr>
            <p:nvPr/>
          </p:nvSpPr>
          <p:spPr bwMode="auto">
            <a:xfrm>
              <a:off x="3716" y="3072"/>
              <a:ext cx="518" cy="518"/>
            </a:xfrm>
            <a:prstGeom prst="ellipse">
              <a:avLst/>
            </a:prstGeom>
            <a:grp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sp>
          <p:nvSpPr>
            <p:cNvPr id="12308" name="Oval 12"/>
            <p:cNvSpPr>
              <a:spLocks noChangeArrowheads="1"/>
            </p:cNvSpPr>
            <p:nvPr/>
          </p:nvSpPr>
          <p:spPr bwMode="auto">
            <a:xfrm>
              <a:off x="2620" y="3581"/>
              <a:ext cx="519" cy="517"/>
            </a:xfrm>
            <a:prstGeom prst="ellipse">
              <a:avLst/>
            </a:prstGeom>
            <a:grp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sp>
          <p:nvSpPr>
            <p:cNvPr id="12309" name="Oval 13"/>
            <p:cNvSpPr>
              <a:spLocks noChangeArrowheads="1"/>
            </p:cNvSpPr>
            <p:nvPr/>
          </p:nvSpPr>
          <p:spPr bwMode="auto">
            <a:xfrm>
              <a:off x="1506" y="3072"/>
              <a:ext cx="518" cy="518"/>
            </a:xfrm>
            <a:prstGeom prst="ellipse">
              <a:avLst/>
            </a:prstGeom>
            <a:grp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sp>
          <p:nvSpPr>
            <p:cNvPr id="12310" name="Oval 14"/>
            <p:cNvSpPr>
              <a:spLocks noChangeArrowheads="1"/>
            </p:cNvSpPr>
            <p:nvPr/>
          </p:nvSpPr>
          <p:spPr bwMode="auto">
            <a:xfrm>
              <a:off x="1248" y="2304"/>
              <a:ext cx="518" cy="518"/>
            </a:xfrm>
            <a:prstGeom prst="ellipse">
              <a:avLst/>
            </a:prstGeom>
            <a:grpFill/>
            <a:ln w="38100" cmpd="sng">
              <a:solidFill>
                <a:srgbClr val="660066"/>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pic>
          <p:nvPicPr>
            <p:cNvPr id="25620" name="Picture 1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454" y="1891"/>
              <a:ext cx="1060" cy="1440"/>
            </a:xfrm>
            <a:prstGeom prst="rect">
              <a:avLst/>
            </a:prstGeom>
            <a:grpFill/>
            <a:ln w="38100" cmpd="sng">
              <a:noFill/>
              <a:bevel/>
              <a:headEnd/>
              <a:tailEnd/>
            </a:ln>
            <a:extLst/>
          </p:spPr>
          <p:style>
            <a:lnRef idx="2">
              <a:schemeClr val="accent6"/>
            </a:lnRef>
            <a:fillRef idx="1">
              <a:schemeClr val="lt1"/>
            </a:fillRef>
            <a:effectRef idx="0">
              <a:schemeClr val="accent6"/>
            </a:effectRef>
            <a:fontRef idx="minor">
              <a:schemeClr val="dk1"/>
            </a:fontRef>
          </p:style>
        </p:pic>
      </p:grpSp>
      <p:sp>
        <p:nvSpPr>
          <p:cNvPr id="12295" name="AutoShape 18"/>
          <p:cNvSpPr>
            <a:spLocks noChangeArrowheads="1"/>
          </p:cNvSpPr>
          <p:nvPr/>
        </p:nvSpPr>
        <p:spPr bwMode="auto">
          <a:xfrm rot="5400000">
            <a:off x="6591300" y="3175776"/>
            <a:ext cx="838200" cy="609600"/>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b="1" dirty="0">
                <a:latin typeface="Calibri"/>
                <a:ea typeface="ＭＳ Ｐゴシック" charset="0"/>
                <a:cs typeface="Calibri"/>
              </a:rPr>
              <a:t>$</a:t>
            </a:r>
          </a:p>
        </p:txBody>
      </p:sp>
      <p:sp>
        <p:nvSpPr>
          <p:cNvPr id="12296" name="AutoShape 19"/>
          <p:cNvSpPr>
            <a:spLocks noChangeArrowheads="1"/>
          </p:cNvSpPr>
          <p:nvPr/>
        </p:nvSpPr>
        <p:spPr bwMode="auto">
          <a:xfrm rot="19648998">
            <a:off x="2619375" y="1353326"/>
            <a:ext cx="838200" cy="609600"/>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b="1" dirty="0">
                <a:latin typeface="Calibri"/>
                <a:ea typeface="ＭＳ Ｐゴシック" charset="0"/>
                <a:cs typeface="Calibri"/>
              </a:rPr>
              <a:t>NFP</a:t>
            </a:r>
          </a:p>
        </p:txBody>
      </p:sp>
      <p:sp>
        <p:nvSpPr>
          <p:cNvPr id="12297" name="AutoShape 20"/>
          <p:cNvSpPr>
            <a:spLocks noChangeArrowheads="1"/>
          </p:cNvSpPr>
          <p:nvPr/>
        </p:nvSpPr>
        <p:spPr bwMode="auto">
          <a:xfrm rot="2148896">
            <a:off x="5753100" y="1423176"/>
            <a:ext cx="838200" cy="609600"/>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b="1" dirty="0">
                <a:latin typeface="Calibri"/>
                <a:ea typeface="ＭＳ Ｐゴシック" charset="0"/>
                <a:cs typeface="Calibri"/>
              </a:rPr>
              <a:t>NFP</a:t>
            </a:r>
          </a:p>
        </p:txBody>
      </p:sp>
      <p:sp>
        <p:nvSpPr>
          <p:cNvPr id="12298" name="AutoShape 21"/>
          <p:cNvSpPr>
            <a:spLocks noChangeArrowheads="1"/>
          </p:cNvSpPr>
          <p:nvPr/>
        </p:nvSpPr>
        <p:spPr bwMode="auto">
          <a:xfrm rot="7809282">
            <a:off x="5981699" y="4852175"/>
            <a:ext cx="838201" cy="609601"/>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b="1" dirty="0">
                <a:latin typeface="Calibri"/>
                <a:ea typeface="ＭＳ Ｐゴシック" charset="0"/>
                <a:cs typeface="Calibri"/>
              </a:rPr>
              <a:t>$</a:t>
            </a:r>
          </a:p>
        </p:txBody>
      </p:sp>
      <p:sp>
        <p:nvSpPr>
          <p:cNvPr id="12299" name="AutoShape 22"/>
          <p:cNvSpPr>
            <a:spLocks noChangeArrowheads="1"/>
          </p:cNvSpPr>
          <p:nvPr/>
        </p:nvSpPr>
        <p:spPr bwMode="auto">
          <a:xfrm rot="13131628">
            <a:off x="2438400" y="4934726"/>
            <a:ext cx="838200" cy="609600"/>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b="1" dirty="0">
                <a:latin typeface="Calibri"/>
                <a:ea typeface="ＭＳ Ｐゴシック" charset="0"/>
                <a:cs typeface="Calibri"/>
              </a:rPr>
              <a:t>G</a:t>
            </a:r>
          </a:p>
        </p:txBody>
      </p:sp>
      <p:sp>
        <p:nvSpPr>
          <p:cNvPr id="12300" name="AutoShape 23"/>
          <p:cNvSpPr>
            <a:spLocks noChangeArrowheads="1"/>
          </p:cNvSpPr>
          <p:nvPr/>
        </p:nvSpPr>
        <p:spPr bwMode="auto">
          <a:xfrm rot="16200000">
            <a:off x="1638300" y="3258326"/>
            <a:ext cx="838200" cy="609600"/>
          </a:xfrm>
          <a:prstGeom prst="triangle">
            <a:avLst>
              <a:gd name="adj" fmla="val 50000"/>
            </a:avLst>
          </a:prstGeom>
          <a:solidFill>
            <a:srgbClr val="FF8000"/>
          </a:solidFill>
          <a:ln w="38100" cmpd="sng">
            <a:solidFill>
              <a:srgbClr val="FF8000"/>
            </a:solidFill>
            <a:miter lim="800000"/>
            <a:headEnd/>
            <a:tailEnd/>
          </a:ln>
          <a:effectLst/>
          <a:extLst/>
        </p:spPr>
        <p:txBody>
          <a:bodyPr wrap="none" anchor="ctr"/>
          <a:lstStyle/>
          <a:p>
            <a:pPr algn="ctr">
              <a:defRPr/>
            </a:pPr>
            <a:r>
              <a:rPr lang="en-US" sz="2000" b="1" dirty="0">
                <a:latin typeface="Calibri"/>
                <a:ea typeface="ＭＳ Ｐゴシック" charset="0"/>
                <a:cs typeface="Calibri"/>
              </a:rPr>
              <a:t>G</a:t>
            </a:r>
          </a:p>
        </p:txBody>
      </p:sp>
      <p:sp>
        <p:nvSpPr>
          <p:cNvPr id="8" name="Right Arrow 7"/>
          <p:cNvSpPr/>
          <p:nvPr/>
        </p:nvSpPr>
        <p:spPr>
          <a:xfrm>
            <a:off x="3624713" y="6197050"/>
            <a:ext cx="3065700" cy="485911"/>
          </a:xfrm>
          <a:prstGeom prst="rightArrow">
            <a:avLst/>
          </a:prstGeom>
          <a:solidFill>
            <a:schemeClr val="accent1">
              <a:lumMod val="75000"/>
            </a:schemeClr>
          </a:solidFill>
          <a:ln/>
          <a:scene3d>
            <a:camera prst="orthographicFront"/>
            <a:lightRig rig="threePt" dir="t"/>
          </a:scene3d>
          <a:sp3d>
            <a:bevelT/>
          </a:sp3d>
        </p:spPr>
        <p:style>
          <a:lnRef idx="1">
            <a:schemeClr val="dk1"/>
          </a:lnRef>
          <a:fillRef idx="3">
            <a:schemeClr val="dk1"/>
          </a:fillRef>
          <a:effectRef idx="2">
            <a:schemeClr val="dk1"/>
          </a:effectRef>
          <a:fontRef idx="minor">
            <a:schemeClr val="lt1"/>
          </a:fontRef>
        </p:style>
        <p:txBody>
          <a:bodyPr anchor="ctr"/>
          <a:lstStyle/>
          <a:p>
            <a:pPr algn="ctr">
              <a:defRPr/>
            </a:pPr>
            <a:endParaRPr lang="en-US" dirty="0">
              <a:latin typeface="Verdana"/>
            </a:endParaRPr>
          </a:p>
        </p:txBody>
      </p:sp>
      <p:sp>
        <p:nvSpPr>
          <p:cNvPr id="24" name="Right Arrow 23"/>
          <p:cNvSpPr/>
          <p:nvPr/>
        </p:nvSpPr>
        <p:spPr>
          <a:xfrm rot="10800000">
            <a:off x="2721023" y="5974195"/>
            <a:ext cx="3020540" cy="465810"/>
          </a:xfrm>
          <a:prstGeom prst="rightArrow">
            <a:avLst/>
          </a:prstGeom>
          <a:solidFill>
            <a:schemeClr val="accent1">
              <a:lumMod val="75000"/>
            </a:schemeClr>
          </a:solidFill>
          <a:ln/>
          <a:scene3d>
            <a:camera prst="orthographicFront"/>
            <a:lightRig rig="threePt" dir="t"/>
          </a:scene3d>
          <a:sp3d>
            <a:bevelT/>
          </a:sp3d>
        </p:spPr>
        <p:style>
          <a:lnRef idx="1">
            <a:schemeClr val="dk1"/>
          </a:lnRef>
          <a:fillRef idx="3">
            <a:schemeClr val="dk1"/>
          </a:fillRef>
          <a:effectRef idx="2">
            <a:schemeClr val="dk1"/>
          </a:effectRef>
          <a:fontRef idx="minor">
            <a:schemeClr val="lt1"/>
          </a:fontRef>
        </p:style>
        <p:txBody>
          <a:bodyPr anchor="ctr"/>
          <a:lstStyle/>
          <a:p>
            <a:pPr algn="ctr">
              <a:defRPr/>
            </a:pPr>
            <a:endParaRPr lang="en-US" dirty="0">
              <a:latin typeface="Verdana"/>
            </a:endParaRPr>
          </a:p>
        </p:txBody>
      </p:sp>
      <p:sp>
        <p:nvSpPr>
          <p:cNvPr id="3" name="Rectangle 2"/>
          <p:cNvSpPr/>
          <p:nvPr/>
        </p:nvSpPr>
        <p:spPr>
          <a:xfrm>
            <a:off x="3684404" y="1135292"/>
            <a:ext cx="1885123" cy="380606"/>
          </a:xfrm>
          <a:prstGeom prst="rect">
            <a:avLst/>
          </a:prstGeom>
          <a:solidFill>
            <a:schemeClr val="bg1"/>
          </a:solidFill>
          <a:ln>
            <a:solidFill>
              <a:srgbClr val="FF66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latin typeface="Calibri"/>
                <a:cs typeface="Calibri"/>
              </a:rPr>
              <a:t>Not For Profit</a:t>
            </a:r>
          </a:p>
        </p:txBody>
      </p:sp>
      <p:sp>
        <p:nvSpPr>
          <p:cNvPr id="28" name="Rectangle 27"/>
          <p:cNvSpPr/>
          <p:nvPr/>
        </p:nvSpPr>
        <p:spPr>
          <a:xfrm>
            <a:off x="629477" y="4344818"/>
            <a:ext cx="1885123" cy="380606"/>
          </a:xfrm>
          <a:prstGeom prst="rect">
            <a:avLst/>
          </a:prstGeom>
          <a:solidFill>
            <a:schemeClr val="bg1"/>
          </a:solidFill>
          <a:ln>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latin typeface="Calibri"/>
                <a:cs typeface="Calibri"/>
              </a:rPr>
              <a:t>Governmental</a:t>
            </a:r>
          </a:p>
        </p:txBody>
      </p:sp>
      <p:sp>
        <p:nvSpPr>
          <p:cNvPr id="29" name="Rectangle 28"/>
          <p:cNvSpPr/>
          <p:nvPr/>
        </p:nvSpPr>
        <p:spPr>
          <a:xfrm>
            <a:off x="6575702" y="4254063"/>
            <a:ext cx="1885123" cy="380606"/>
          </a:xfrm>
          <a:prstGeom prst="rect">
            <a:avLst/>
          </a:prstGeom>
          <a:solidFill>
            <a:schemeClr val="bg1"/>
          </a:solidFill>
          <a:ln>
            <a:solidFill>
              <a:srgbClr val="FF8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latin typeface="Calibri"/>
                <a:cs typeface="Calibri"/>
              </a:rPr>
              <a:t>For Profit</a:t>
            </a:r>
          </a:p>
        </p:txBody>
      </p:sp>
      <p:sp>
        <p:nvSpPr>
          <p:cNvPr id="26" name="Rectangle 2" descr="Large confetti"/>
          <p:cNvSpPr>
            <a:spLocks noGrp="1" noChangeArrowheads="1"/>
          </p:cNvSpPr>
          <p:nvPr>
            <p:ph type="title"/>
          </p:nvPr>
        </p:nvSpPr>
        <p:spPr>
          <a:xfrm>
            <a:off x="600507" y="193555"/>
            <a:ext cx="8042276" cy="706715"/>
          </a:xfrm>
        </p:spPr>
        <p:txBody>
          <a:bodyPr/>
          <a:lstStyle/>
          <a:p>
            <a:pPr eaLnBrk="1" hangingPunct="1"/>
            <a:r>
              <a:rPr lang="en-US" dirty="0">
                <a:latin typeface="Calibri"/>
                <a:cs typeface="Calibri"/>
              </a:rPr>
              <a:t>Exchange</a:t>
            </a:r>
          </a:p>
        </p:txBody>
      </p:sp>
      <p:grpSp>
        <p:nvGrpSpPr>
          <p:cNvPr id="27" name="Group 26">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30"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1" name="Picture 30">
              <a:extLst>
                <a:ext uri="{FF2B5EF4-FFF2-40B4-BE49-F238E27FC236}">
                  <a16:creationId xmlns:a16="http://schemas.microsoft.com/office/drawing/2014/main" id="{76B200CE-8B00-554E-A4DF-12B50B3FF7F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23937520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endParaRPr lang="en-US"/>
          </a:p>
        </p:txBody>
      </p:sp>
      <p:pic>
        <p:nvPicPr>
          <p:cNvPr id="6" name="Picture 5" descr="&#10;ABCD-Churches                                                  0002764CMacintosh HD                   BA577F93:"/>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l="7235" t="1295" r="4931" b="11956"/>
          <a:stretch/>
        </p:blipFill>
        <p:spPr bwMode="auto">
          <a:xfrm>
            <a:off x="548640" y="91440"/>
            <a:ext cx="8138160" cy="6126480"/>
          </a:xfrm>
          <a:prstGeom prst="rect">
            <a:avLst/>
          </a:prstGeom>
          <a:noFill/>
          <a:extLst>
            <a:ext uri="{909E8E84-426E-40dd-AFC4-6F175D3DCCD1}">
              <a14:hiddenFill xmlns=""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7"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14076732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549275" y="412750"/>
            <a:ext cx="8042275" cy="501650"/>
          </a:xfrm>
          <a:prstGeom prst="rect">
            <a:avLst/>
          </a:prstGeo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Verdana"/>
                <a:ea typeface="+mj-ea"/>
                <a:cs typeface="+mj-cs"/>
              </a:defRPr>
            </a:lvl1pPr>
          </a:lstStyle>
          <a:p>
            <a:r>
              <a:rPr lang="en-US" sz="4400" dirty="0">
                <a:latin typeface="Calibri"/>
                <a:cs typeface="Calibri"/>
              </a:rPr>
              <a:t>Culture, Stories and History </a:t>
            </a:r>
          </a:p>
        </p:txBody>
      </p:sp>
      <p:pic>
        <p:nvPicPr>
          <p:cNvPr id="7" name="Picture 6" descr="image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28899" y="1501086"/>
            <a:ext cx="3829663" cy="3307437"/>
          </a:xfrm>
          <a:prstGeom prst="rect">
            <a:avLst/>
          </a:prstGeom>
        </p:spPr>
      </p:pic>
      <p:grpSp>
        <p:nvGrpSpPr>
          <p:cNvPr id="5" name="Group 4">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6"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76B200CE-8B00-554E-A4DF-12B50B3FF7F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325122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1717461164"/>
              </p:ext>
            </p:extLst>
          </p:nvPr>
        </p:nvGraphicFramePr>
        <p:xfrm>
          <a:off x="762000" y="1752599"/>
          <a:ext cx="3200400" cy="3597349"/>
        </p:xfrm>
        <a:graphic>
          <a:graphicData uri="http://schemas.openxmlformats.org/presentationml/2006/ole">
            <mc:AlternateContent xmlns:mc="http://schemas.openxmlformats.org/markup-compatibility/2006">
              <mc:Choice xmlns:v="urn:schemas-microsoft-com:vml" Requires="v">
                <p:oleObj spid="_x0000_s1251" r:id="rId4" imgW="1638300" imgH="1841500" progId="">
                  <p:embed/>
                </p:oleObj>
              </mc:Choice>
              <mc:Fallback>
                <p:oleObj r:id="rId4" imgW="1638300" imgH="1841500" progId="">
                  <p:embed/>
                  <p:pic>
                    <p:nvPicPr>
                      <p:cNvPr id="0" name=""/>
                      <p:cNvPicPr/>
                      <p:nvPr/>
                    </p:nvPicPr>
                    <p:blipFill>
                      <a:blip r:embed="rId5"/>
                      <a:stretch>
                        <a:fillRect/>
                      </a:stretch>
                    </p:blipFill>
                    <p:spPr>
                      <a:xfrm>
                        <a:off x="762000" y="1752599"/>
                        <a:ext cx="3200400" cy="3597349"/>
                      </a:xfrm>
                      <a:prstGeom prst="rect">
                        <a:avLst/>
                      </a:prstGeom>
                    </p:spPr>
                  </p:pic>
                </p:oleObj>
              </mc:Fallback>
            </mc:AlternateContent>
          </a:graphicData>
        </a:graphic>
      </p:graphicFrame>
      <p:sp>
        <p:nvSpPr>
          <p:cNvPr id="20484" name="AutoShape 4"/>
          <p:cNvSpPr>
            <a:spLocks noChangeArrowheads="1"/>
          </p:cNvSpPr>
          <p:nvPr/>
        </p:nvSpPr>
        <p:spPr bwMode="auto">
          <a:xfrm rot="16040855">
            <a:off x="1469922" y="3343164"/>
            <a:ext cx="1750462" cy="2173229"/>
          </a:xfrm>
          <a:prstGeom prst="flowChartOnlineStorage">
            <a:avLst/>
          </a:prstGeom>
          <a:solidFill>
            <a:srgbClr val="378DA0"/>
          </a:solidFill>
          <a:ln w="9525">
            <a:solidFill>
              <a:schemeClr val="tx1"/>
            </a:solidFill>
            <a:miter lim="800000"/>
            <a:headEnd/>
            <a:tailEnd/>
          </a:ln>
          <a:effectLst/>
          <a:scene3d>
            <a:camera prst="orthographicFront"/>
            <a:lightRig rig="threePt" dir="t"/>
          </a:scene3d>
          <a:sp3d>
            <a:bevelT w="203200" h="139700" prst="coolSlant"/>
          </a:sp3d>
        </p:spPr>
        <p:txBody>
          <a:bodyPr wrap="none" anchor="ctr"/>
          <a:lstStyle/>
          <a:p>
            <a:endParaRPr lang="en-US" dirty="0">
              <a:latin typeface="Verdana"/>
            </a:endParaRPr>
          </a:p>
        </p:txBody>
      </p:sp>
      <p:sp>
        <p:nvSpPr>
          <p:cNvPr id="20485" name="AutoShape 5"/>
          <p:cNvSpPr>
            <a:spLocks/>
          </p:cNvSpPr>
          <p:nvPr/>
        </p:nvSpPr>
        <p:spPr bwMode="auto">
          <a:xfrm>
            <a:off x="4191000" y="2514600"/>
            <a:ext cx="152400" cy="914400"/>
          </a:xfrm>
          <a:prstGeom prst="rightBrace">
            <a:avLst>
              <a:gd name="adj1" fmla="val 50000"/>
              <a:gd name="adj2" fmla="val 50000"/>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pPr eaLnBrk="0" hangingPunct="0"/>
            <a:endParaRPr lang="en-US" sz="2400" b="1" dirty="0">
              <a:latin typeface="Verdana"/>
            </a:endParaRPr>
          </a:p>
        </p:txBody>
      </p:sp>
      <p:sp>
        <p:nvSpPr>
          <p:cNvPr id="20486" name="AutoShape 6"/>
          <p:cNvSpPr>
            <a:spLocks/>
          </p:cNvSpPr>
          <p:nvPr/>
        </p:nvSpPr>
        <p:spPr bwMode="auto">
          <a:xfrm>
            <a:off x="4191000" y="3733800"/>
            <a:ext cx="152400" cy="914400"/>
          </a:xfrm>
          <a:prstGeom prst="rightBrace">
            <a:avLst>
              <a:gd name="adj1" fmla="val 50000"/>
              <a:gd name="adj2" fmla="val 50000"/>
            </a:avLst>
          </a:prstGeom>
          <a:noFill/>
          <a:ln w="9525">
            <a:solidFill>
              <a:schemeClr val="tx1"/>
            </a:solidFill>
            <a:round/>
            <a:headEnd/>
            <a:tailEnd/>
          </a:ln>
          <a:extLst>
            <a:ext uri="{909E8E84-426E-40dd-AFC4-6F175D3DCCD1}">
              <a14:hiddenFill xmlns="" xmlns:a14="http://schemas.microsoft.com/office/drawing/2010/main">
                <a:solidFill>
                  <a:srgbClr val="FFFFFF"/>
                </a:solidFill>
              </a14:hiddenFill>
            </a:ext>
          </a:extLst>
        </p:spPr>
        <p:txBody>
          <a:bodyPr wrap="none" anchor="ctr"/>
          <a:lstStyle/>
          <a:p>
            <a:pPr eaLnBrk="0" hangingPunct="0"/>
            <a:endParaRPr lang="en-US" sz="2400" b="1" dirty="0">
              <a:latin typeface="Verdana"/>
            </a:endParaRPr>
          </a:p>
        </p:txBody>
      </p:sp>
      <p:sp>
        <p:nvSpPr>
          <p:cNvPr id="20487" name="Text Box 7"/>
          <p:cNvSpPr txBox="1">
            <a:spLocks noChangeArrowheads="1"/>
          </p:cNvSpPr>
          <p:nvPr/>
        </p:nvSpPr>
        <p:spPr bwMode="auto">
          <a:xfrm>
            <a:off x="4419600" y="2543175"/>
            <a:ext cx="3886200"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gn="l"/>
            <a:r>
              <a:rPr lang="en-US" sz="2800" dirty="0">
                <a:solidFill>
                  <a:schemeClr val="tx1">
                    <a:lumMod val="75000"/>
                    <a:lumOff val="25000"/>
                  </a:schemeClr>
                </a:solidFill>
                <a:latin typeface="Calibri"/>
                <a:cs typeface="Calibri"/>
              </a:rPr>
              <a:t>People and Communities</a:t>
            </a:r>
          </a:p>
          <a:p>
            <a:pPr algn="l"/>
            <a:r>
              <a:rPr lang="en-US" sz="2800" dirty="0">
                <a:solidFill>
                  <a:schemeClr val="tx1">
                    <a:lumMod val="75000"/>
                    <a:lumOff val="25000"/>
                  </a:schemeClr>
                </a:solidFill>
                <a:latin typeface="Calibri"/>
                <a:cs typeface="Calibri"/>
              </a:rPr>
              <a:t>have </a:t>
            </a:r>
            <a:r>
              <a:rPr lang="en-US" sz="2800" i="1" dirty="0">
                <a:solidFill>
                  <a:srgbClr val="FF0000"/>
                </a:solidFill>
                <a:latin typeface="Calibri"/>
                <a:cs typeface="Calibri"/>
              </a:rPr>
              <a:t>deficiencies &amp; needs</a:t>
            </a:r>
            <a:endParaRPr lang="en-US" sz="2800" i="1" dirty="0">
              <a:solidFill>
                <a:srgbClr val="00CC00"/>
              </a:solidFill>
              <a:latin typeface="Calibri"/>
              <a:cs typeface="Calibri"/>
            </a:endParaRPr>
          </a:p>
        </p:txBody>
      </p:sp>
      <p:sp>
        <p:nvSpPr>
          <p:cNvPr id="20488" name="Text Box 8"/>
          <p:cNvSpPr txBox="1">
            <a:spLocks noChangeArrowheads="1"/>
          </p:cNvSpPr>
          <p:nvPr/>
        </p:nvSpPr>
        <p:spPr bwMode="auto">
          <a:xfrm>
            <a:off x="4419600" y="3787775"/>
            <a:ext cx="4419600"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gn="l"/>
            <a:r>
              <a:rPr lang="en-US" sz="2800" dirty="0">
                <a:solidFill>
                  <a:schemeClr val="tx1">
                    <a:lumMod val="75000"/>
                    <a:lumOff val="25000"/>
                  </a:schemeClr>
                </a:solidFill>
                <a:latin typeface="Calibri"/>
                <a:cs typeface="Calibri"/>
              </a:rPr>
              <a:t>Individuals and Communities have </a:t>
            </a:r>
            <a:r>
              <a:rPr lang="en-US" sz="2800" i="1" dirty="0">
                <a:solidFill>
                  <a:schemeClr val="accent2"/>
                </a:solidFill>
                <a:latin typeface="Calibri"/>
                <a:cs typeface="Calibri"/>
              </a:rPr>
              <a:t>assets and capacities</a:t>
            </a:r>
            <a:endParaRPr lang="en-US" sz="2800" b="1" i="1" dirty="0">
              <a:solidFill>
                <a:schemeClr val="accent2"/>
              </a:solidFill>
              <a:latin typeface="Calibri"/>
              <a:cs typeface="Calibri"/>
            </a:endParaRPr>
          </a:p>
        </p:txBody>
      </p:sp>
      <p:sp>
        <p:nvSpPr>
          <p:cNvPr id="20489" name="Rectangle 9" descr="Large confetti"/>
          <p:cNvSpPr>
            <a:spLocks noGrp="1" noChangeArrowheads="1"/>
          </p:cNvSpPr>
          <p:nvPr>
            <p:ph type="title"/>
          </p:nvPr>
        </p:nvSpPr>
        <p:spPr/>
        <p:txBody>
          <a:bodyPr/>
          <a:lstStyle/>
          <a:p>
            <a:pPr eaLnBrk="1" hangingPunct="1"/>
            <a:r>
              <a:rPr lang="en-US" dirty="0">
                <a:latin typeface="Calibri"/>
                <a:cs typeface="Calibri"/>
              </a:rPr>
              <a:t>The Dilemma . . .</a:t>
            </a:r>
          </a:p>
        </p:txBody>
      </p:sp>
      <p:grpSp>
        <p:nvGrpSpPr>
          <p:cNvPr id="9" name="Group 8">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10"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76B200CE-8B00-554E-A4DF-12B50B3FF7F2}"/>
                </a:ext>
              </a:extLst>
            </p:cNvPr>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337592795"/>
      </p:ext>
    </p:extLst>
  </p:cSld>
  <p:clrMapOvr>
    <a:masterClrMapping/>
  </p:clrMapOvr>
  <p:transition>
    <p:pull dir="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549275" y="412750"/>
            <a:ext cx="8042275" cy="501650"/>
          </a:xfrm>
        </p:spPr>
        <p:txBody>
          <a:bodyPr/>
          <a:lstStyle/>
          <a:p>
            <a:r>
              <a:rPr lang="en-US" sz="4400" dirty="0">
                <a:latin typeface="Calibri"/>
                <a:cs typeface="Calibri"/>
              </a:rPr>
              <a:t>Six Community Assets</a:t>
            </a:r>
          </a:p>
        </p:txBody>
      </p:sp>
      <p:sp>
        <p:nvSpPr>
          <p:cNvPr id="26626" name="Content Placeholder 2"/>
          <p:cNvSpPr>
            <a:spLocks noGrp="1"/>
          </p:cNvSpPr>
          <p:nvPr>
            <p:ph idx="1"/>
          </p:nvPr>
        </p:nvSpPr>
        <p:spPr>
          <a:xfrm>
            <a:off x="1604450" y="1236500"/>
            <a:ext cx="5924550" cy="4800600"/>
          </a:xfrm>
        </p:spPr>
        <p:txBody>
          <a:bodyPr/>
          <a:lstStyle/>
          <a:p>
            <a:pPr marL="0" indent="0" algn="ctr">
              <a:buNone/>
            </a:pPr>
            <a:r>
              <a:rPr lang="en-US" sz="3600" dirty="0">
                <a:latin typeface="Calibri"/>
                <a:cs typeface="Calibri"/>
              </a:rPr>
              <a:t>Individuals</a:t>
            </a:r>
          </a:p>
          <a:p>
            <a:pPr marL="0" indent="0" algn="ctr">
              <a:buNone/>
            </a:pPr>
            <a:r>
              <a:rPr lang="en-US" sz="3600" dirty="0">
                <a:latin typeface="Calibri"/>
                <a:cs typeface="Calibri"/>
              </a:rPr>
              <a:t>Associations</a:t>
            </a:r>
          </a:p>
          <a:p>
            <a:pPr marL="0" indent="0" algn="ctr">
              <a:buNone/>
            </a:pPr>
            <a:r>
              <a:rPr lang="en-US" sz="3600" dirty="0">
                <a:latin typeface="Calibri"/>
                <a:cs typeface="Calibri"/>
              </a:rPr>
              <a:t>Institutions</a:t>
            </a:r>
          </a:p>
          <a:p>
            <a:pPr marL="0" indent="0" algn="ctr">
              <a:buNone/>
            </a:pPr>
            <a:r>
              <a:rPr lang="en-US" sz="3600" dirty="0">
                <a:latin typeface="Calibri"/>
                <a:cs typeface="Calibri"/>
              </a:rPr>
              <a:t>Physical Space</a:t>
            </a:r>
          </a:p>
          <a:p>
            <a:pPr marL="0" indent="0" algn="ctr">
              <a:buNone/>
            </a:pPr>
            <a:r>
              <a:rPr lang="en-US" sz="3600" dirty="0">
                <a:latin typeface="Calibri"/>
                <a:cs typeface="Calibri"/>
              </a:rPr>
              <a:t>Exchange</a:t>
            </a:r>
          </a:p>
          <a:p>
            <a:pPr marL="0" indent="0" algn="ctr">
              <a:buNone/>
            </a:pPr>
            <a:r>
              <a:rPr lang="en-US" sz="3600" dirty="0">
                <a:latin typeface="Calibri"/>
                <a:cs typeface="Calibri"/>
              </a:rPr>
              <a:t>Culture/Stories/History</a:t>
            </a:r>
          </a:p>
        </p:txBody>
      </p:sp>
      <p:grpSp>
        <p:nvGrpSpPr>
          <p:cNvPr id="4" name="Group 3">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5"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4143010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89381"/>
          </a:xfrm>
        </p:spPr>
        <p:txBody>
          <a:bodyPr/>
          <a:lstStyle/>
          <a:p>
            <a:r>
              <a:rPr lang="en-US" dirty="0">
                <a:latin typeface="Calibri"/>
                <a:cs typeface="Calibri"/>
              </a:rPr>
              <a:t>Basic ABCD Findings</a:t>
            </a:r>
          </a:p>
        </p:txBody>
      </p:sp>
      <p:sp>
        <p:nvSpPr>
          <p:cNvPr id="3" name="Content Placeholder 2"/>
          <p:cNvSpPr>
            <a:spLocks noGrp="1"/>
          </p:cNvSpPr>
          <p:nvPr>
            <p:ph idx="1"/>
          </p:nvPr>
        </p:nvSpPr>
        <p:spPr>
          <a:xfrm>
            <a:off x="549275" y="1788747"/>
            <a:ext cx="7706335" cy="4154854"/>
          </a:xfrm>
        </p:spPr>
        <p:txBody>
          <a:bodyPr>
            <a:noAutofit/>
          </a:bodyPr>
          <a:lstStyle/>
          <a:p>
            <a:pPr lvl="0"/>
            <a:r>
              <a:rPr lang="en-US" sz="3200" dirty="0">
                <a:latin typeface="Calibri"/>
                <a:cs typeface="Calibri"/>
              </a:rPr>
              <a:t>In every story, neighbors know about </a:t>
            </a:r>
            <a:br>
              <a:rPr lang="en-US" sz="3200" dirty="0">
                <a:latin typeface="Calibri"/>
                <a:cs typeface="Calibri"/>
              </a:rPr>
            </a:br>
            <a:r>
              <a:rPr lang="en-US" sz="3200" dirty="0">
                <a:latin typeface="Calibri"/>
                <a:cs typeface="Calibri"/>
              </a:rPr>
              <a:t>the </a:t>
            </a:r>
            <a:r>
              <a:rPr lang="en-US" sz="3200" dirty="0">
                <a:solidFill>
                  <a:schemeClr val="accent3"/>
                </a:solidFill>
                <a:latin typeface="Calibri"/>
                <a:cs typeface="Calibri"/>
              </a:rPr>
              <a:t>local assets.</a:t>
            </a:r>
            <a:r>
              <a:rPr lang="en-US" sz="3200" dirty="0">
                <a:latin typeface="Calibri"/>
                <a:cs typeface="Calibri"/>
              </a:rPr>
              <a:t> </a:t>
            </a:r>
          </a:p>
          <a:p>
            <a:pPr lvl="0"/>
            <a:r>
              <a:rPr lang="en-US" sz="3200" dirty="0">
                <a:latin typeface="Calibri"/>
                <a:cs typeface="Calibri"/>
              </a:rPr>
              <a:t>Successful neighborhood action is the result of assets that were not connected being </a:t>
            </a:r>
            <a:r>
              <a:rPr lang="en-US" sz="3200" dirty="0">
                <a:solidFill>
                  <a:schemeClr val="accent3"/>
                </a:solidFill>
                <a:latin typeface="Calibri"/>
                <a:cs typeface="Calibri"/>
              </a:rPr>
              <a:t>connected.</a:t>
            </a:r>
          </a:p>
          <a:p>
            <a:pPr lvl="0"/>
            <a:r>
              <a:rPr lang="en-US" sz="3200" dirty="0">
                <a:latin typeface="Calibri"/>
                <a:cs typeface="Calibri"/>
              </a:rPr>
              <a:t>To connect assets there must be a </a:t>
            </a:r>
            <a:r>
              <a:rPr lang="en-US" sz="3200" dirty="0">
                <a:solidFill>
                  <a:schemeClr val="accent3"/>
                </a:solidFill>
                <a:latin typeface="Calibri"/>
                <a:cs typeface="Calibri"/>
              </a:rPr>
              <a:t>connector</a:t>
            </a:r>
            <a:r>
              <a:rPr lang="en-US" sz="3200" dirty="0">
                <a:latin typeface="Calibri"/>
                <a:cs typeface="Calibri"/>
              </a:rPr>
              <a:t>, i.e. individuals, associations or local institutions.</a:t>
            </a:r>
            <a:br>
              <a:rPr lang="en-US" sz="3200" dirty="0">
                <a:latin typeface="Calibri"/>
                <a:cs typeface="Calibri"/>
              </a:rPr>
            </a:br>
            <a:endParaRPr lang="en-US" sz="3200" dirty="0">
              <a:latin typeface="Calibri"/>
              <a:cs typeface="Calibri"/>
            </a:endParaRPr>
          </a:p>
          <a:p>
            <a:endParaRPr lang="en-US" sz="3200" dirty="0">
              <a:latin typeface="Calibri"/>
              <a:cs typeface="Calibri"/>
            </a:endParaRPr>
          </a:p>
        </p:txBody>
      </p:sp>
      <p:grpSp>
        <p:nvGrpSpPr>
          <p:cNvPr id="4" name="Group 3">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5"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806224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a:xfrm>
            <a:off x="549275" y="107950"/>
            <a:ext cx="8042275" cy="1035050"/>
          </a:xfrm>
        </p:spPr>
        <p:txBody>
          <a:bodyPr/>
          <a:lstStyle/>
          <a:p>
            <a:r>
              <a:rPr lang="en-US" dirty="0">
                <a:latin typeface="Calibri"/>
                <a:cs typeface="Calibri"/>
              </a:rPr>
              <a:t>Connector’s Skills</a:t>
            </a:r>
          </a:p>
        </p:txBody>
      </p:sp>
      <p:sp>
        <p:nvSpPr>
          <p:cNvPr id="54274" name="Content Placeholder 2"/>
          <p:cNvSpPr>
            <a:spLocks noGrp="1"/>
          </p:cNvSpPr>
          <p:nvPr>
            <p:ph idx="1"/>
          </p:nvPr>
        </p:nvSpPr>
        <p:spPr>
          <a:xfrm>
            <a:off x="1864606" y="1600200"/>
            <a:ext cx="6726944" cy="4191000"/>
          </a:xfrm>
        </p:spPr>
        <p:txBody>
          <a:bodyPr/>
          <a:lstStyle/>
          <a:p>
            <a:r>
              <a:rPr lang="en-US" sz="3600" dirty="0">
                <a:latin typeface="Calibri"/>
                <a:cs typeface="Calibri"/>
              </a:rPr>
              <a:t>Gift centered</a:t>
            </a:r>
          </a:p>
          <a:p>
            <a:r>
              <a:rPr lang="en-US" sz="3600" dirty="0">
                <a:latin typeface="Calibri"/>
                <a:cs typeface="Calibri"/>
              </a:rPr>
              <a:t>Well connected</a:t>
            </a:r>
          </a:p>
          <a:p>
            <a:r>
              <a:rPr lang="en-US" sz="3600" dirty="0">
                <a:latin typeface="Calibri"/>
                <a:cs typeface="Calibri"/>
              </a:rPr>
              <a:t>Trusted</a:t>
            </a:r>
          </a:p>
          <a:p>
            <a:r>
              <a:rPr lang="en-US" sz="3600" dirty="0">
                <a:latin typeface="Calibri"/>
                <a:cs typeface="Calibri"/>
              </a:rPr>
              <a:t>Believes </a:t>
            </a:r>
            <a:r>
              <a:rPr lang="en-US" sz="4000" dirty="0">
                <a:latin typeface="Calibri"/>
                <a:cs typeface="Calibri"/>
              </a:rPr>
              <a:t>community is               welcoming</a:t>
            </a:r>
          </a:p>
        </p:txBody>
      </p:sp>
      <p:grpSp>
        <p:nvGrpSpPr>
          <p:cNvPr id="4" name="Group 3">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5"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21847451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itle 1"/>
          <p:cNvSpPr>
            <a:spLocks noGrp="1"/>
          </p:cNvSpPr>
          <p:nvPr>
            <p:ph type="title"/>
          </p:nvPr>
        </p:nvSpPr>
        <p:spPr>
          <a:xfrm>
            <a:off x="549275" y="107950"/>
            <a:ext cx="8042275" cy="1035050"/>
          </a:xfrm>
        </p:spPr>
        <p:txBody>
          <a:bodyPr/>
          <a:lstStyle/>
          <a:p>
            <a:r>
              <a:rPr lang="en-US" sz="4400" dirty="0">
                <a:latin typeface="Calibri"/>
                <a:cs typeface="Calibri"/>
              </a:rPr>
              <a:t>Three Planning Questions</a:t>
            </a:r>
          </a:p>
        </p:txBody>
      </p:sp>
      <p:sp>
        <p:nvSpPr>
          <p:cNvPr id="78850" name="Content Placeholder 2"/>
          <p:cNvSpPr>
            <a:spLocks noGrp="1"/>
          </p:cNvSpPr>
          <p:nvPr>
            <p:ph idx="1"/>
          </p:nvPr>
        </p:nvSpPr>
        <p:spPr>
          <a:xfrm>
            <a:off x="939800" y="1567157"/>
            <a:ext cx="7651750" cy="4553952"/>
          </a:xfrm>
        </p:spPr>
        <p:txBody>
          <a:bodyPr>
            <a:normAutofit/>
          </a:bodyPr>
          <a:lstStyle/>
          <a:p>
            <a:r>
              <a:rPr lang="en-US" sz="3600" dirty="0">
                <a:latin typeface="Calibri"/>
                <a:cs typeface="Calibri"/>
              </a:rPr>
              <a:t>As neighbors, what can we achieve by using our own assets?</a:t>
            </a:r>
          </a:p>
          <a:p>
            <a:r>
              <a:rPr lang="en-US" sz="3600" dirty="0">
                <a:latin typeface="Calibri"/>
                <a:cs typeface="Calibri"/>
              </a:rPr>
              <a:t>What can we achieve with our own assets if we get some outside help?</a:t>
            </a:r>
          </a:p>
          <a:p>
            <a:r>
              <a:rPr lang="en-US" sz="3600" dirty="0">
                <a:latin typeface="Calibri"/>
                <a:cs typeface="Calibri"/>
              </a:rPr>
              <a:t>What can’t we do with our assets that must be done by outsiders?</a:t>
            </a:r>
          </a:p>
        </p:txBody>
      </p:sp>
      <p:grpSp>
        <p:nvGrpSpPr>
          <p:cNvPr id="4" name="Group 3">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5"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5563230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Oval 9"/>
          <p:cNvSpPr>
            <a:spLocks noChangeArrowheads="1"/>
          </p:cNvSpPr>
          <p:nvPr/>
        </p:nvSpPr>
        <p:spPr bwMode="auto">
          <a:xfrm>
            <a:off x="1879600" y="973167"/>
            <a:ext cx="1863123" cy="1735876"/>
          </a:xfrm>
          <a:prstGeom prst="ellipse">
            <a:avLst/>
          </a:prstGeom>
          <a:solidFill>
            <a:schemeClr val="accent4"/>
          </a:solidFill>
          <a:ln w="9525">
            <a:noFill/>
            <a:round/>
            <a:headEnd/>
            <a:tailEnd/>
          </a:ln>
          <a:effectLst/>
        </p:spPr>
        <p:txBody>
          <a:bodyPr wrap="none" anchor="ctr"/>
          <a:lstStyle/>
          <a:p>
            <a:pPr algn="ctr">
              <a:defRPr/>
            </a:pPr>
            <a:r>
              <a:rPr lang="en-US" sz="2400" b="1" dirty="0">
                <a:solidFill>
                  <a:schemeClr val="bg1"/>
                </a:solidFill>
                <a:latin typeface="Calibri"/>
                <a:ea typeface="+mn-ea"/>
                <a:cs typeface="Calibri"/>
              </a:rPr>
              <a:t>CULTIVATOR</a:t>
            </a:r>
          </a:p>
        </p:txBody>
      </p:sp>
      <p:sp>
        <p:nvSpPr>
          <p:cNvPr id="75" name="Oval 9"/>
          <p:cNvSpPr>
            <a:spLocks noChangeArrowheads="1"/>
          </p:cNvSpPr>
          <p:nvPr/>
        </p:nvSpPr>
        <p:spPr bwMode="auto">
          <a:xfrm>
            <a:off x="5322535" y="1005695"/>
            <a:ext cx="1731590" cy="1676068"/>
          </a:xfrm>
          <a:prstGeom prst="ellipse">
            <a:avLst/>
          </a:prstGeom>
          <a:solidFill>
            <a:schemeClr val="accent4"/>
          </a:solidFill>
          <a:ln w="9525">
            <a:noFill/>
            <a:round/>
            <a:headEnd/>
            <a:tailEnd/>
          </a:ln>
          <a:effectLst/>
        </p:spPr>
        <p:txBody>
          <a:bodyPr wrap="none" anchor="ctr"/>
          <a:lstStyle/>
          <a:p>
            <a:pPr algn="ctr">
              <a:defRPr/>
            </a:pPr>
            <a:r>
              <a:rPr lang="en-US" sz="2400" b="1" dirty="0">
                <a:solidFill>
                  <a:schemeClr val="bg1"/>
                </a:solidFill>
                <a:latin typeface="Calibri"/>
                <a:ea typeface="+mn-ea"/>
                <a:cs typeface="Calibri"/>
              </a:rPr>
              <a:t>MAKER</a:t>
            </a:r>
          </a:p>
        </p:txBody>
      </p:sp>
      <p:sp>
        <p:nvSpPr>
          <p:cNvPr id="208898" name="Rectangle 2" descr="Large confetti"/>
          <p:cNvSpPr>
            <a:spLocks noGrp="1" noChangeArrowheads="1"/>
          </p:cNvSpPr>
          <p:nvPr>
            <p:ph type="title"/>
          </p:nvPr>
        </p:nvSpPr>
        <p:spPr>
          <a:xfrm>
            <a:off x="387135" y="-54040"/>
            <a:ext cx="8042276" cy="784082"/>
          </a:xfrm>
        </p:spPr>
        <p:txBody>
          <a:bodyPr/>
          <a:lstStyle/>
          <a:p>
            <a:pPr eaLnBrk="1" hangingPunct="1"/>
            <a:r>
              <a:rPr lang="en-US" dirty="0">
                <a:latin typeface="Calibri"/>
                <a:cs typeface="Calibri"/>
              </a:rPr>
              <a:t>Citizen Power Progression</a:t>
            </a:r>
          </a:p>
        </p:txBody>
      </p:sp>
      <p:sp>
        <p:nvSpPr>
          <p:cNvPr id="194565" name="Rectangle 5"/>
          <p:cNvSpPr>
            <a:spLocks noChangeArrowheads="1"/>
          </p:cNvSpPr>
          <p:nvPr/>
        </p:nvSpPr>
        <p:spPr bwMode="auto">
          <a:xfrm>
            <a:off x="3924300" y="5733024"/>
            <a:ext cx="1371600" cy="520171"/>
          </a:xfrm>
          <a:prstGeom prst="rect">
            <a:avLst/>
          </a:prstGeom>
          <a:solidFill>
            <a:schemeClr val="accent6">
              <a:lumMod val="75000"/>
            </a:schemeClr>
          </a:solidFill>
          <a:ln w="9525">
            <a:noFill/>
            <a:miter lim="800000"/>
            <a:headEnd/>
            <a:tailEnd/>
          </a:ln>
          <a:effectLst/>
        </p:spPr>
        <p:txBody>
          <a:bodyPr wrap="none" anchor="ctr"/>
          <a:lstStyle/>
          <a:p>
            <a:pPr algn="ctr">
              <a:defRPr/>
            </a:pPr>
            <a:r>
              <a:rPr lang="en-US" sz="2400" b="1" dirty="0">
                <a:solidFill>
                  <a:schemeClr val="bg1"/>
                </a:solidFill>
                <a:latin typeface="Calibri"/>
                <a:ea typeface="+mn-ea"/>
                <a:cs typeface="Calibri"/>
              </a:rPr>
              <a:t>VICTIM</a:t>
            </a:r>
          </a:p>
        </p:txBody>
      </p:sp>
      <p:sp>
        <p:nvSpPr>
          <p:cNvPr id="194566" name="Rectangle 6"/>
          <p:cNvSpPr>
            <a:spLocks noChangeArrowheads="1"/>
          </p:cNvSpPr>
          <p:nvPr/>
        </p:nvSpPr>
        <p:spPr bwMode="auto">
          <a:xfrm>
            <a:off x="3911600" y="3923615"/>
            <a:ext cx="1371600" cy="557190"/>
          </a:xfrm>
          <a:prstGeom prst="rect">
            <a:avLst/>
          </a:prstGeom>
          <a:solidFill>
            <a:schemeClr val="accent1"/>
          </a:solidFill>
          <a:ln w="9525">
            <a:noFill/>
            <a:miter lim="800000"/>
            <a:headEnd/>
            <a:tailEnd/>
          </a:ln>
          <a:effectLst/>
        </p:spPr>
        <p:txBody>
          <a:bodyPr wrap="none" anchor="ctr"/>
          <a:lstStyle/>
          <a:p>
            <a:pPr algn="ctr">
              <a:defRPr/>
            </a:pPr>
            <a:r>
              <a:rPr lang="en-US" sz="2400" b="1" dirty="0">
                <a:solidFill>
                  <a:schemeClr val="bg1"/>
                </a:solidFill>
                <a:latin typeface="Calibri"/>
                <a:ea typeface="+mn-ea"/>
                <a:cs typeface="Calibri"/>
              </a:rPr>
              <a:t>ADVISOR</a:t>
            </a:r>
          </a:p>
        </p:txBody>
      </p:sp>
      <p:sp>
        <p:nvSpPr>
          <p:cNvPr id="17" name="Rectangle 6"/>
          <p:cNvSpPr>
            <a:spLocks noChangeArrowheads="1"/>
          </p:cNvSpPr>
          <p:nvPr/>
        </p:nvSpPr>
        <p:spPr bwMode="auto">
          <a:xfrm>
            <a:off x="3911600" y="4868091"/>
            <a:ext cx="1371600" cy="524190"/>
          </a:xfrm>
          <a:prstGeom prst="rect">
            <a:avLst/>
          </a:prstGeom>
          <a:solidFill>
            <a:srgbClr val="660066"/>
          </a:solidFill>
          <a:ln w="9525">
            <a:noFill/>
            <a:miter lim="800000"/>
            <a:headEnd/>
            <a:tailEnd/>
          </a:ln>
          <a:effectLst/>
        </p:spPr>
        <p:txBody>
          <a:bodyPr wrap="none" anchor="ctr"/>
          <a:lstStyle/>
          <a:p>
            <a:pPr algn="ctr">
              <a:defRPr/>
            </a:pPr>
            <a:r>
              <a:rPr lang="en-US" sz="2400" b="1" dirty="0">
                <a:solidFill>
                  <a:schemeClr val="bg1"/>
                </a:solidFill>
                <a:latin typeface="Calibri"/>
                <a:ea typeface="+mn-ea"/>
                <a:cs typeface="Calibri"/>
              </a:rPr>
              <a:t>CLIENT</a:t>
            </a:r>
          </a:p>
        </p:txBody>
      </p:sp>
      <p:cxnSp>
        <p:nvCxnSpPr>
          <p:cNvPr id="3" name="Straight Connector 2"/>
          <p:cNvCxnSpPr/>
          <p:nvPr/>
        </p:nvCxnSpPr>
        <p:spPr>
          <a:xfrm flipH="1">
            <a:off x="3148211" y="1104900"/>
            <a:ext cx="594512" cy="5650086"/>
          </a:xfrm>
          <a:prstGeom prst="line">
            <a:avLst/>
          </a:prstGeom>
          <a:ln w="38100" cmpd="sng"/>
        </p:spPr>
        <p:style>
          <a:lnRef idx="2">
            <a:schemeClr val="accent1"/>
          </a:lnRef>
          <a:fillRef idx="0">
            <a:schemeClr val="accent1"/>
          </a:fillRef>
          <a:effectRef idx="1">
            <a:schemeClr val="accent1"/>
          </a:effectRef>
          <a:fontRef idx="minor">
            <a:schemeClr val="tx1"/>
          </a:fontRef>
        </p:style>
      </p:cxnSp>
      <p:cxnSp>
        <p:nvCxnSpPr>
          <p:cNvPr id="5" name="Straight Connector 4"/>
          <p:cNvCxnSpPr/>
          <p:nvPr/>
        </p:nvCxnSpPr>
        <p:spPr>
          <a:xfrm>
            <a:off x="5458701" y="1104900"/>
            <a:ext cx="729629" cy="5650086"/>
          </a:xfrm>
          <a:prstGeom prst="line">
            <a:avLst/>
          </a:prstGeom>
          <a:ln w="38100" cmpd="sng"/>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217333" y="6282008"/>
            <a:ext cx="2913527" cy="0"/>
          </a:xfrm>
          <a:prstGeom prst="line">
            <a:avLst/>
          </a:prstGeom>
          <a:ln w="38100" cmpd="sng"/>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3296439" y="5392281"/>
            <a:ext cx="2697961" cy="0"/>
          </a:xfrm>
          <a:prstGeom prst="line">
            <a:avLst/>
          </a:prstGeom>
          <a:ln w="38100" cmpd="sng"/>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flipV="1">
            <a:off x="3390900" y="4480805"/>
            <a:ext cx="2523364" cy="8648"/>
          </a:xfrm>
          <a:prstGeom prst="line">
            <a:avLst/>
          </a:prstGeom>
          <a:ln w="38100" cmpd="sng"/>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3500155" y="3581520"/>
            <a:ext cx="2261412" cy="0"/>
          </a:xfrm>
          <a:prstGeom prst="line">
            <a:avLst/>
          </a:prstGeom>
          <a:ln w="38100" cmpd="sng"/>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557622" y="2681763"/>
            <a:ext cx="2110811" cy="0"/>
          </a:xfrm>
          <a:prstGeom prst="line">
            <a:avLst/>
          </a:prstGeom>
          <a:ln w="38100" cmpd="sng"/>
        </p:spPr>
        <p:style>
          <a:lnRef idx="2">
            <a:schemeClr val="accent1"/>
          </a:lnRef>
          <a:fillRef idx="0">
            <a:schemeClr val="accent1"/>
          </a:fillRef>
          <a:effectRef idx="1">
            <a:schemeClr val="accent1"/>
          </a:effectRef>
          <a:fontRef idx="minor">
            <a:schemeClr val="tx1"/>
          </a:fontRef>
        </p:style>
      </p:cxnSp>
      <p:sp>
        <p:nvSpPr>
          <p:cNvPr id="23" name="Rectangle 6"/>
          <p:cNvSpPr>
            <a:spLocks noChangeArrowheads="1"/>
          </p:cNvSpPr>
          <p:nvPr/>
        </p:nvSpPr>
        <p:spPr bwMode="auto">
          <a:xfrm>
            <a:off x="3897275" y="3005790"/>
            <a:ext cx="1398625" cy="557190"/>
          </a:xfrm>
          <a:prstGeom prst="rect">
            <a:avLst/>
          </a:prstGeom>
          <a:solidFill>
            <a:schemeClr val="accent5">
              <a:lumMod val="75000"/>
            </a:schemeClr>
          </a:solidFill>
          <a:ln w="9525">
            <a:noFill/>
            <a:miter lim="800000"/>
            <a:headEnd/>
            <a:tailEnd/>
          </a:ln>
          <a:effectLst/>
        </p:spPr>
        <p:txBody>
          <a:bodyPr wrap="none" anchor="ctr"/>
          <a:lstStyle/>
          <a:p>
            <a:pPr algn="ctr">
              <a:defRPr/>
            </a:pPr>
            <a:r>
              <a:rPr lang="en-US" sz="2400" b="1" dirty="0">
                <a:solidFill>
                  <a:schemeClr val="bg1"/>
                </a:solidFill>
                <a:latin typeface="Calibri"/>
                <a:cs typeface="Calibri"/>
              </a:rPr>
              <a:t>A</a:t>
            </a:r>
            <a:r>
              <a:rPr lang="en-US" sz="2400" b="1" dirty="0">
                <a:solidFill>
                  <a:schemeClr val="bg1"/>
                </a:solidFill>
                <a:latin typeface="Calibri"/>
                <a:ea typeface="+mn-ea"/>
                <a:cs typeface="Calibri"/>
              </a:rPr>
              <a:t>DVOCATE</a:t>
            </a:r>
          </a:p>
        </p:txBody>
      </p:sp>
      <p:sp>
        <p:nvSpPr>
          <p:cNvPr id="194569" name="Oval 9"/>
          <p:cNvSpPr>
            <a:spLocks noChangeArrowheads="1"/>
          </p:cNvSpPr>
          <p:nvPr/>
        </p:nvSpPr>
        <p:spPr bwMode="auto">
          <a:xfrm>
            <a:off x="3553389" y="639024"/>
            <a:ext cx="2065371" cy="2012950"/>
          </a:xfrm>
          <a:prstGeom prst="ellipse">
            <a:avLst/>
          </a:prstGeom>
          <a:solidFill>
            <a:schemeClr val="accent3"/>
          </a:solidFill>
          <a:ln w="9525">
            <a:noFill/>
            <a:round/>
            <a:headEnd/>
            <a:tailEnd/>
          </a:ln>
          <a:effectLst/>
        </p:spPr>
        <p:txBody>
          <a:bodyPr wrap="none" anchor="ctr"/>
          <a:lstStyle/>
          <a:p>
            <a:pPr algn="ctr">
              <a:defRPr/>
            </a:pPr>
            <a:r>
              <a:rPr lang="en-US" sz="3000" b="1" dirty="0">
                <a:solidFill>
                  <a:schemeClr val="bg1"/>
                </a:solidFill>
                <a:latin typeface="Calibri"/>
                <a:ea typeface="+mn-ea"/>
                <a:cs typeface="Calibri"/>
              </a:rPr>
              <a:t>PRODUCER</a:t>
            </a:r>
          </a:p>
          <a:p>
            <a:pPr algn="ctr">
              <a:lnSpc>
                <a:spcPct val="80000"/>
              </a:lnSpc>
              <a:defRPr/>
            </a:pPr>
            <a:r>
              <a:rPr lang="en-US" sz="2400" dirty="0">
                <a:solidFill>
                  <a:schemeClr val="bg1"/>
                </a:solidFill>
                <a:latin typeface="Calibri"/>
                <a:ea typeface="+mn-ea"/>
                <a:cs typeface="Calibri"/>
              </a:rPr>
              <a:t>… Vision</a:t>
            </a:r>
          </a:p>
          <a:p>
            <a:pPr algn="ctr">
              <a:lnSpc>
                <a:spcPct val="80000"/>
              </a:lnSpc>
              <a:defRPr/>
            </a:pPr>
            <a:r>
              <a:rPr lang="en-US" sz="2400" dirty="0">
                <a:solidFill>
                  <a:schemeClr val="bg1"/>
                </a:solidFill>
                <a:latin typeface="Calibri"/>
                <a:ea typeface="+mn-ea"/>
                <a:cs typeface="Calibri"/>
              </a:rPr>
              <a:t>… Outcomes</a:t>
            </a:r>
          </a:p>
        </p:txBody>
      </p:sp>
      <p:sp>
        <p:nvSpPr>
          <p:cNvPr id="208914" name="Up Arrow 208913"/>
          <p:cNvSpPr/>
          <p:nvPr/>
        </p:nvSpPr>
        <p:spPr>
          <a:xfrm>
            <a:off x="4495800" y="5430381"/>
            <a:ext cx="222250" cy="251843"/>
          </a:xfrm>
          <a:prstGeom prst="upArrow">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Up Arrow 54"/>
          <p:cNvSpPr/>
          <p:nvPr/>
        </p:nvSpPr>
        <p:spPr>
          <a:xfrm>
            <a:off x="4495800" y="4559098"/>
            <a:ext cx="222250" cy="251843"/>
          </a:xfrm>
          <a:prstGeom prst="upArrow">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Up Arrow 55"/>
          <p:cNvSpPr/>
          <p:nvPr/>
        </p:nvSpPr>
        <p:spPr>
          <a:xfrm>
            <a:off x="4489450" y="3619620"/>
            <a:ext cx="222250" cy="251843"/>
          </a:xfrm>
          <a:prstGeom prst="upArrow">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Up Arrow 56"/>
          <p:cNvSpPr/>
          <p:nvPr/>
        </p:nvSpPr>
        <p:spPr>
          <a:xfrm>
            <a:off x="4502150" y="2709043"/>
            <a:ext cx="222250" cy="251843"/>
          </a:xfrm>
          <a:prstGeom prst="upArrow">
            <a:avLst/>
          </a:prstGeom>
          <a:solidFill>
            <a:schemeClr val="accent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22"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4" name="Picture 23">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13067786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8365" y="1326916"/>
            <a:ext cx="6993066" cy="3945476"/>
          </a:xfrm>
        </p:spPr>
        <p:txBody>
          <a:bodyPr>
            <a:noAutofit/>
          </a:bodyPr>
          <a:lstStyle/>
          <a:p>
            <a:pPr marL="2406650" lvl="8" indent="0">
              <a:buNone/>
            </a:pPr>
            <a:r>
              <a:rPr lang="en-US" altLang="en-US" sz="2800" i="1" dirty="0">
                <a:latin typeface="Calibri"/>
                <a:cs typeface="Calibri"/>
              </a:rPr>
              <a:t>Go to the people</a:t>
            </a:r>
            <a:br>
              <a:rPr lang="en-US" altLang="en-US" sz="2800" i="1" dirty="0">
                <a:latin typeface="Calibri"/>
                <a:cs typeface="Calibri"/>
              </a:rPr>
            </a:br>
            <a:r>
              <a:rPr lang="en-US" altLang="en-US" sz="2800" i="1" dirty="0">
                <a:latin typeface="Calibri"/>
                <a:cs typeface="Calibri"/>
              </a:rPr>
              <a:t>Live among them</a:t>
            </a:r>
            <a:br>
              <a:rPr lang="en-US" altLang="en-US" sz="2800" i="1" dirty="0">
                <a:latin typeface="Calibri"/>
                <a:cs typeface="Calibri"/>
              </a:rPr>
            </a:br>
            <a:r>
              <a:rPr lang="en-US" altLang="en-US" sz="2800" i="1" dirty="0">
                <a:latin typeface="Calibri"/>
                <a:cs typeface="Calibri"/>
              </a:rPr>
              <a:t>Learn from them</a:t>
            </a:r>
            <a:br>
              <a:rPr lang="en-US" altLang="en-US" sz="2800" i="1" dirty="0">
                <a:latin typeface="Calibri"/>
                <a:cs typeface="Calibri"/>
              </a:rPr>
            </a:br>
            <a:r>
              <a:rPr lang="en-US" altLang="en-US" sz="2800" i="1" dirty="0">
                <a:latin typeface="Calibri"/>
                <a:cs typeface="Calibri"/>
              </a:rPr>
              <a:t>Love  them</a:t>
            </a:r>
            <a:br>
              <a:rPr lang="en-US" altLang="en-US" sz="2800" i="1" dirty="0">
                <a:latin typeface="Calibri"/>
                <a:cs typeface="Calibri"/>
              </a:rPr>
            </a:br>
            <a:r>
              <a:rPr lang="en-US" altLang="en-US" sz="2800" i="1" dirty="0">
                <a:latin typeface="Calibri"/>
                <a:cs typeface="Calibri"/>
              </a:rPr>
              <a:t>Start with what they know</a:t>
            </a:r>
            <a:br>
              <a:rPr lang="en-US" altLang="en-US" sz="2800" i="1" dirty="0">
                <a:latin typeface="Calibri"/>
                <a:cs typeface="Calibri"/>
              </a:rPr>
            </a:br>
            <a:r>
              <a:rPr lang="en-US" altLang="en-US" sz="2800" i="1" dirty="0">
                <a:latin typeface="Calibri"/>
                <a:cs typeface="Calibri"/>
              </a:rPr>
              <a:t>Build on what</a:t>
            </a:r>
            <a:r>
              <a:rPr lang="en-US" altLang="en-US" sz="2800" dirty="0">
                <a:latin typeface="Calibri"/>
                <a:cs typeface="Calibri"/>
              </a:rPr>
              <a:t> they have;</a:t>
            </a:r>
            <a:br>
              <a:rPr lang="en-US" altLang="en-US" sz="2800" dirty="0">
                <a:latin typeface="Calibri"/>
                <a:cs typeface="Calibri"/>
              </a:rPr>
            </a:br>
            <a:r>
              <a:rPr lang="en-US" altLang="en-US" sz="2800" i="1" dirty="0">
                <a:latin typeface="Calibri"/>
                <a:cs typeface="Calibri"/>
              </a:rPr>
              <a:t>But of the best leaders</a:t>
            </a:r>
            <a:br>
              <a:rPr lang="en-US" altLang="en-US" sz="2800" i="1" dirty="0">
                <a:latin typeface="Calibri"/>
                <a:cs typeface="Calibri"/>
              </a:rPr>
            </a:br>
            <a:r>
              <a:rPr lang="en-US" altLang="en-US" sz="2800" i="1" dirty="0">
                <a:latin typeface="Calibri"/>
                <a:cs typeface="Calibri"/>
              </a:rPr>
              <a:t>when their task is done</a:t>
            </a:r>
            <a:br>
              <a:rPr lang="en-US" altLang="en-US" sz="2800" i="1" dirty="0">
                <a:latin typeface="Calibri"/>
                <a:cs typeface="Calibri"/>
              </a:rPr>
            </a:br>
            <a:r>
              <a:rPr lang="en-US" altLang="en-US" sz="2800" i="1" dirty="0">
                <a:latin typeface="Calibri"/>
                <a:cs typeface="Calibri"/>
              </a:rPr>
              <a:t>The people will remark</a:t>
            </a:r>
            <a:br>
              <a:rPr lang="en-US" altLang="en-US" sz="2800" i="1" dirty="0">
                <a:latin typeface="Calibri"/>
                <a:cs typeface="Calibri"/>
              </a:rPr>
            </a:br>
            <a:r>
              <a:rPr lang="en-US" altLang="en-US" sz="2800" i="1" dirty="0">
                <a:latin typeface="Calibri"/>
                <a:cs typeface="Calibri"/>
              </a:rPr>
              <a:t>“We have done it ourselves.”</a:t>
            </a:r>
            <a:br>
              <a:rPr lang="en-US" altLang="en-US" sz="2800" i="1" dirty="0">
                <a:latin typeface="Calibri"/>
                <a:cs typeface="Calibri"/>
              </a:rPr>
            </a:br>
            <a:r>
              <a:rPr lang="en-US" altLang="en-US" sz="3200" dirty="0">
                <a:solidFill>
                  <a:schemeClr val="tx2"/>
                </a:solidFill>
                <a:latin typeface="Calibri"/>
                <a:cs typeface="Calibri"/>
              </a:rPr>
              <a:t/>
            </a:r>
            <a:br>
              <a:rPr lang="en-US" altLang="en-US" sz="3200" dirty="0">
                <a:solidFill>
                  <a:schemeClr val="tx2"/>
                </a:solidFill>
                <a:latin typeface="Calibri"/>
                <a:cs typeface="Calibri"/>
              </a:rPr>
            </a:br>
            <a:endParaRPr lang="en-US" sz="3200" dirty="0">
              <a:latin typeface="Calibri"/>
              <a:cs typeface="Calibri"/>
            </a:endParaRPr>
          </a:p>
        </p:txBody>
      </p:sp>
      <p:pic>
        <p:nvPicPr>
          <p:cNvPr id="4" name="Picture 3" descr="CRTAD046.WMF                                                   00000027IIP25KD2                       00000000:"/>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64264" y="1561718"/>
            <a:ext cx="2906712" cy="4038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TextBox 4"/>
          <p:cNvSpPr txBox="1"/>
          <p:nvPr/>
        </p:nvSpPr>
        <p:spPr>
          <a:xfrm>
            <a:off x="664264" y="192415"/>
            <a:ext cx="7956947" cy="769441"/>
          </a:xfrm>
          <a:prstGeom prst="rect">
            <a:avLst/>
          </a:prstGeom>
          <a:noFill/>
        </p:spPr>
        <p:txBody>
          <a:bodyPr wrap="square" rtlCol="0">
            <a:spAutoFit/>
          </a:bodyPr>
          <a:lstStyle/>
          <a:p>
            <a:pPr algn="ctr"/>
            <a:r>
              <a:rPr lang="en-US" sz="4400" dirty="0">
                <a:solidFill>
                  <a:schemeClr val="accent1"/>
                </a:solidFill>
              </a:rPr>
              <a:t>Community Development</a:t>
            </a:r>
          </a:p>
        </p:txBody>
      </p:sp>
      <p:grpSp>
        <p:nvGrpSpPr>
          <p:cNvPr id="6" name="Group 5">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7"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342782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descr="Large confetti"/>
          <p:cNvSpPr>
            <a:spLocks noGrp="1" noChangeArrowheads="1"/>
          </p:cNvSpPr>
          <p:nvPr>
            <p:ph type="title"/>
          </p:nvPr>
        </p:nvSpPr>
        <p:spPr/>
        <p:txBody>
          <a:bodyPr/>
          <a:lstStyle/>
          <a:p>
            <a:pPr eaLnBrk="1" hangingPunct="1"/>
            <a:r>
              <a:rPr lang="en-US" dirty="0">
                <a:latin typeface="Calibri"/>
                <a:cs typeface="Calibri"/>
              </a:rPr>
              <a:t>Neighborhoods Needs Map</a:t>
            </a:r>
          </a:p>
        </p:txBody>
      </p:sp>
      <p:grpSp>
        <p:nvGrpSpPr>
          <p:cNvPr id="22531" name="Group 32"/>
          <p:cNvGrpSpPr>
            <a:grpSpLocks/>
          </p:cNvGrpSpPr>
          <p:nvPr/>
        </p:nvGrpSpPr>
        <p:grpSpPr bwMode="auto">
          <a:xfrm>
            <a:off x="817796" y="1622663"/>
            <a:ext cx="7689018" cy="4527734"/>
            <a:chOff x="932" y="1248"/>
            <a:chExt cx="3896" cy="1992"/>
          </a:xfrm>
        </p:grpSpPr>
        <p:sp>
          <p:nvSpPr>
            <p:cNvPr id="22532" name="Rectangle 4"/>
            <p:cNvSpPr>
              <a:spLocks noChangeArrowheads="1"/>
            </p:cNvSpPr>
            <p:nvPr/>
          </p:nvSpPr>
          <p:spPr bwMode="auto">
            <a:xfrm>
              <a:off x="932" y="1248"/>
              <a:ext cx="3896" cy="1968"/>
            </a:xfrm>
            <a:prstGeom prst="rect">
              <a:avLst/>
            </a:prstGeom>
            <a:solidFill>
              <a:schemeClr val="bg1"/>
            </a:solidFill>
            <a:ln w="9525">
              <a:solidFill>
                <a:schemeClr val="tx1"/>
              </a:solidFill>
              <a:miter lim="800000"/>
              <a:headEnd/>
              <a:tailEnd/>
            </a:ln>
          </p:spPr>
          <p:txBody>
            <a:bodyPr wrap="none" anchor="ctr"/>
            <a:lstStyle/>
            <a:p>
              <a:pPr eaLnBrk="0" hangingPunct="0"/>
              <a:endParaRPr lang="en-US" sz="1400" dirty="0">
                <a:solidFill>
                  <a:schemeClr val="tx1">
                    <a:lumMod val="85000"/>
                    <a:lumOff val="15000"/>
                  </a:schemeClr>
                </a:solidFill>
                <a:latin typeface="Verdana"/>
              </a:endParaRPr>
            </a:p>
          </p:txBody>
        </p:sp>
        <p:sp>
          <p:nvSpPr>
            <p:cNvPr id="22533" name="Rectangle 5"/>
            <p:cNvSpPr>
              <a:spLocks noChangeArrowheads="1"/>
            </p:cNvSpPr>
            <p:nvPr/>
          </p:nvSpPr>
          <p:spPr bwMode="auto">
            <a:xfrm>
              <a:off x="1632" y="1692"/>
              <a:ext cx="2496" cy="1128"/>
            </a:xfrm>
            <a:prstGeom prst="rect">
              <a:avLst/>
            </a:prstGeom>
            <a:solidFill>
              <a:schemeClr val="bg1"/>
            </a:solidFill>
            <a:ln w="9525">
              <a:solidFill>
                <a:schemeClr val="tx1"/>
              </a:solidFill>
              <a:miter lim="800000"/>
              <a:headEnd/>
              <a:tailEnd/>
            </a:ln>
          </p:spPr>
          <p:txBody>
            <a:bodyPr wrap="none" anchor="ctr"/>
            <a:lstStyle/>
            <a:p>
              <a:endParaRPr lang="en-US" dirty="0">
                <a:latin typeface="Verdana"/>
              </a:endParaRPr>
            </a:p>
          </p:txBody>
        </p:sp>
        <p:sp>
          <p:nvSpPr>
            <p:cNvPr id="22534" name="Rectangle 6"/>
            <p:cNvSpPr>
              <a:spLocks noChangeArrowheads="1"/>
            </p:cNvSpPr>
            <p:nvPr/>
          </p:nvSpPr>
          <p:spPr bwMode="auto">
            <a:xfrm>
              <a:off x="2142" y="1968"/>
              <a:ext cx="1488" cy="576"/>
            </a:xfrm>
            <a:prstGeom prst="rect">
              <a:avLst/>
            </a:prstGeom>
            <a:solidFill>
              <a:schemeClr val="bg1"/>
            </a:solidFill>
            <a:ln w="9525">
              <a:solidFill>
                <a:schemeClr val="tx1"/>
              </a:solidFill>
              <a:miter lim="800000"/>
              <a:headEnd/>
              <a:tailEnd/>
            </a:ln>
          </p:spPr>
          <p:txBody>
            <a:bodyPr wrap="none" anchor="ctr"/>
            <a:lstStyle/>
            <a:p>
              <a:pPr eaLnBrk="0" hangingPunct="0"/>
              <a:endParaRPr lang="en-US" sz="1400" dirty="0">
                <a:latin typeface="Verdana"/>
              </a:endParaRPr>
            </a:p>
          </p:txBody>
        </p:sp>
        <p:sp>
          <p:nvSpPr>
            <p:cNvPr id="22535" name="Text Box 7"/>
            <p:cNvSpPr txBox="1">
              <a:spLocks noChangeArrowheads="1"/>
            </p:cNvSpPr>
            <p:nvPr/>
          </p:nvSpPr>
          <p:spPr bwMode="auto">
            <a:xfrm>
              <a:off x="1192" y="2907"/>
              <a:ext cx="1044" cy="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gn="l"/>
              <a:r>
                <a:rPr lang="en-US" sz="2400" dirty="0">
                  <a:solidFill>
                    <a:schemeClr val="tx1">
                      <a:lumMod val="75000"/>
                      <a:lumOff val="25000"/>
                    </a:schemeClr>
                  </a:solidFill>
                  <a:latin typeface="Calibri"/>
                  <a:cs typeface="Calibri"/>
                </a:rPr>
                <a:t>Lead Poisoning</a:t>
              </a:r>
            </a:p>
          </p:txBody>
        </p:sp>
        <p:sp>
          <p:nvSpPr>
            <p:cNvPr id="22536" name="Text Box 8"/>
            <p:cNvSpPr txBox="1">
              <a:spLocks noChangeArrowheads="1"/>
            </p:cNvSpPr>
            <p:nvPr/>
          </p:nvSpPr>
          <p:spPr bwMode="auto">
            <a:xfrm>
              <a:off x="3739" y="2907"/>
              <a:ext cx="685" cy="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gn="l"/>
              <a:r>
                <a:rPr lang="en-US" sz="2400">
                  <a:solidFill>
                    <a:schemeClr val="tx1">
                      <a:lumMod val="75000"/>
                      <a:lumOff val="25000"/>
                    </a:schemeClr>
                  </a:solidFill>
                  <a:latin typeface="Calibri"/>
                  <a:cs typeface="Calibri"/>
                </a:rPr>
                <a:t>Dropouts</a:t>
              </a:r>
            </a:p>
          </p:txBody>
        </p:sp>
        <p:sp>
          <p:nvSpPr>
            <p:cNvPr id="22537" name="Text Box 9"/>
            <p:cNvSpPr txBox="1">
              <a:spLocks noChangeArrowheads="1"/>
            </p:cNvSpPr>
            <p:nvPr/>
          </p:nvSpPr>
          <p:spPr bwMode="auto">
            <a:xfrm>
              <a:off x="1189" y="1371"/>
              <a:ext cx="1085" cy="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gn="l"/>
              <a:r>
                <a:rPr lang="en-US" sz="2400" dirty="0">
                  <a:solidFill>
                    <a:schemeClr val="tx1">
                      <a:lumMod val="75000"/>
                      <a:lumOff val="25000"/>
                    </a:schemeClr>
                  </a:solidFill>
                  <a:latin typeface="Calibri"/>
                  <a:cs typeface="Calibri"/>
                </a:rPr>
                <a:t>Unemployment</a:t>
              </a:r>
            </a:p>
          </p:txBody>
        </p:sp>
        <p:sp>
          <p:nvSpPr>
            <p:cNvPr id="22538" name="Text Box 10"/>
            <p:cNvSpPr txBox="1">
              <a:spLocks noChangeArrowheads="1"/>
            </p:cNvSpPr>
            <p:nvPr/>
          </p:nvSpPr>
          <p:spPr bwMode="auto">
            <a:xfrm>
              <a:off x="1046" y="2161"/>
              <a:ext cx="483" cy="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gn="l"/>
              <a:r>
                <a:rPr lang="en-US" sz="2400">
                  <a:solidFill>
                    <a:schemeClr val="tx1">
                      <a:lumMod val="75000"/>
                      <a:lumOff val="25000"/>
                    </a:schemeClr>
                  </a:solidFill>
                  <a:latin typeface="Calibri"/>
                  <a:cs typeface="Calibri"/>
                </a:rPr>
                <a:t>Gangs</a:t>
              </a:r>
            </a:p>
          </p:txBody>
        </p:sp>
        <p:sp>
          <p:nvSpPr>
            <p:cNvPr id="22539" name="Text Box 11"/>
            <p:cNvSpPr txBox="1">
              <a:spLocks noChangeArrowheads="1"/>
            </p:cNvSpPr>
            <p:nvPr/>
          </p:nvSpPr>
          <p:spPr bwMode="auto">
            <a:xfrm>
              <a:off x="4176" y="2161"/>
              <a:ext cx="639" cy="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gn="l"/>
              <a:r>
                <a:rPr lang="en-US" sz="2400" dirty="0">
                  <a:solidFill>
                    <a:schemeClr val="tx1">
                      <a:lumMod val="75000"/>
                      <a:lumOff val="25000"/>
                    </a:schemeClr>
                  </a:solidFill>
                  <a:latin typeface="Calibri"/>
                  <a:cs typeface="Calibri"/>
                </a:rPr>
                <a:t>Illiteracy</a:t>
              </a:r>
            </a:p>
          </p:txBody>
        </p:sp>
        <p:sp>
          <p:nvSpPr>
            <p:cNvPr id="22540" name="Text Box 12"/>
            <p:cNvSpPr txBox="1">
              <a:spLocks noChangeArrowheads="1"/>
            </p:cNvSpPr>
            <p:nvPr/>
          </p:nvSpPr>
          <p:spPr bwMode="auto">
            <a:xfrm>
              <a:off x="3792" y="1374"/>
              <a:ext cx="600" cy="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gn="l"/>
              <a:r>
                <a:rPr lang="en-US" sz="2400" dirty="0">
                  <a:solidFill>
                    <a:schemeClr val="tx1">
                      <a:lumMod val="75000"/>
                      <a:lumOff val="25000"/>
                    </a:schemeClr>
                  </a:solidFill>
                  <a:latin typeface="Calibri"/>
                  <a:cs typeface="Calibri"/>
                </a:rPr>
                <a:t>Truancy</a:t>
              </a:r>
            </a:p>
          </p:txBody>
        </p:sp>
        <p:sp>
          <p:nvSpPr>
            <p:cNvPr id="22541" name="Text Box 13"/>
            <p:cNvSpPr txBox="1">
              <a:spLocks noChangeArrowheads="1"/>
            </p:cNvSpPr>
            <p:nvPr/>
          </p:nvSpPr>
          <p:spPr bwMode="auto">
            <a:xfrm>
              <a:off x="1680" y="1755"/>
              <a:ext cx="1098" cy="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gn="l"/>
              <a:r>
                <a:rPr lang="en-US" sz="2400" dirty="0">
                  <a:solidFill>
                    <a:schemeClr val="tx1">
                      <a:lumMod val="75000"/>
                      <a:lumOff val="25000"/>
                    </a:schemeClr>
                  </a:solidFill>
                  <a:latin typeface="Calibri"/>
                  <a:cs typeface="Calibri"/>
                </a:rPr>
                <a:t>Broken Families</a:t>
              </a:r>
            </a:p>
          </p:txBody>
        </p:sp>
        <p:sp>
          <p:nvSpPr>
            <p:cNvPr id="22542" name="Text Box 14"/>
            <p:cNvSpPr txBox="1">
              <a:spLocks noChangeArrowheads="1"/>
            </p:cNvSpPr>
            <p:nvPr/>
          </p:nvSpPr>
          <p:spPr bwMode="auto">
            <a:xfrm>
              <a:off x="3072" y="1755"/>
              <a:ext cx="956" cy="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gn="l"/>
              <a:r>
                <a:rPr lang="en-US" sz="2400">
                  <a:solidFill>
                    <a:schemeClr val="tx1">
                      <a:lumMod val="75000"/>
                      <a:lumOff val="25000"/>
                    </a:schemeClr>
                  </a:solidFill>
                  <a:latin typeface="Calibri"/>
                  <a:cs typeface="Calibri"/>
                </a:rPr>
                <a:t>Slum Housing</a:t>
              </a:r>
            </a:p>
          </p:txBody>
        </p:sp>
        <p:sp>
          <p:nvSpPr>
            <p:cNvPr id="22543" name="Text Box 15"/>
            <p:cNvSpPr txBox="1">
              <a:spLocks noChangeArrowheads="1"/>
            </p:cNvSpPr>
            <p:nvPr/>
          </p:nvSpPr>
          <p:spPr bwMode="auto">
            <a:xfrm>
              <a:off x="2304" y="2591"/>
              <a:ext cx="1290" cy="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gn="l"/>
              <a:r>
                <a:rPr lang="en-US" sz="2400" dirty="0">
                  <a:solidFill>
                    <a:schemeClr val="tx1">
                      <a:lumMod val="75000"/>
                      <a:lumOff val="25000"/>
                    </a:schemeClr>
                  </a:solidFill>
                  <a:latin typeface="Calibri"/>
                  <a:cs typeface="Calibri"/>
                </a:rPr>
                <a:t>Welfare Recipients</a:t>
              </a:r>
            </a:p>
          </p:txBody>
        </p:sp>
        <p:sp>
          <p:nvSpPr>
            <p:cNvPr id="22544" name="Text Box 16"/>
            <p:cNvSpPr txBox="1">
              <a:spLocks noChangeArrowheads="1"/>
            </p:cNvSpPr>
            <p:nvPr/>
          </p:nvSpPr>
          <p:spPr bwMode="auto">
            <a:xfrm>
              <a:off x="2160" y="2090"/>
              <a:ext cx="480" cy="3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r>
                <a:rPr lang="en-US" sz="2400" dirty="0">
                  <a:solidFill>
                    <a:schemeClr val="tx1">
                      <a:lumMod val="75000"/>
                      <a:lumOff val="25000"/>
                    </a:schemeClr>
                  </a:solidFill>
                  <a:latin typeface="Calibri"/>
                  <a:cs typeface="Calibri"/>
                </a:rPr>
                <a:t>Child Abuse</a:t>
              </a:r>
            </a:p>
          </p:txBody>
        </p:sp>
        <p:sp>
          <p:nvSpPr>
            <p:cNvPr id="22545" name="Text Box 17"/>
            <p:cNvSpPr txBox="1">
              <a:spLocks noChangeArrowheads="1"/>
            </p:cNvSpPr>
            <p:nvPr/>
          </p:nvSpPr>
          <p:spPr bwMode="auto">
            <a:xfrm>
              <a:off x="2640" y="2158"/>
              <a:ext cx="480" cy="20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r>
                <a:rPr lang="en-US" sz="2400">
                  <a:solidFill>
                    <a:schemeClr val="tx1">
                      <a:lumMod val="75000"/>
                      <a:lumOff val="25000"/>
                    </a:schemeClr>
                  </a:solidFill>
                  <a:latin typeface="Calibri"/>
                  <a:cs typeface="Calibri"/>
                </a:rPr>
                <a:t>Crime</a:t>
              </a:r>
            </a:p>
          </p:txBody>
        </p:sp>
        <p:sp>
          <p:nvSpPr>
            <p:cNvPr id="22546" name="Text Box 18"/>
            <p:cNvSpPr txBox="1">
              <a:spLocks noChangeArrowheads="1"/>
            </p:cNvSpPr>
            <p:nvPr/>
          </p:nvSpPr>
          <p:spPr bwMode="auto">
            <a:xfrm>
              <a:off x="3067" y="1994"/>
              <a:ext cx="672" cy="33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ヒラギノ角ゴ Pro W3" charset="0"/>
                  <a:cs typeface="ヒラギノ角ゴ Pro W3" charset="0"/>
                </a:defRPr>
              </a:lvl1pPr>
              <a:lvl2pPr marL="742950" indent="-285750" eaLnBrk="0" hangingPunct="0">
                <a:defRPr sz="1200">
                  <a:solidFill>
                    <a:schemeClr val="tx1"/>
                  </a:solidFill>
                  <a:latin typeface="Times New Roman" charset="0"/>
                  <a:ea typeface="ヒラギノ角ゴ Pro W3" charset="0"/>
                  <a:cs typeface="ヒラギノ角ゴ Pro W3" charset="0"/>
                </a:defRPr>
              </a:lvl2pPr>
              <a:lvl3pPr marL="1143000" indent="-228600" eaLnBrk="0" hangingPunct="0">
                <a:defRPr sz="1200">
                  <a:solidFill>
                    <a:schemeClr val="tx1"/>
                  </a:solidFill>
                  <a:latin typeface="Times New Roman" charset="0"/>
                  <a:ea typeface="ヒラギノ角ゴ Pro W3" charset="0"/>
                  <a:cs typeface="ヒラギノ角ゴ Pro W3" charset="0"/>
                </a:defRPr>
              </a:lvl3pPr>
              <a:lvl4pPr marL="1600200" indent="-228600" eaLnBrk="0" hangingPunct="0">
                <a:defRPr sz="1200">
                  <a:solidFill>
                    <a:schemeClr val="tx1"/>
                  </a:solidFill>
                  <a:latin typeface="Times New Roman" charset="0"/>
                  <a:ea typeface="ヒラギノ角ゴ Pro W3" charset="0"/>
                  <a:cs typeface="ヒラギノ角ゴ Pro W3" charset="0"/>
                </a:defRPr>
              </a:lvl4pPr>
              <a:lvl5pPr marL="2057400" indent="-228600" eaLnBrk="0" hangingPunct="0">
                <a:defRPr sz="1200">
                  <a:solidFill>
                    <a:schemeClr val="tx1"/>
                  </a:solidFill>
                  <a:latin typeface="Times New Roman" charset="0"/>
                  <a:ea typeface="ヒラギノ角ゴ Pro W3" charset="0"/>
                  <a:cs typeface="ヒラギノ角ゴ Pro W3" charset="0"/>
                </a:defRPr>
              </a:lvl5pPr>
              <a:lvl6pPr marL="25146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6pPr>
              <a:lvl7pPr marL="29718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7pPr>
              <a:lvl8pPr marL="34290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8pPr>
              <a:lvl9pPr marL="3886200" indent="-228600" algn="ctr" eaLnBrk="0" fontAlgn="base" hangingPunct="0">
                <a:spcBef>
                  <a:spcPct val="0"/>
                </a:spcBef>
                <a:spcAft>
                  <a:spcPct val="0"/>
                </a:spcAft>
                <a:defRPr sz="1200">
                  <a:solidFill>
                    <a:schemeClr val="tx1"/>
                  </a:solidFill>
                  <a:latin typeface="Times New Roman" charset="0"/>
                  <a:ea typeface="ヒラギノ角ゴ Pro W3" charset="0"/>
                  <a:cs typeface="ヒラギノ角ゴ Pro W3" charset="0"/>
                </a:defRPr>
              </a:lvl9pPr>
            </a:lstStyle>
            <a:p>
              <a:pPr>
                <a:lnSpc>
                  <a:spcPct val="90000"/>
                </a:lnSpc>
              </a:pPr>
              <a:r>
                <a:rPr lang="en-US" sz="2400" dirty="0">
                  <a:solidFill>
                    <a:schemeClr val="tx1">
                      <a:lumMod val="75000"/>
                      <a:lumOff val="25000"/>
                    </a:schemeClr>
                  </a:solidFill>
                  <a:latin typeface="Calibri"/>
                  <a:cs typeface="Calibri"/>
                </a:rPr>
                <a:t>Graffiti</a:t>
              </a:r>
            </a:p>
            <a:p>
              <a:pPr>
                <a:lnSpc>
                  <a:spcPct val="90000"/>
                </a:lnSpc>
              </a:pPr>
              <a:endParaRPr lang="en-US" sz="2400" dirty="0">
                <a:solidFill>
                  <a:schemeClr val="tx1">
                    <a:lumMod val="85000"/>
                    <a:lumOff val="15000"/>
                  </a:schemeClr>
                </a:solidFill>
                <a:latin typeface="Calibri"/>
                <a:cs typeface="Calibri"/>
              </a:endParaRPr>
            </a:p>
          </p:txBody>
        </p:sp>
        <p:sp>
          <p:nvSpPr>
            <p:cNvPr id="22547" name="Line 19"/>
            <p:cNvSpPr>
              <a:spLocks noChangeShapeType="1"/>
            </p:cNvSpPr>
            <p:nvPr/>
          </p:nvSpPr>
          <p:spPr bwMode="auto">
            <a:xfrm>
              <a:off x="2880" y="1264"/>
              <a:ext cx="0" cy="708"/>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Verdana"/>
              </a:endParaRPr>
            </a:p>
          </p:txBody>
        </p:sp>
        <p:sp>
          <p:nvSpPr>
            <p:cNvPr id="22548" name="Line 20"/>
            <p:cNvSpPr>
              <a:spLocks noChangeShapeType="1"/>
            </p:cNvSpPr>
            <p:nvPr/>
          </p:nvSpPr>
          <p:spPr bwMode="auto">
            <a:xfrm>
              <a:off x="932" y="2712"/>
              <a:ext cx="691" cy="0"/>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Verdana"/>
              </a:endParaRPr>
            </a:p>
          </p:txBody>
        </p:sp>
        <p:sp>
          <p:nvSpPr>
            <p:cNvPr id="22549" name="Line 21"/>
            <p:cNvSpPr>
              <a:spLocks noChangeShapeType="1"/>
            </p:cNvSpPr>
            <p:nvPr/>
          </p:nvSpPr>
          <p:spPr bwMode="auto">
            <a:xfrm>
              <a:off x="4128" y="2712"/>
              <a:ext cx="691" cy="0"/>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Verdana"/>
              </a:endParaRPr>
            </a:p>
          </p:txBody>
        </p:sp>
        <p:sp>
          <p:nvSpPr>
            <p:cNvPr id="22550" name="Line 22"/>
            <p:cNvSpPr>
              <a:spLocks noChangeShapeType="1"/>
            </p:cNvSpPr>
            <p:nvPr/>
          </p:nvSpPr>
          <p:spPr bwMode="auto">
            <a:xfrm>
              <a:off x="2880" y="2856"/>
              <a:ext cx="0" cy="384"/>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Verdana"/>
              </a:endParaRPr>
            </a:p>
          </p:txBody>
        </p:sp>
        <p:sp>
          <p:nvSpPr>
            <p:cNvPr id="22551" name="Line 23"/>
            <p:cNvSpPr>
              <a:spLocks noChangeShapeType="1"/>
            </p:cNvSpPr>
            <p:nvPr/>
          </p:nvSpPr>
          <p:spPr bwMode="auto">
            <a:xfrm flipH="1">
              <a:off x="1632" y="2568"/>
              <a:ext cx="480" cy="240"/>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Verdana"/>
              </a:endParaRPr>
            </a:p>
          </p:txBody>
        </p:sp>
        <p:sp>
          <p:nvSpPr>
            <p:cNvPr id="22552" name="Line 24"/>
            <p:cNvSpPr>
              <a:spLocks noChangeShapeType="1"/>
            </p:cNvSpPr>
            <p:nvPr/>
          </p:nvSpPr>
          <p:spPr bwMode="auto">
            <a:xfrm>
              <a:off x="3648" y="2520"/>
              <a:ext cx="480" cy="288"/>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Verdana"/>
              </a:endParaRPr>
            </a:p>
          </p:txBody>
        </p:sp>
        <p:sp>
          <p:nvSpPr>
            <p:cNvPr id="22553" name="Line 25"/>
            <p:cNvSpPr>
              <a:spLocks noChangeShapeType="1"/>
            </p:cNvSpPr>
            <p:nvPr/>
          </p:nvSpPr>
          <p:spPr bwMode="auto">
            <a:xfrm>
              <a:off x="2640" y="1972"/>
              <a:ext cx="0" cy="576"/>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Verdana"/>
              </a:endParaRPr>
            </a:p>
          </p:txBody>
        </p:sp>
        <p:sp>
          <p:nvSpPr>
            <p:cNvPr id="22554" name="Line 26"/>
            <p:cNvSpPr>
              <a:spLocks noChangeShapeType="1"/>
            </p:cNvSpPr>
            <p:nvPr/>
          </p:nvSpPr>
          <p:spPr bwMode="auto">
            <a:xfrm>
              <a:off x="3071" y="1972"/>
              <a:ext cx="0" cy="576"/>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Verdana"/>
              </a:endParaRPr>
            </a:p>
          </p:txBody>
        </p:sp>
        <p:sp>
          <p:nvSpPr>
            <p:cNvPr id="22555" name="Line 27"/>
            <p:cNvSpPr>
              <a:spLocks noChangeShapeType="1"/>
            </p:cNvSpPr>
            <p:nvPr/>
          </p:nvSpPr>
          <p:spPr bwMode="auto">
            <a:xfrm flipH="1">
              <a:off x="950" y="1800"/>
              <a:ext cx="682" cy="288"/>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Verdana"/>
              </a:endParaRPr>
            </a:p>
          </p:txBody>
        </p:sp>
        <p:sp>
          <p:nvSpPr>
            <p:cNvPr id="22556" name="Line 28"/>
            <p:cNvSpPr>
              <a:spLocks noChangeShapeType="1"/>
            </p:cNvSpPr>
            <p:nvPr/>
          </p:nvSpPr>
          <p:spPr bwMode="auto">
            <a:xfrm>
              <a:off x="4128" y="1800"/>
              <a:ext cx="672" cy="288"/>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Verdana"/>
              </a:endParaRPr>
            </a:p>
          </p:txBody>
        </p:sp>
        <p:sp>
          <p:nvSpPr>
            <p:cNvPr id="22557" name="Line 29"/>
            <p:cNvSpPr>
              <a:spLocks noChangeShapeType="1"/>
            </p:cNvSpPr>
            <p:nvPr/>
          </p:nvSpPr>
          <p:spPr bwMode="auto">
            <a:xfrm>
              <a:off x="3096" y="2232"/>
              <a:ext cx="528" cy="0"/>
            </a:xfrm>
            <a:prstGeom prst="line">
              <a:avLst/>
            </a:prstGeom>
            <a:noFill/>
            <a:ln w="9525">
              <a:solidFill>
                <a:schemeClr val="tx1"/>
              </a:solidFill>
              <a:prstDash val="dash"/>
              <a:round/>
              <a:headEnd/>
              <a:tailEnd/>
            </a:ln>
            <a:extLst>
              <a:ext uri="{909E8E84-426E-40dd-AFC4-6F175D3DCCD1}">
                <a14:hiddenFill xmlns="" xmlns:a14="http://schemas.microsoft.com/office/drawing/2010/main">
                  <a:noFill/>
                </a14:hiddenFill>
              </a:ext>
            </a:extLst>
          </p:spPr>
          <p:txBody>
            <a:bodyPr wrap="none" anchor="ctr"/>
            <a:lstStyle/>
            <a:p>
              <a:endParaRPr lang="en-US" dirty="0">
                <a:latin typeface="Verdana"/>
              </a:endParaRPr>
            </a:p>
          </p:txBody>
        </p:sp>
      </p:grpSp>
      <p:sp>
        <p:nvSpPr>
          <p:cNvPr id="2" name="TextBox 1"/>
          <p:cNvSpPr txBox="1"/>
          <p:nvPr/>
        </p:nvSpPr>
        <p:spPr>
          <a:xfrm>
            <a:off x="5031362" y="3859254"/>
            <a:ext cx="1326236" cy="707373"/>
          </a:xfrm>
          <a:prstGeom prst="rect">
            <a:avLst/>
          </a:prstGeom>
          <a:noFill/>
        </p:spPr>
        <p:txBody>
          <a:bodyPr wrap="square" rtlCol="0">
            <a:spAutoFit/>
          </a:bodyPr>
          <a:lstStyle/>
          <a:p>
            <a:pPr>
              <a:lnSpc>
                <a:spcPct val="90000"/>
              </a:lnSpc>
            </a:pPr>
            <a:r>
              <a:rPr lang="en-US" sz="2200" dirty="0">
                <a:solidFill>
                  <a:schemeClr val="accent2">
                    <a:lumMod val="75000"/>
                  </a:schemeClr>
                </a:solidFill>
                <a:latin typeface="Calibri"/>
                <a:cs typeface="Calibri"/>
              </a:rPr>
              <a:t>Mental </a:t>
            </a:r>
            <a:r>
              <a:rPr lang="en-US" sz="2200" dirty="0">
                <a:solidFill>
                  <a:schemeClr val="tx1">
                    <a:lumMod val="75000"/>
                    <a:lumOff val="25000"/>
                  </a:schemeClr>
                </a:solidFill>
                <a:latin typeface="Calibri"/>
                <a:cs typeface="Calibri"/>
              </a:rPr>
              <a:t>Disability</a:t>
            </a:r>
          </a:p>
        </p:txBody>
      </p:sp>
      <p:grpSp>
        <p:nvGrpSpPr>
          <p:cNvPr id="31" name="Group 30">
            <a:extLst>
              <a:ext uri="{FF2B5EF4-FFF2-40B4-BE49-F238E27FC236}">
                <a16:creationId xmlns:a16="http://schemas.microsoft.com/office/drawing/2014/main" id="{A2D5640E-0CD9-0940-8BA7-30B44DF2866D}"/>
              </a:ext>
            </a:extLst>
          </p:cNvPr>
          <p:cNvGrpSpPr/>
          <p:nvPr/>
        </p:nvGrpSpPr>
        <p:grpSpPr>
          <a:xfrm>
            <a:off x="7807184" y="6153663"/>
            <a:ext cx="1093468" cy="516254"/>
            <a:chOff x="0" y="0"/>
            <a:chExt cx="1093707" cy="516610"/>
          </a:xfrm>
        </p:grpSpPr>
        <p:sp>
          <p:nvSpPr>
            <p:cNvPr id="32"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3" name="Picture 32">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38392051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descr="Large confetti"/>
          <p:cNvSpPr>
            <a:spLocks noGrp="1" noChangeArrowheads="1"/>
          </p:cNvSpPr>
          <p:nvPr>
            <p:ph type="title"/>
          </p:nvPr>
        </p:nvSpPr>
        <p:spPr>
          <a:xfrm>
            <a:off x="535292" y="0"/>
            <a:ext cx="8042276" cy="1085785"/>
          </a:xfrm>
        </p:spPr>
        <p:txBody>
          <a:bodyPr/>
          <a:lstStyle/>
          <a:p>
            <a:pPr eaLnBrk="1" hangingPunct="1"/>
            <a:r>
              <a:rPr lang="en-US" dirty="0">
                <a:latin typeface="Calibri"/>
                <a:cs typeface="Calibri"/>
              </a:rPr>
              <a:t>Community Assets Map</a:t>
            </a:r>
          </a:p>
        </p:txBody>
      </p:sp>
      <p:grpSp>
        <p:nvGrpSpPr>
          <p:cNvPr id="34" name="Group 33"/>
          <p:cNvGrpSpPr/>
          <p:nvPr/>
        </p:nvGrpSpPr>
        <p:grpSpPr>
          <a:xfrm>
            <a:off x="377855" y="1412376"/>
            <a:ext cx="8199713" cy="5056067"/>
            <a:chOff x="391837" y="1280915"/>
            <a:chExt cx="8199713" cy="5056067"/>
          </a:xfrm>
        </p:grpSpPr>
        <p:sp>
          <p:nvSpPr>
            <p:cNvPr id="35" name="Line 85"/>
            <p:cNvSpPr>
              <a:spLocks noChangeShapeType="1"/>
            </p:cNvSpPr>
            <p:nvPr/>
          </p:nvSpPr>
          <p:spPr bwMode="auto">
            <a:xfrm>
              <a:off x="4494253" y="1722672"/>
              <a:ext cx="0" cy="3513137"/>
            </a:xfrm>
            <a:prstGeom prst="line">
              <a:avLst/>
            </a:prstGeom>
            <a:noFill/>
            <a:ln w="12700">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36" name="Rectangle 35"/>
            <p:cNvSpPr>
              <a:spLocks noChangeArrowheads="1"/>
            </p:cNvSpPr>
            <p:nvPr/>
          </p:nvSpPr>
          <p:spPr bwMode="auto">
            <a:xfrm>
              <a:off x="1515342" y="1502009"/>
              <a:ext cx="5791200" cy="4175125"/>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kern="1200"/>
            </a:p>
          </p:txBody>
        </p:sp>
        <p:pic>
          <p:nvPicPr>
            <p:cNvPr id="37" name="Picture 36"/>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868392" y="1502010"/>
              <a:ext cx="1050925" cy="946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8" name="Picture 37"/>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99580" y="2499970"/>
              <a:ext cx="758825" cy="7540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9" name="Picture 38"/>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2253530" y="4321410"/>
              <a:ext cx="1050925" cy="852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0" name="Picture 39"/>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683742" y="3727314"/>
              <a:ext cx="474663" cy="500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1" name="Picture 40"/>
            <p:cNvPicPr>
              <a:picLocks noChangeAspect="1" noChangeArrowheads="1"/>
            </p:cNvPicPr>
            <p:nvPr/>
          </p:nvPicPr>
          <p:blipFill>
            <a:blip r:embed="rId7" cstate="email">
              <a:extLst>
                <a:ext uri="{28A0092B-C50C-407E-A947-70E740481C1C}">
                  <a14:useLocalDpi xmlns:a14="http://schemas.microsoft.com/office/drawing/2010/main" val="0"/>
                </a:ext>
              </a:extLst>
            </a:blip>
            <a:srcRect/>
            <a:stretch>
              <a:fillRect/>
            </a:stretch>
          </p:blipFill>
          <p:spPr bwMode="auto">
            <a:xfrm>
              <a:off x="5631730" y="4473810"/>
              <a:ext cx="887412" cy="6556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2" name="Picture 41"/>
            <p:cNvPicPr>
              <a:picLocks noChangeAspect="1" noChangeArrowheads="1"/>
            </p:cNvPicPr>
            <p:nvPr/>
          </p:nvPicPr>
          <p:blipFill>
            <a:blip r:embed="rId8" cstate="email">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925371" y="4994760"/>
              <a:ext cx="1216025" cy="785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3" name="Picture 42"/>
            <p:cNvPicPr>
              <a:picLocks noChangeAspect="1" noChangeArrowheads="1"/>
            </p:cNvPicPr>
            <p:nvPr/>
          </p:nvPicPr>
          <p:blipFill>
            <a:blip r:embed="rId9" cstate="email">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6752513" y="5104297"/>
              <a:ext cx="1225550" cy="676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4" name="Picture 43"/>
            <p:cNvPicPr>
              <a:picLocks noChangeAspect="1" noChangeArrowheads="1"/>
            </p:cNvPicPr>
            <p:nvPr/>
          </p:nvPicPr>
          <p:blipFill>
            <a:blip r:embed="rId10" cstate="email">
              <a:extLst>
                <a:ext uri="{28A0092B-C50C-407E-A947-70E740481C1C}">
                  <a14:useLocalDpi xmlns:a14="http://schemas.microsoft.com/office/drawing/2010/main" val="0"/>
                </a:ext>
              </a:extLst>
            </a:blip>
            <a:srcRect/>
            <a:stretch>
              <a:fillRect/>
            </a:stretch>
          </p:blipFill>
          <p:spPr bwMode="auto">
            <a:xfrm>
              <a:off x="6923988" y="3430986"/>
              <a:ext cx="731837" cy="731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5" name="Picture 44"/>
            <p:cNvPicPr>
              <a:picLocks noChangeAspect="1" noChangeArrowheads="1"/>
            </p:cNvPicPr>
            <p:nvPr/>
          </p:nvPicPr>
          <p:blipFill>
            <a:blip r:embed="rId11" cstate="email">
              <a:extLst>
                <a:ext uri="{28A0092B-C50C-407E-A947-70E740481C1C}">
                  <a14:useLocalDpi xmlns:a14="http://schemas.microsoft.com/office/drawing/2010/main" val="0"/>
                </a:ext>
              </a:extLst>
            </a:blip>
            <a:srcRect/>
            <a:stretch>
              <a:fillRect/>
            </a:stretch>
          </p:blipFill>
          <p:spPr bwMode="auto">
            <a:xfrm>
              <a:off x="4127775" y="5235810"/>
              <a:ext cx="731837" cy="731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6" name="Picture 45"/>
            <p:cNvPicPr>
              <a:picLocks noChangeAspect="1" noChangeArrowheads="1"/>
            </p:cNvPicPr>
            <p:nvPr/>
          </p:nvPicPr>
          <p:blipFill>
            <a:blip r:embed="rId12" cstate="email">
              <a:extLst>
                <a:ext uri="{28A0092B-C50C-407E-A947-70E740481C1C}">
                  <a14:useLocalDpi xmlns:a14="http://schemas.microsoft.com/office/drawing/2010/main" val="0"/>
                </a:ext>
              </a:extLst>
            </a:blip>
            <a:srcRect/>
            <a:stretch>
              <a:fillRect/>
            </a:stretch>
          </p:blipFill>
          <p:spPr bwMode="auto">
            <a:xfrm>
              <a:off x="5711105" y="3407010"/>
              <a:ext cx="731837" cy="7318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7" name="Picture 46"/>
            <p:cNvPicPr>
              <a:picLocks noChangeAspect="1" noChangeArrowheads="1"/>
            </p:cNvPicPr>
            <p:nvPr/>
          </p:nvPicPr>
          <p:blipFill>
            <a:blip r:embed="rId13" cstate="email">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6844580" y="2552935"/>
              <a:ext cx="1096962" cy="549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48" name="Picture 47"/>
            <p:cNvPicPr>
              <a:picLocks noChangeAspect="1" noChangeArrowheads="1"/>
            </p:cNvPicPr>
            <p:nvPr/>
          </p:nvPicPr>
          <p:blipFill>
            <a:blip r:embed="rId14" cstate="email">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1066978" y="3608622"/>
              <a:ext cx="1114425" cy="9366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9" name="Text Box 70"/>
            <p:cNvSpPr txBox="1">
              <a:spLocks noChangeArrowheads="1"/>
            </p:cNvSpPr>
            <p:nvPr/>
          </p:nvSpPr>
          <p:spPr bwMode="auto">
            <a:xfrm>
              <a:off x="5449961" y="2005247"/>
              <a:ext cx="721509"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p>
              <a:pPr eaLnBrk="1" hangingPunct="1"/>
              <a:r>
                <a:rPr lang="en-US" kern="1200" dirty="0">
                  <a:latin typeface="Calibri"/>
                  <a:cs typeface="Calibri"/>
                </a:rPr>
                <a:t>Youth</a:t>
              </a:r>
            </a:p>
          </p:txBody>
        </p:sp>
        <p:sp>
          <p:nvSpPr>
            <p:cNvPr id="50" name="Text Box 72"/>
            <p:cNvSpPr txBox="1">
              <a:spLocks noChangeArrowheads="1"/>
            </p:cNvSpPr>
            <p:nvPr/>
          </p:nvSpPr>
          <p:spPr bwMode="auto">
            <a:xfrm>
              <a:off x="6945059" y="5690651"/>
              <a:ext cx="1536443"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1" hangingPunct="1"/>
              <a:r>
                <a:rPr lang="en-US" kern="1200" dirty="0">
                  <a:latin typeface="Calibri"/>
                  <a:cs typeface="Calibri"/>
                </a:rPr>
                <a:t>Community Colleges</a:t>
              </a:r>
            </a:p>
          </p:txBody>
        </p:sp>
        <p:sp>
          <p:nvSpPr>
            <p:cNvPr id="51" name="Text Box 73"/>
            <p:cNvSpPr txBox="1">
              <a:spLocks noChangeArrowheads="1"/>
            </p:cNvSpPr>
            <p:nvPr/>
          </p:nvSpPr>
          <p:spPr bwMode="auto">
            <a:xfrm>
              <a:off x="6447705" y="4442060"/>
              <a:ext cx="1239836"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1" hangingPunct="1"/>
              <a:r>
                <a:rPr lang="en-US" kern="1200" dirty="0">
                  <a:latin typeface="Calibri"/>
                  <a:cs typeface="Calibri"/>
                </a:rPr>
                <a:t>Labeled People</a:t>
              </a:r>
            </a:p>
          </p:txBody>
        </p:sp>
        <p:sp>
          <p:nvSpPr>
            <p:cNvPr id="52" name="Text Box 74"/>
            <p:cNvSpPr txBox="1">
              <a:spLocks noChangeArrowheads="1"/>
            </p:cNvSpPr>
            <p:nvPr/>
          </p:nvSpPr>
          <p:spPr bwMode="auto">
            <a:xfrm>
              <a:off x="5401542" y="4076935"/>
              <a:ext cx="892175"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1" hangingPunct="1"/>
              <a:r>
                <a:rPr lang="en-US" kern="1200" dirty="0">
                  <a:latin typeface="Calibri"/>
                  <a:cs typeface="Calibri"/>
                </a:rPr>
                <a:t>Artists</a:t>
              </a:r>
            </a:p>
          </p:txBody>
        </p:sp>
        <p:sp>
          <p:nvSpPr>
            <p:cNvPr id="53" name="Text Box 77"/>
            <p:cNvSpPr txBox="1">
              <a:spLocks noChangeArrowheads="1"/>
            </p:cNvSpPr>
            <p:nvPr/>
          </p:nvSpPr>
          <p:spPr bwMode="auto">
            <a:xfrm>
              <a:off x="7687541" y="1883010"/>
              <a:ext cx="904009"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1" hangingPunct="1"/>
              <a:r>
                <a:rPr lang="en-US" kern="1200" dirty="0">
                  <a:latin typeface="Calibri"/>
                  <a:cs typeface="Calibri"/>
                </a:rPr>
                <a:t>Schools</a:t>
              </a:r>
            </a:p>
          </p:txBody>
        </p:sp>
        <p:sp>
          <p:nvSpPr>
            <p:cNvPr id="54" name="Text Box 78"/>
            <p:cNvSpPr txBox="1">
              <a:spLocks noChangeArrowheads="1"/>
            </p:cNvSpPr>
            <p:nvPr/>
          </p:nvSpPr>
          <p:spPr bwMode="auto">
            <a:xfrm>
              <a:off x="391837" y="2005247"/>
              <a:ext cx="1028846"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1" hangingPunct="1"/>
              <a:r>
                <a:rPr lang="en-US" kern="1200" dirty="0">
                  <a:latin typeface="Calibri"/>
                  <a:cs typeface="Calibri"/>
                </a:rPr>
                <a:t>Business</a:t>
              </a:r>
            </a:p>
          </p:txBody>
        </p:sp>
        <p:sp>
          <p:nvSpPr>
            <p:cNvPr id="55" name="Text Box 79"/>
            <p:cNvSpPr txBox="1">
              <a:spLocks noChangeArrowheads="1"/>
            </p:cNvSpPr>
            <p:nvPr/>
          </p:nvSpPr>
          <p:spPr bwMode="auto">
            <a:xfrm>
              <a:off x="2074142" y="1560730"/>
              <a:ext cx="1219200" cy="92333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1" hangingPunct="1"/>
              <a:r>
                <a:rPr lang="en-US" kern="1200" dirty="0">
                  <a:latin typeface="Calibri"/>
                  <a:cs typeface="Calibri"/>
                </a:rPr>
                <a:t>Churches/    Houses of Worship</a:t>
              </a:r>
            </a:p>
          </p:txBody>
        </p:sp>
        <p:sp>
          <p:nvSpPr>
            <p:cNvPr id="56" name="Text Box 80"/>
            <p:cNvSpPr txBox="1">
              <a:spLocks noChangeArrowheads="1"/>
            </p:cNvSpPr>
            <p:nvPr/>
          </p:nvSpPr>
          <p:spPr bwMode="auto">
            <a:xfrm>
              <a:off x="2505942" y="3340913"/>
              <a:ext cx="12192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1" hangingPunct="1"/>
              <a:r>
                <a:rPr lang="en-US" kern="1200" dirty="0">
                  <a:latin typeface="Calibri"/>
                  <a:cs typeface="Calibri"/>
                </a:rPr>
                <a:t>Income</a:t>
              </a:r>
            </a:p>
          </p:txBody>
        </p:sp>
        <p:sp>
          <p:nvSpPr>
            <p:cNvPr id="57" name="Text Box 81"/>
            <p:cNvSpPr txBox="1">
              <a:spLocks noChangeArrowheads="1"/>
            </p:cNvSpPr>
            <p:nvPr/>
          </p:nvSpPr>
          <p:spPr bwMode="auto">
            <a:xfrm>
              <a:off x="2461492" y="5044320"/>
              <a:ext cx="12192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eaLnBrk="1" hangingPunct="1"/>
              <a:r>
                <a:rPr lang="en-US" kern="1200" dirty="0">
                  <a:latin typeface="Calibri"/>
                  <a:cs typeface="Calibri"/>
                </a:rPr>
                <a:t>Older Adults</a:t>
              </a:r>
            </a:p>
          </p:txBody>
        </p:sp>
        <p:sp>
          <p:nvSpPr>
            <p:cNvPr id="58" name="Text Box 82"/>
            <p:cNvSpPr txBox="1">
              <a:spLocks noChangeArrowheads="1"/>
            </p:cNvSpPr>
            <p:nvPr/>
          </p:nvSpPr>
          <p:spPr bwMode="auto">
            <a:xfrm>
              <a:off x="391837" y="4227376"/>
              <a:ext cx="1476724"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1" hangingPunct="1"/>
              <a:r>
                <a:rPr lang="en-US" kern="1200" dirty="0">
                  <a:latin typeface="Calibri"/>
                  <a:cs typeface="Calibri"/>
                </a:rPr>
                <a:t>Parks</a:t>
              </a:r>
            </a:p>
          </p:txBody>
        </p:sp>
        <p:sp>
          <p:nvSpPr>
            <p:cNvPr id="59" name="Text Box 83"/>
            <p:cNvSpPr txBox="1">
              <a:spLocks noChangeArrowheads="1"/>
            </p:cNvSpPr>
            <p:nvPr/>
          </p:nvSpPr>
          <p:spPr bwMode="auto">
            <a:xfrm>
              <a:off x="905741" y="5684495"/>
              <a:ext cx="1275661"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eaLnBrk="1" hangingPunct="1"/>
              <a:r>
                <a:rPr lang="en-US" kern="1200" dirty="0">
                  <a:latin typeface="Calibri"/>
                  <a:cs typeface="Calibri"/>
                </a:rPr>
                <a:t>Hospitals</a:t>
              </a:r>
            </a:p>
          </p:txBody>
        </p:sp>
        <p:sp>
          <p:nvSpPr>
            <p:cNvPr id="60" name="Line 86"/>
            <p:cNvSpPr>
              <a:spLocks noChangeShapeType="1"/>
            </p:cNvSpPr>
            <p:nvPr/>
          </p:nvSpPr>
          <p:spPr bwMode="auto">
            <a:xfrm flipH="1">
              <a:off x="3147292" y="2505310"/>
              <a:ext cx="533400" cy="2667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61" name="Line 87"/>
            <p:cNvSpPr>
              <a:spLocks noChangeShapeType="1"/>
            </p:cNvSpPr>
            <p:nvPr/>
          </p:nvSpPr>
          <p:spPr bwMode="auto">
            <a:xfrm>
              <a:off x="5141192" y="2467210"/>
              <a:ext cx="1708150" cy="406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62" name="Line 88"/>
            <p:cNvSpPr>
              <a:spLocks noChangeShapeType="1"/>
            </p:cNvSpPr>
            <p:nvPr/>
          </p:nvSpPr>
          <p:spPr bwMode="auto">
            <a:xfrm flipH="1">
              <a:off x="6392142" y="3026010"/>
              <a:ext cx="533400" cy="5334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63" name="Line 89"/>
            <p:cNvSpPr>
              <a:spLocks noChangeShapeType="1"/>
            </p:cNvSpPr>
            <p:nvPr/>
          </p:nvSpPr>
          <p:spPr bwMode="auto">
            <a:xfrm>
              <a:off x="5172941" y="3584810"/>
              <a:ext cx="990599" cy="228599"/>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64" name="Line 90"/>
            <p:cNvSpPr>
              <a:spLocks noChangeShapeType="1"/>
            </p:cNvSpPr>
            <p:nvPr/>
          </p:nvSpPr>
          <p:spPr bwMode="auto">
            <a:xfrm>
              <a:off x="6163542" y="4061060"/>
              <a:ext cx="0" cy="3810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65" name="Line 91"/>
            <p:cNvSpPr>
              <a:spLocks noChangeShapeType="1"/>
            </p:cNvSpPr>
            <p:nvPr/>
          </p:nvSpPr>
          <p:spPr bwMode="auto">
            <a:xfrm>
              <a:off x="2298774" y="3254610"/>
              <a:ext cx="381000" cy="685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66" name="Line 92"/>
            <p:cNvSpPr>
              <a:spLocks noChangeShapeType="1"/>
            </p:cNvSpPr>
            <p:nvPr/>
          </p:nvSpPr>
          <p:spPr bwMode="auto">
            <a:xfrm flipH="1">
              <a:off x="2927079" y="4121385"/>
              <a:ext cx="58289" cy="36478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67" name="Line 94"/>
            <p:cNvSpPr>
              <a:spLocks noChangeShapeType="1"/>
            </p:cNvSpPr>
            <p:nvPr/>
          </p:nvSpPr>
          <p:spPr bwMode="auto">
            <a:xfrm>
              <a:off x="3267941" y="4931010"/>
              <a:ext cx="1026271" cy="35083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68" name="Line 95"/>
            <p:cNvSpPr>
              <a:spLocks noChangeShapeType="1"/>
            </p:cNvSpPr>
            <p:nvPr/>
          </p:nvSpPr>
          <p:spPr bwMode="auto">
            <a:xfrm flipH="1">
              <a:off x="4667193" y="4977048"/>
              <a:ext cx="1223298" cy="30480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69" name="Line 96"/>
            <p:cNvSpPr>
              <a:spLocks noChangeShapeType="1"/>
            </p:cNvSpPr>
            <p:nvPr/>
          </p:nvSpPr>
          <p:spPr bwMode="auto">
            <a:xfrm flipH="1">
              <a:off x="3111573" y="3534011"/>
              <a:ext cx="478631" cy="279398"/>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70" name="Line 97"/>
            <p:cNvSpPr>
              <a:spLocks noChangeShapeType="1"/>
            </p:cNvSpPr>
            <p:nvPr/>
          </p:nvSpPr>
          <p:spPr bwMode="auto">
            <a:xfrm flipH="1">
              <a:off x="3111573" y="3788010"/>
              <a:ext cx="842169" cy="974780"/>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pic>
          <p:nvPicPr>
            <p:cNvPr id="71" name="Picture 70" descr="Negocio: bienvenido a Twitterland…"/>
            <p:cNvPicPr>
              <a:picLocks noChangeAspect="1"/>
            </p:cNvPicPr>
            <p:nvPr/>
          </p:nvPicPr>
          <p:blipFill>
            <a:blip r:embed="rId15" cstate="email">
              <a:extLst>
                <a:ext uri="{28A0092B-C50C-407E-A947-70E740481C1C}">
                  <a14:useLocalDpi xmlns:a14="http://schemas.microsoft.com/office/drawing/2010/main" val="0"/>
                </a:ext>
              </a:extLst>
            </a:blip>
            <a:stretch>
              <a:fillRect/>
            </a:stretch>
          </p:blipFill>
          <p:spPr>
            <a:xfrm>
              <a:off x="902054" y="2467210"/>
              <a:ext cx="1351476" cy="853887"/>
            </a:xfrm>
            <a:prstGeom prst="rect">
              <a:avLst/>
            </a:prstGeom>
          </p:spPr>
        </p:pic>
        <p:sp>
          <p:nvSpPr>
            <p:cNvPr id="72" name="Line 96"/>
            <p:cNvSpPr>
              <a:spLocks noChangeShapeType="1"/>
            </p:cNvSpPr>
            <p:nvPr/>
          </p:nvSpPr>
          <p:spPr bwMode="auto">
            <a:xfrm flipH="1">
              <a:off x="5411859" y="2772010"/>
              <a:ext cx="751682" cy="426943"/>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73" name="Line 96"/>
            <p:cNvSpPr>
              <a:spLocks noChangeShapeType="1"/>
            </p:cNvSpPr>
            <p:nvPr/>
          </p:nvSpPr>
          <p:spPr bwMode="auto">
            <a:xfrm flipH="1">
              <a:off x="6392142" y="2391644"/>
              <a:ext cx="581626" cy="380365"/>
            </a:xfrm>
            <a:prstGeom prst="line">
              <a:avLst/>
            </a:prstGeom>
            <a:noFill/>
            <a:ln w="9525">
              <a:solidFill>
                <a:schemeClr val="tx1"/>
              </a:solidFill>
              <a:round/>
              <a:headEnd/>
              <a:tailEnd/>
            </a:ln>
            <a:extLst>
              <a:ext uri="{909E8E84-426E-40dd-AFC4-6F175D3DCCD1}">
                <a14:hiddenFill xmlns="" xmlns:a14="http://schemas.microsoft.com/office/drawing/2010/main">
                  <a:noFill/>
                </a14:hiddenFill>
              </a:ext>
            </a:extLst>
          </p:spPr>
          <p:txBody>
            <a:bodyPr wrap="none" anchor="ctr"/>
            <a:lstStyle/>
            <a:p>
              <a:endParaRPr lang="en-US" kern="1200"/>
            </a:p>
          </p:txBody>
        </p:sp>
        <p:sp>
          <p:nvSpPr>
            <p:cNvPr id="74" name="Rectangle 73"/>
            <p:cNvSpPr>
              <a:spLocks noChangeArrowheads="1"/>
            </p:cNvSpPr>
            <p:nvPr/>
          </p:nvSpPr>
          <p:spPr bwMode="auto">
            <a:xfrm>
              <a:off x="3502892" y="1280915"/>
              <a:ext cx="1974850" cy="587375"/>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anchor="ctr"/>
            <a:lstStyle/>
            <a:p>
              <a:pPr algn="ctr"/>
              <a:r>
                <a:rPr lang="en-US" kern="1200" dirty="0">
                  <a:solidFill>
                    <a:srgbClr val="080808"/>
                  </a:solidFill>
                </a:rPr>
                <a:t>Local INSTITUTIONS</a:t>
              </a:r>
            </a:p>
          </p:txBody>
        </p:sp>
        <p:sp>
          <p:nvSpPr>
            <p:cNvPr id="75" name="Rectangle 74"/>
            <p:cNvSpPr>
              <a:spLocks noChangeArrowheads="1"/>
            </p:cNvSpPr>
            <p:nvPr/>
          </p:nvSpPr>
          <p:spPr bwMode="auto">
            <a:xfrm>
              <a:off x="3590204" y="2127485"/>
              <a:ext cx="1544638" cy="593725"/>
            </a:xfrm>
            <a:prstGeom prst="rect">
              <a:avLst/>
            </a:prstGeom>
            <a:solidFill>
              <a:schemeClr val="bg1"/>
            </a:solidFill>
            <a:ln w="9525">
              <a:solidFill>
                <a:schemeClr val="tx1"/>
              </a:solidFill>
              <a:miter lim="800000"/>
              <a:headEnd/>
              <a:tailEnd/>
            </a:ln>
            <a:effectLst>
              <a:outerShdw dist="53882" dir="2700000" algn="ctr" rotWithShape="0">
                <a:schemeClr val="bg2"/>
              </a:outerShdw>
            </a:effectLst>
          </p:spPr>
          <p:txBody>
            <a:bodyPr anchor="ctr"/>
            <a:lstStyle/>
            <a:p>
              <a:pPr algn="ctr"/>
              <a:r>
                <a:rPr lang="en-US" kern="1200" dirty="0">
                  <a:solidFill>
                    <a:srgbClr val="080808"/>
                  </a:solidFill>
                </a:rPr>
                <a:t>Citizens’ Associations</a:t>
              </a:r>
            </a:p>
          </p:txBody>
        </p:sp>
        <p:sp>
          <p:nvSpPr>
            <p:cNvPr id="76" name="AutoShape 6"/>
            <p:cNvSpPr>
              <a:spLocks noChangeArrowheads="1"/>
            </p:cNvSpPr>
            <p:nvPr/>
          </p:nvSpPr>
          <p:spPr bwMode="auto">
            <a:xfrm>
              <a:off x="3267943" y="3064109"/>
              <a:ext cx="2424112" cy="1377951"/>
            </a:xfrm>
            <a:custGeom>
              <a:avLst/>
              <a:gdLst>
                <a:gd name="T0" fmla="*/ 957792 w 21600"/>
                <a:gd name="T1" fmla="*/ 115729 h 21600"/>
                <a:gd name="T2" fmla="*/ 258233 w 21600"/>
                <a:gd name="T3" fmla="*/ 571500 h 21600"/>
                <a:gd name="T4" fmla="*/ 957792 w 21600"/>
                <a:gd name="T5" fmla="*/ 1143000 h 21600"/>
                <a:gd name="T6" fmla="*/ 1646767 w 21600"/>
                <a:gd name="T7" fmla="*/ 5715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99CC"/>
            </a:solidFill>
            <a:ln w="9525">
              <a:solidFill>
                <a:schemeClr val="tx1"/>
              </a:solidFill>
              <a:miter lim="800000"/>
              <a:headEnd/>
              <a:tailEnd/>
            </a:ln>
            <a:effectLst>
              <a:outerShdw dist="53882" dir="2700000" algn="ctr" rotWithShape="0">
                <a:schemeClr val="bg2"/>
              </a:outerShdw>
            </a:effectLst>
          </p:spPr>
          <p:txBody>
            <a:bodyPr lIns="0" rIns="0" anchor="ctr"/>
            <a:lstStyle/>
            <a:p>
              <a:pPr algn="ctr"/>
              <a:r>
                <a:rPr lang="en-US" sz="1600" kern="1200" dirty="0">
                  <a:solidFill>
                    <a:srgbClr val="080808"/>
                  </a:solidFill>
                  <a:latin typeface="Calibri"/>
                  <a:cs typeface="Calibri"/>
                </a:rPr>
                <a:t>Gifts of INDIVIDUALS</a:t>
              </a:r>
            </a:p>
          </p:txBody>
        </p:sp>
        <p:pic>
          <p:nvPicPr>
            <p:cNvPr id="77" name="Picture 76"/>
            <p:cNvPicPr>
              <a:picLocks noChangeAspect="1" noChangeArrowheads="1"/>
            </p:cNvPicPr>
            <p:nvPr/>
          </p:nvPicPr>
          <p:blipFill>
            <a:blip r:embed="rId16" cstate="email">
              <a:extLst>
                <a:ext uri="{28A0092B-C50C-407E-A947-70E740481C1C}">
                  <a14:useLocalDpi xmlns:a14="http://schemas.microsoft.com/office/drawing/2010/main" val="0"/>
                </a:ext>
              </a:extLst>
            </a:blip>
            <a:srcRect/>
            <a:stretch>
              <a:fillRect/>
            </a:stretch>
          </p:blipFill>
          <p:spPr bwMode="auto">
            <a:xfrm>
              <a:off x="5469805" y="2085433"/>
              <a:ext cx="977900" cy="977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grpSp>
        <p:nvGrpSpPr>
          <p:cNvPr id="78" name="Group 77">
            <a:extLst>
              <a:ext uri="{FF2B5EF4-FFF2-40B4-BE49-F238E27FC236}">
                <a16:creationId xmlns:a16="http://schemas.microsoft.com/office/drawing/2014/main" id="{A2D5640E-0CD9-0940-8BA7-30B44DF2866D}"/>
              </a:ext>
            </a:extLst>
          </p:cNvPr>
          <p:cNvGrpSpPr/>
          <p:nvPr/>
        </p:nvGrpSpPr>
        <p:grpSpPr>
          <a:xfrm>
            <a:off x="7905335" y="6240260"/>
            <a:ext cx="1093468" cy="516254"/>
            <a:chOff x="0" y="0"/>
            <a:chExt cx="1093707" cy="516610"/>
          </a:xfrm>
        </p:grpSpPr>
        <p:sp>
          <p:nvSpPr>
            <p:cNvPr id="79"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0" name="Picture 79">
              <a:extLst>
                <a:ext uri="{FF2B5EF4-FFF2-40B4-BE49-F238E27FC236}">
                  <a16:creationId xmlns:a16="http://schemas.microsoft.com/office/drawing/2014/main" id="{76B200CE-8B00-554E-A4DF-12B50B3FF7F2}"/>
                </a:ext>
              </a:extLst>
            </p:cNvPr>
            <p:cNvPicPr>
              <a:picLocks noChangeAspect="1"/>
            </p:cNvPicPr>
            <p:nvPr/>
          </p:nvPicPr>
          <p:blipFill>
            <a:blip r:embed="rId17"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20412674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descr="Large confetti"/>
          <p:cNvSpPr>
            <a:spLocks noGrp="1" noChangeArrowheads="1"/>
          </p:cNvSpPr>
          <p:nvPr>
            <p:ph type="title"/>
          </p:nvPr>
        </p:nvSpPr>
        <p:spPr>
          <a:xfrm>
            <a:off x="549275" y="107576"/>
            <a:ext cx="8042276" cy="1162361"/>
          </a:xfrm>
        </p:spPr>
        <p:txBody>
          <a:bodyPr/>
          <a:lstStyle/>
          <a:p>
            <a:pPr eaLnBrk="1" hangingPunct="1">
              <a:lnSpc>
                <a:spcPct val="80000"/>
              </a:lnSpc>
            </a:pPr>
            <a:r>
              <a:rPr lang="en-US" sz="4400" dirty="0">
                <a:latin typeface="Calibri"/>
                <a:cs typeface="Calibri"/>
              </a:rPr>
              <a:t>Consequences of the Needs Map for Local Residents</a:t>
            </a:r>
          </a:p>
        </p:txBody>
      </p:sp>
      <p:sp>
        <p:nvSpPr>
          <p:cNvPr id="24579" name="Rectangle 3"/>
          <p:cNvSpPr>
            <a:spLocks noGrp="1" noChangeArrowheads="1"/>
          </p:cNvSpPr>
          <p:nvPr>
            <p:ph type="body" idx="1"/>
          </p:nvPr>
        </p:nvSpPr>
        <p:spPr>
          <a:xfrm>
            <a:off x="382514" y="1269937"/>
            <a:ext cx="8614217" cy="5005730"/>
          </a:xfrm>
        </p:spPr>
        <p:txBody>
          <a:bodyPr>
            <a:noAutofit/>
          </a:bodyPr>
          <a:lstStyle/>
          <a:p>
            <a:pPr eaLnBrk="1" hangingPunct="1">
              <a:lnSpc>
                <a:spcPct val="110000"/>
              </a:lnSpc>
              <a:spcBef>
                <a:spcPts val="600"/>
              </a:spcBef>
            </a:pPr>
            <a:r>
              <a:rPr lang="ja-JP" altLang="en-US" sz="2800" dirty="0">
                <a:latin typeface="Calibri"/>
                <a:cs typeface="Calibri"/>
              </a:rPr>
              <a:t>“</a:t>
            </a:r>
            <a:r>
              <a:rPr lang="en-US" altLang="ja-JP" sz="2800" dirty="0">
                <a:latin typeface="Calibri"/>
                <a:cs typeface="Calibri"/>
              </a:rPr>
              <a:t>We are deficient</a:t>
            </a:r>
            <a:r>
              <a:rPr lang="ja-JP" altLang="en-US" sz="2800" dirty="0">
                <a:latin typeface="Calibri"/>
                <a:cs typeface="Calibri"/>
              </a:rPr>
              <a:t>”</a:t>
            </a:r>
            <a:endParaRPr lang="en-US" sz="2800" dirty="0">
              <a:latin typeface="Calibri"/>
              <a:cs typeface="Calibri"/>
            </a:endParaRPr>
          </a:p>
          <a:p>
            <a:pPr eaLnBrk="1" hangingPunct="1">
              <a:lnSpc>
                <a:spcPct val="110000"/>
              </a:lnSpc>
              <a:spcBef>
                <a:spcPts val="600"/>
              </a:spcBef>
            </a:pPr>
            <a:r>
              <a:rPr lang="en-US" sz="2800" dirty="0">
                <a:latin typeface="Calibri"/>
                <a:cs typeface="Calibri"/>
              </a:rPr>
              <a:t>Our local relationships are damaged</a:t>
            </a:r>
          </a:p>
          <a:p>
            <a:pPr eaLnBrk="1" hangingPunct="1">
              <a:lnSpc>
                <a:spcPct val="110000"/>
              </a:lnSpc>
              <a:spcBef>
                <a:spcPts val="600"/>
              </a:spcBef>
            </a:pPr>
            <a:r>
              <a:rPr lang="en-US" sz="2800" dirty="0">
                <a:latin typeface="Calibri"/>
                <a:cs typeface="Calibri"/>
              </a:rPr>
              <a:t>Most money comes into our community for programs – often narrowly defined</a:t>
            </a:r>
          </a:p>
          <a:p>
            <a:pPr eaLnBrk="1" hangingPunct="1">
              <a:lnSpc>
                <a:spcPct val="110000"/>
              </a:lnSpc>
              <a:spcBef>
                <a:spcPts val="600"/>
              </a:spcBef>
            </a:pPr>
            <a:r>
              <a:rPr lang="en-US" sz="2800" dirty="0">
                <a:latin typeface="Calibri"/>
                <a:cs typeface="Calibri"/>
              </a:rPr>
              <a:t>Money can get misdirected towards professional helpers, not residents</a:t>
            </a:r>
          </a:p>
          <a:p>
            <a:pPr eaLnBrk="1" hangingPunct="1">
              <a:lnSpc>
                <a:spcPct val="110000"/>
              </a:lnSpc>
              <a:spcBef>
                <a:spcPts val="600"/>
              </a:spcBef>
            </a:pPr>
            <a:r>
              <a:rPr lang="en-US" sz="2800" dirty="0">
                <a:latin typeface="Calibri"/>
                <a:cs typeface="Calibri"/>
              </a:rPr>
              <a:t>We place focus on leaders who magnify deficiencies</a:t>
            </a:r>
          </a:p>
          <a:p>
            <a:pPr eaLnBrk="1" hangingPunct="1">
              <a:lnSpc>
                <a:spcPct val="110000"/>
              </a:lnSpc>
              <a:spcBef>
                <a:spcPts val="600"/>
              </a:spcBef>
            </a:pPr>
            <a:r>
              <a:rPr lang="en-US" sz="2800" dirty="0">
                <a:latin typeface="Calibri"/>
                <a:cs typeface="Calibri"/>
              </a:rPr>
              <a:t>We reward failure and foster dependency on systems</a:t>
            </a:r>
          </a:p>
          <a:p>
            <a:pPr eaLnBrk="1" hangingPunct="1">
              <a:lnSpc>
                <a:spcPct val="110000"/>
              </a:lnSpc>
              <a:spcBef>
                <a:spcPts val="600"/>
              </a:spcBef>
            </a:pPr>
            <a:r>
              <a:rPr lang="en-US" sz="2800" dirty="0">
                <a:latin typeface="Calibri"/>
                <a:cs typeface="Calibri"/>
              </a:rPr>
              <a:t>Our community has a poor self-image</a:t>
            </a:r>
          </a:p>
          <a:p>
            <a:pPr eaLnBrk="1" hangingPunct="1">
              <a:lnSpc>
                <a:spcPct val="110000"/>
              </a:lnSpc>
              <a:spcBef>
                <a:spcPts val="600"/>
              </a:spcBef>
            </a:pPr>
            <a:r>
              <a:rPr lang="en-US" sz="2800" dirty="0">
                <a:latin typeface="Calibri"/>
                <a:cs typeface="Calibri"/>
              </a:rPr>
              <a:t>We experience hopelessness</a:t>
            </a:r>
          </a:p>
        </p:txBody>
      </p:sp>
      <p:grpSp>
        <p:nvGrpSpPr>
          <p:cNvPr id="4" name="Group 3">
            <a:extLst>
              <a:ext uri="{FF2B5EF4-FFF2-40B4-BE49-F238E27FC236}">
                <a16:creationId xmlns:a16="http://schemas.microsoft.com/office/drawing/2014/main" id="{A2D5640E-0CD9-0940-8BA7-30B44DF2866D}"/>
              </a:ext>
            </a:extLst>
          </p:cNvPr>
          <p:cNvGrpSpPr/>
          <p:nvPr/>
        </p:nvGrpSpPr>
        <p:grpSpPr>
          <a:xfrm>
            <a:off x="7745732" y="6175556"/>
            <a:ext cx="1093468" cy="516254"/>
            <a:chOff x="0" y="0"/>
            <a:chExt cx="1093707" cy="516610"/>
          </a:xfrm>
        </p:grpSpPr>
        <p:sp>
          <p:nvSpPr>
            <p:cNvPr id="5"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1694586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5"/>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242794" y="1845228"/>
            <a:ext cx="2931148" cy="305889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126" name="Oval 6"/>
          <p:cNvSpPr>
            <a:spLocks noChangeArrowheads="1"/>
          </p:cNvSpPr>
          <p:nvPr/>
        </p:nvSpPr>
        <p:spPr bwMode="auto">
          <a:xfrm>
            <a:off x="2286000" y="1143000"/>
            <a:ext cx="4495800" cy="4343400"/>
          </a:xfrm>
          <a:prstGeom prst="ellipse">
            <a:avLst/>
          </a:prstGeom>
          <a:noFill/>
          <a:ln w="57150" cmpd="sng">
            <a:solidFill>
              <a:schemeClr val="hlink"/>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sp>
        <p:nvSpPr>
          <p:cNvPr id="4" name="Rectangle 2" descr="Large confetti"/>
          <p:cNvSpPr>
            <a:spLocks noGrp="1" noChangeArrowheads="1"/>
          </p:cNvSpPr>
          <p:nvPr>
            <p:ph type="title"/>
          </p:nvPr>
        </p:nvSpPr>
        <p:spPr>
          <a:xfrm>
            <a:off x="515019" y="27020"/>
            <a:ext cx="8042275" cy="896775"/>
          </a:xfrm>
        </p:spPr>
        <p:txBody>
          <a:bodyPr/>
          <a:lstStyle/>
          <a:p>
            <a:pPr eaLnBrk="1" hangingPunct="1"/>
            <a:r>
              <a:rPr lang="en-US" dirty="0">
                <a:latin typeface="Calibri"/>
                <a:ea typeface="MS PGothic" charset="0"/>
                <a:cs typeface="Calibri"/>
              </a:rPr>
              <a:t>Individuals</a:t>
            </a:r>
          </a:p>
        </p:txBody>
      </p:sp>
      <p:grpSp>
        <p:nvGrpSpPr>
          <p:cNvPr id="5" name="Group 4">
            <a:extLst>
              <a:ext uri="{FF2B5EF4-FFF2-40B4-BE49-F238E27FC236}">
                <a16:creationId xmlns:a16="http://schemas.microsoft.com/office/drawing/2014/main" id="{A2D5640E-0CD9-0940-8BA7-30B44DF2866D}"/>
              </a:ext>
            </a:extLst>
          </p:cNvPr>
          <p:cNvGrpSpPr/>
          <p:nvPr/>
        </p:nvGrpSpPr>
        <p:grpSpPr>
          <a:xfrm>
            <a:off x="7870423" y="6196191"/>
            <a:ext cx="1093468" cy="516254"/>
            <a:chOff x="0" y="0"/>
            <a:chExt cx="1093707" cy="516610"/>
          </a:xfrm>
        </p:grpSpPr>
        <p:sp>
          <p:nvSpPr>
            <p:cNvPr id="6"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76B200CE-8B00-554E-A4DF-12B50B3FF7F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2339810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descr="Large confetti"/>
          <p:cNvSpPr>
            <a:spLocks noGrp="1" noChangeArrowheads="1"/>
          </p:cNvSpPr>
          <p:nvPr>
            <p:ph type="title"/>
          </p:nvPr>
        </p:nvSpPr>
        <p:spPr>
          <a:xfrm>
            <a:off x="351302" y="189140"/>
            <a:ext cx="8363703" cy="1040267"/>
          </a:xfrm>
        </p:spPr>
        <p:txBody>
          <a:bodyPr/>
          <a:lstStyle/>
          <a:p>
            <a:pPr eaLnBrk="1" hangingPunct="1"/>
            <a:r>
              <a:rPr lang="en-US" sz="4400" dirty="0">
                <a:latin typeface="Calibri"/>
                <a:cs typeface="Calibri"/>
              </a:rPr>
              <a:t>Sample Personal Capacity Inventory </a:t>
            </a:r>
          </a:p>
        </p:txBody>
      </p:sp>
      <p:sp>
        <p:nvSpPr>
          <p:cNvPr id="94211" name="Rectangle 3"/>
          <p:cNvSpPr>
            <a:spLocks noGrp="1" noChangeArrowheads="1"/>
          </p:cNvSpPr>
          <p:nvPr>
            <p:ph type="body" idx="1"/>
          </p:nvPr>
        </p:nvSpPr>
        <p:spPr>
          <a:xfrm>
            <a:off x="549275" y="1499608"/>
            <a:ext cx="8042276" cy="4714193"/>
          </a:xfrm>
          <a:ln>
            <a:noFill/>
          </a:ln>
        </p:spPr>
        <p:txBody>
          <a:bodyPr>
            <a:normAutofit/>
          </a:bodyPr>
          <a:lstStyle/>
          <a:p>
            <a:pPr marL="0" indent="0" algn="ctr" eaLnBrk="1" hangingPunct="1">
              <a:buFontTx/>
              <a:buNone/>
              <a:defRPr/>
            </a:pPr>
            <a:r>
              <a:rPr lang="en-US" sz="3200" dirty="0">
                <a:solidFill>
                  <a:schemeClr val="accent1">
                    <a:lumMod val="75000"/>
                  </a:schemeClr>
                </a:solidFill>
                <a:latin typeface="Calibri"/>
                <a:cs typeface="Calibri"/>
              </a:rPr>
              <a:t>Gifts I Can Give To My Community</a:t>
            </a:r>
            <a:endParaRPr lang="en-US" sz="3200" b="1" dirty="0">
              <a:solidFill>
                <a:schemeClr val="accent1">
                  <a:lumMod val="75000"/>
                </a:schemeClr>
              </a:solidFill>
              <a:latin typeface="Calibri"/>
              <a:cs typeface="Calibri"/>
            </a:endParaRPr>
          </a:p>
          <a:p>
            <a:pPr marL="0" indent="0" eaLnBrk="1" hangingPunct="1">
              <a:buFontTx/>
              <a:buNone/>
              <a:defRPr/>
            </a:pPr>
            <a:r>
              <a:rPr lang="en-US" dirty="0">
                <a:solidFill>
                  <a:schemeClr val="accent1">
                    <a:lumMod val="75000"/>
                  </a:schemeClr>
                </a:solidFill>
                <a:latin typeface="Calibri"/>
                <a:cs typeface="Calibri"/>
              </a:rPr>
              <a:t>Gifts of the Head </a:t>
            </a:r>
            <a:r>
              <a:rPr lang="en-US" dirty="0">
                <a:latin typeface="Calibri"/>
                <a:cs typeface="Calibri"/>
              </a:rPr>
              <a:t>(Things I know something about and would enjoy talking about with others, e.g., art, history, movies, birds).</a:t>
            </a:r>
          </a:p>
          <a:p>
            <a:pPr marL="0" indent="0" eaLnBrk="1" hangingPunct="1">
              <a:buFontTx/>
              <a:buNone/>
              <a:defRPr/>
            </a:pPr>
            <a:r>
              <a:rPr lang="en-US" dirty="0">
                <a:solidFill>
                  <a:schemeClr val="accent1">
                    <a:lumMod val="75000"/>
                  </a:schemeClr>
                </a:solidFill>
                <a:latin typeface="Calibri"/>
                <a:cs typeface="Calibri"/>
              </a:rPr>
              <a:t>Gifts of the Hands </a:t>
            </a:r>
            <a:r>
              <a:rPr lang="en-US" dirty="0">
                <a:latin typeface="Calibri"/>
                <a:cs typeface="Calibri"/>
              </a:rPr>
              <a:t>(Things or skills I know how to do and would like to share with others, e.g., carpentry, sports, gardening, cooking).</a:t>
            </a:r>
          </a:p>
          <a:p>
            <a:pPr marL="0" indent="0" eaLnBrk="1" hangingPunct="1">
              <a:buFontTx/>
              <a:buNone/>
              <a:defRPr/>
            </a:pPr>
            <a:r>
              <a:rPr lang="en-US" dirty="0">
                <a:solidFill>
                  <a:schemeClr val="accent1">
                    <a:lumMod val="75000"/>
                  </a:schemeClr>
                </a:solidFill>
                <a:latin typeface="Calibri"/>
                <a:cs typeface="Calibri"/>
              </a:rPr>
              <a:t>Gifts of the Heart </a:t>
            </a:r>
            <a:r>
              <a:rPr lang="en-US" dirty="0">
                <a:latin typeface="Calibri"/>
                <a:cs typeface="Calibri"/>
              </a:rPr>
              <a:t>(Things I care deeply about, e.g., protection of the environment, civic life, children).</a:t>
            </a:r>
          </a:p>
          <a:p>
            <a:pPr marL="0" indent="0" eaLnBrk="1" hangingPunct="1">
              <a:buFontTx/>
              <a:buNone/>
              <a:defRPr/>
            </a:pPr>
            <a:endParaRPr lang="en-US" dirty="0">
              <a:latin typeface="Calibri"/>
              <a:cs typeface="Calibri"/>
            </a:endParaRPr>
          </a:p>
        </p:txBody>
      </p:sp>
      <p:grpSp>
        <p:nvGrpSpPr>
          <p:cNvPr id="4" name="Group 3">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5"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6888650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descr="Large confetti"/>
          <p:cNvSpPr>
            <a:spLocks noGrp="1" noChangeArrowheads="1"/>
          </p:cNvSpPr>
          <p:nvPr>
            <p:ph type="title"/>
          </p:nvPr>
        </p:nvSpPr>
        <p:spPr>
          <a:xfrm>
            <a:off x="609600" y="-304800"/>
            <a:ext cx="8042275" cy="1336675"/>
          </a:xfrm>
        </p:spPr>
        <p:txBody>
          <a:bodyPr/>
          <a:lstStyle/>
          <a:p>
            <a:pPr eaLnBrk="1" hangingPunct="1"/>
            <a:r>
              <a:rPr lang="en-US" dirty="0">
                <a:latin typeface="Calibri"/>
                <a:ea typeface="MS PGothic" charset="0"/>
                <a:cs typeface="Calibri"/>
              </a:rPr>
              <a:t>Associations</a:t>
            </a:r>
          </a:p>
        </p:txBody>
      </p:sp>
      <p:sp>
        <p:nvSpPr>
          <p:cNvPr id="6148" name="Oval 5"/>
          <p:cNvSpPr>
            <a:spLocks noChangeArrowheads="1"/>
          </p:cNvSpPr>
          <p:nvPr/>
        </p:nvSpPr>
        <p:spPr bwMode="auto">
          <a:xfrm>
            <a:off x="2286000" y="1295400"/>
            <a:ext cx="4800600" cy="4724400"/>
          </a:xfrm>
          <a:prstGeom prst="ellipse">
            <a:avLst/>
          </a:prstGeom>
          <a:noFill/>
          <a:ln w="57150" cmpd="sng">
            <a:solidFill>
              <a:schemeClr val="hlink"/>
            </a:solidFill>
            <a:round/>
            <a:headEnd/>
            <a:tailEnd/>
          </a:ln>
          <a:effectLst/>
          <a:extLst>
            <a:ext uri="{909E8E84-426E-40dd-AFC4-6F175D3DCCD1}">
              <a14:hiddenFill xmlns="" xmlns:a14="http://schemas.microsoft.com/office/drawing/2010/main">
                <a:solidFill>
                  <a:srgbClr val="FFFFFF"/>
                </a:solidFill>
              </a14:hiddenFill>
            </a:ext>
            <a:ext uri="{AF507438-7753-43e0-B8FC-AC1667EBCBE1}">
              <a14:hiddenEffects xmlns="" xmlns:a14="http://schemas.microsoft.com/office/drawing/2010/main">
                <a:effectLst>
                  <a:outerShdw blurRad="63500" dist="38099" dir="2700000" algn="ctr" rotWithShape="0">
                    <a:schemeClr val="bg2">
                      <a:alpha val="74997"/>
                    </a:schemeClr>
                  </a:outerShdw>
                </a:effectLst>
              </a14:hiddenEffects>
            </a:ext>
          </a:extLst>
        </p:spPr>
        <p:txBody>
          <a:bodyPr wrap="none" anchor="ctr"/>
          <a:lstStyle/>
          <a:p>
            <a:pPr algn="ctr">
              <a:defRPr/>
            </a:pPr>
            <a:endParaRPr lang="en-US" dirty="0">
              <a:latin typeface="Verdana"/>
              <a:ea typeface="ＭＳ Ｐゴシック" charset="0"/>
              <a:cs typeface="+mn-cs"/>
            </a:endParaRPr>
          </a:p>
        </p:txBody>
      </p:sp>
      <p:pic>
        <p:nvPicPr>
          <p:cNvPr id="18436" name="Picture 6"/>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14813" y="1371600"/>
            <a:ext cx="942975" cy="1419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437"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883275" y="2970213"/>
            <a:ext cx="942975" cy="1419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438" name="Picture 8"/>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14813" y="4568825"/>
            <a:ext cx="942975" cy="1419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439" name="Picture 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30475" y="2970213"/>
            <a:ext cx="942975" cy="1419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8440" name="Picture 10"/>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06875" y="2970213"/>
            <a:ext cx="942975" cy="14192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9" name="Group 8">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10"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76B200CE-8B00-554E-A4DF-12B50B3FF7F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2670031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descr="Large confetti"/>
          <p:cNvSpPr>
            <a:spLocks noGrp="1" noChangeArrowheads="1"/>
          </p:cNvSpPr>
          <p:nvPr>
            <p:ph type="title"/>
          </p:nvPr>
        </p:nvSpPr>
        <p:spPr>
          <a:xfrm>
            <a:off x="350107" y="269696"/>
            <a:ext cx="8042276" cy="1336956"/>
          </a:xfrm>
        </p:spPr>
        <p:txBody>
          <a:bodyPr/>
          <a:lstStyle/>
          <a:p>
            <a:pPr eaLnBrk="1" hangingPunct="1"/>
            <a:r>
              <a:rPr lang="en-US" sz="4400" dirty="0">
                <a:latin typeface="Calibri"/>
                <a:cs typeface="Calibri"/>
              </a:rPr>
              <a:t>What are Local Voluntary Associations?</a:t>
            </a:r>
          </a:p>
        </p:txBody>
      </p:sp>
      <p:sp>
        <p:nvSpPr>
          <p:cNvPr id="92163" name="Rectangle 3"/>
          <p:cNvSpPr>
            <a:spLocks noGrp="1" noChangeArrowheads="1"/>
          </p:cNvSpPr>
          <p:nvPr>
            <p:ph type="body" idx="1"/>
          </p:nvPr>
        </p:nvSpPr>
        <p:spPr>
          <a:xfrm>
            <a:off x="739559" y="1932268"/>
            <a:ext cx="7652824" cy="4343400"/>
          </a:xfrm>
        </p:spPr>
        <p:txBody>
          <a:bodyPr>
            <a:normAutofit/>
          </a:bodyPr>
          <a:lstStyle/>
          <a:p>
            <a:pPr eaLnBrk="1" hangingPunct="1"/>
            <a:r>
              <a:rPr lang="en-US" sz="2800" dirty="0">
                <a:latin typeface="Calibri"/>
                <a:cs typeface="Calibri"/>
              </a:rPr>
              <a:t>Groups of two or more residents joined together around a common activity or interest, often sharing a common passion, care and interest.</a:t>
            </a:r>
          </a:p>
          <a:p>
            <a:pPr eaLnBrk="1" hangingPunct="1"/>
            <a:r>
              <a:rPr lang="en-US" sz="2800" dirty="0">
                <a:latin typeface="Calibri"/>
                <a:cs typeface="Calibri"/>
              </a:rPr>
              <a:t>Might have a small paid staff, but</a:t>
            </a:r>
          </a:p>
          <a:p>
            <a:pPr eaLnBrk="1" hangingPunct="1"/>
            <a:r>
              <a:rPr lang="en-US" sz="2800" dirty="0">
                <a:latin typeface="Calibri"/>
                <a:cs typeface="Calibri"/>
              </a:rPr>
              <a:t>Members always create the vision and engage in the work to achieve the goal.</a:t>
            </a:r>
          </a:p>
        </p:txBody>
      </p:sp>
      <p:grpSp>
        <p:nvGrpSpPr>
          <p:cNvPr id="4" name="Group 3">
            <a:extLst>
              <a:ext uri="{FF2B5EF4-FFF2-40B4-BE49-F238E27FC236}">
                <a16:creationId xmlns:a16="http://schemas.microsoft.com/office/drawing/2014/main" id="{A2D5640E-0CD9-0940-8BA7-30B44DF2866D}"/>
              </a:ext>
            </a:extLst>
          </p:cNvPr>
          <p:cNvGrpSpPr/>
          <p:nvPr/>
        </p:nvGrpSpPr>
        <p:grpSpPr>
          <a:xfrm>
            <a:off x="7745732" y="6129093"/>
            <a:ext cx="1093468" cy="516254"/>
            <a:chOff x="0" y="0"/>
            <a:chExt cx="1093707" cy="516610"/>
          </a:xfrm>
        </p:grpSpPr>
        <p:sp>
          <p:nvSpPr>
            <p:cNvPr id="5" name="Text Box 3">
              <a:extLst>
                <a:ext uri="{FF2B5EF4-FFF2-40B4-BE49-F238E27FC236}">
                  <a16:creationId xmlns:a16="http://schemas.microsoft.com/office/drawing/2014/main" id="{7A97E3E1-E12C-1B42-85F1-E51C9B6102FE}"/>
                </a:ext>
              </a:extLst>
            </p:cNvPr>
            <p:cNvSpPr txBox="1"/>
            <p:nvPr/>
          </p:nvSpPr>
          <p:spPr>
            <a:xfrm>
              <a:off x="850900" y="304800"/>
              <a:ext cx="242807" cy="21181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900">
                  <a:effectLst/>
                  <a:latin typeface="Calibri" panose="020F0502020204030204" pitchFamily="34" charset="0"/>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76B200CE-8B00-554E-A4DF-12B50B3FF7F2}"/>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51230" cy="475615"/>
            </a:xfrm>
            <a:prstGeom prst="rect">
              <a:avLst/>
            </a:prstGeom>
          </p:spPr>
        </p:pic>
      </p:grpSp>
    </p:spTree>
    <p:extLst>
      <p:ext uri="{BB962C8B-B14F-4D97-AF65-F5344CB8AC3E}">
        <p14:creationId xmlns:p14="http://schemas.microsoft.com/office/powerpoint/2010/main" val="3340338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559EBED0A08D644AE95595B04F56630" ma:contentTypeVersion="2" ma:contentTypeDescription="Create a new document." ma:contentTypeScope="" ma:versionID="a41e610be042b1bb32d3f972200f61f0">
  <xsd:schema xmlns:xsd="http://www.w3.org/2001/XMLSchema" xmlns:xs="http://www.w3.org/2001/XMLSchema" xmlns:p="http://schemas.microsoft.com/office/2006/metadata/properties" xmlns:ns1="http://schemas.microsoft.com/sharepoint/v3" targetNamespace="http://schemas.microsoft.com/office/2006/metadata/properties" ma:root="true" ma:fieldsID="61526a84ecb9c4723cd18f9a06fb3bf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995F5F-001C-44AF-9319-C62A18F0987A}">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30AA0CB6-8B68-4ACE-BB39-60B463AE2F85}"/>
</file>

<file path=customXml/itemProps3.xml><?xml version="1.0" encoding="utf-8"?>
<ds:datastoreItem xmlns:ds="http://schemas.openxmlformats.org/officeDocument/2006/customXml" ds:itemID="{F2971298-DC17-4802-92DC-75A56A6A93A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Breeze.thmx</Template>
  <TotalTime>11446</TotalTime>
  <Words>1815</Words>
  <Application>Microsoft Office PowerPoint</Application>
  <PresentationFormat>On-screen Show (4:3)</PresentationFormat>
  <Paragraphs>255</Paragraphs>
  <Slides>25</Slides>
  <Notes>22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0</vt:i4>
      </vt:variant>
      <vt:variant>
        <vt:lpstr>Slide Titles</vt:lpstr>
      </vt:variant>
      <vt:variant>
        <vt:i4>25</vt:i4>
      </vt:variant>
    </vt:vector>
  </HeadingPairs>
  <TitlesOfParts>
    <vt:vector size="34" baseType="lpstr">
      <vt:lpstr>MS PGothic</vt:lpstr>
      <vt:lpstr>MS PGothic</vt:lpstr>
      <vt:lpstr>Calibri</vt:lpstr>
      <vt:lpstr>News Gothic MT</vt:lpstr>
      <vt:lpstr>Times New Roman</vt:lpstr>
      <vt:lpstr>Verdana</vt:lpstr>
      <vt:lpstr>Wingdings 2</vt:lpstr>
      <vt:lpstr>ヒラギノ角ゴ Pro W3</vt:lpstr>
      <vt:lpstr>Breeze</vt:lpstr>
      <vt:lpstr>Asset-Based Community Development</vt:lpstr>
      <vt:lpstr>The Dilemma . . .</vt:lpstr>
      <vt:lpstr>Neighborhoods Needs Map</vt:lpstr>
      <vt:lpstr>Community Assets Map</vt:lpstr>
      <vt:lpstr>Consequences of the Needs Map for Local Residents</vt:lpstr>
      <vt:lpstr>Individuals</vt:lpstr>
      <vt:lpstr>Sample Personal Capacity Inventory </vt:lpstr>
      <vt:lpstr>Associations</vt:lpstr>
      <vt:lpstr>What are Local Voluntary Associations?</vt:lpstr>
      <vt:lpstr>Typical Neighborhood Associations</vt:lpstr>
      <vt:lpstr>Typical Neighborhood Associations (cont’d)</vt:lpstr>
      <vt:lpstr>Institutions</vt:lpstr>
      <vt:lpstr>Local Institutions</vt:lpstr>
      <vt:lpstr>PowerPoint Presentation</vt:lpstr>
      <vt:lpstr>Physical Space</vt:lpstr>
      <vt:lpstr>Community Assets (physical, social capital, economy)</vt:lpstr>
      <vt:lpstr>Exchange</vt:lpstr>
      <vt:lpstr>PowerPoint Presentation</vt:lpstr>
      <vt:lpstr>PowerPoint Presentation</vt:lpstr>
      <vt:lpstr>Six Community Assets</vt:lpstr>
      <vt:lpstr>Basic ABCD Findings</vt:lpstr>
      <vt:lpstr>Connector’s Skills</vt:lpstr>
      <vt:lpstr>Three Planning Questions</vt:lpstr>
      <vt:lpstr>Citizen Power Progression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Asset-Based Community Development</dc:title>
  <dc:creator>Kim Hopes</dc:creator>
  <cp:lastModifiedBy>Win7v7a</cp:lastModifiedBy>
  <cp:revision>241</cp:revision>
  <cp:lastPrinted>2017-02-19T22:58:16Z</cp:lastPrinted>
  <dcterms:created xsi:type="dcterms:W3CDTF">2016-10-26T21:27:50Z</dcterms:created>
  <dcterms:modified xsi:type="dcterms:W3CDTF">2020-02-06T20:11:25Z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0x010100B559EBED0A08D644AE95595B04F56630</vt:lpwstr>
  </property>
</Properties>
</file>