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8" r:id="rId2"/>
    <p:sldId id="272" r:id="rId3"/>
    <p:sldId id="271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73" r:id="rId12"/>
    <p:sldId id="257" r:id="rId13"/>
    <p:sldId id="259" r:id="rId14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431038-DC9B-4860-8BAC-FEF0EABFD26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BF3750-4072-4B34-8573-E5CAB1BD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7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CBB3-C14A-4599-B843-3772A6E80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D26CC-2B0B-496D-91E0-DE23E7AB8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EE31B-4FD3-445B-9A6A-DD7AF7AFE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31F1D-3B07-4889-932A-26925773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CD23E-5292-4F3B-AC67-A754BAA5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6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3C9DC-2FB1-4FDE-88F7-1B021A9E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7B9C7-9178-4A02-8FF3-FE186B0A7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235A0-5F0D-4348-8D32-8BFEEDD68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178C8-0D44-4946-809E-846DC472F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9F578-2227-401D-8D7A-EFD7E57D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9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F1BC1B-19E7-44DE-B755-985B030CC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DA74E-1492-4E3F-AF2C-A77D1A67F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224EB-67BD-4253-B7DA-05CA495D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B6009-FCD7-4F0F-9FEC-A232C8816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084F4-11C5-4985-9BB5-C5FE2DD4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7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0484-5159-40B5-BEE1-D31DF6C8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818DE-841B-4C98-A155-2611A83BD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BF2A3-A86A-44ED-86CD-25961F0D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AF063-4E9E-4F65-92F1-9446E1BC4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DCC63-BCAF-4096-96BC-23864193B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0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E36CB-A4BC-40B7-9692-88C51B329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BC1FF-67BB-4CAB-A5AC-0CFE682B8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14D67-5892-48D1-A4DF-F09FFA6A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EC80B-9AC8-410F-A5EC-48F13F576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07C3A-5C11-48D6-B807-90F8B21DC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4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0A70E-F97A-4D59-B3BC-3B1ED4536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14815-8263-427F-94C7-4ECFB47B45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6BE45-AEDA-4455-A9C7-02B006F5B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A649A-3D2B-4A54-A69A-8453E506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0781E-8DEC-439B-8404-41CC0F44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13F00-EB09-45B9-8E63-8CA5D3864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8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4275E-3897-4EEE-AC06-841A9451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80D3D-435D-4B35-AAF1-0707DDE39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2F85C-FFDD-4B33-BBFC-E571FC711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BAB740-B21C-4C19-8DF8-37058709E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8EB73-01DC-46C3-B84F-51AB99AB5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C313EC-D732-474C-8046-0E1AA48B4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C87891-40EB-4F83-973E-3F93F7B4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89FF00-1853-449F-831A-E1B194F1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619F5-B646-4C40-B137-4C4C6B0CF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5CAD6C-461F-4399-8555-10071370F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297571-A411-4E4F-9FB6-2DF15652B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4F995C-1DBA-4863-978D-D4B11174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5F929-54D2-4784-9B06-C67DABB6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B38D44-0BDB-4A17-ABC7-4303EED8B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FDD69-5BD5-4F66-BB5A-1971E2FD5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9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4957E-A97A-41EC-9DA7-BA0D5E438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F93FB-5F2F-4DE2-9BD1-24CAE260B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AD2B5-CAF3-45EB-B8FD-1A04A859D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D68B0-022B-41B7-9E3C-52DE46887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3632C-03FB-41D4-8AE7-3945A9DDD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EA655-C6D0-4F1A-A4F1-A205F62ED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D2F42-30F4-4013-B758-ADBD270F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E5EE29-B1D7-42C8-9619-2B80B5329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401B5-7AA0-4F67-B279-8F0DD9B8C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9D037-7178-4F19-A9A0-9069B0DE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BB8D3-315C-4B41-875A-BC032689F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67583-D857-4AD2-B919-9B443979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6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ED6EE1-834C-4265-A385-439CF4B88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BC938-F0BF-41A6-9C04-D23940DF3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59821-FD4D-4BAA-93C9-FA42EE14FF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57F29-965D-4EA2-BF7B-DAC7D9FE0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93A76-F0E0-4D65-81FA-81E972053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0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</a:t>
            </a:r>
            <a:br>
              <a:rPr lang="en-US" dirty="0" smtClean="0"/>
            </a:br>
            <a:r>
              <a:rPr lang="en-US" dirty="0" smtClean="0"/>
              <a:t>in Today’s Political Climate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Improving Information Literacy Can Help Us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6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DA73EB4-FF56-4DD5-84BC-CF1BBAB73F26}"/>
              </a:ext>
            </a:extLst>
          </p:cNvPr>
          <p:cNvSpPr txBox="1"/>
          <p:nvPr/>
        </p:nvSpPr>
        <p:spPr>
          <a:xfrm>
            <a:off x="901521" y="1017431"/>
            <a:ext cx="1680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Political Climate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8DAB59-E571-4811-801F-E2CF69583C35}"/>
              </a:ext>
            </a:extLst>
          </p:cNvPr>
          <p:cNvSpPr txBox="1"/>
          <p:nvPr/>
        </p:nvSpPr>
        <p:spPr>
          <a:xfrm>
            <a:off x="1958082" y="1770963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“Bubbles”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81619-4212-4011-820E-D06FFD27F8E8}"/>
              </a:ext>
            </a:extLst>
          </p:cNvPr>
          <p:cNvSpPr txBox="1"/>
          <p:nvPr/>
        </p:nvSpPr>
        <p:spPr>
          <a:xfrm>
            <a:off x="4142313" y="2149824"/>
            <a:ext cx="2078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Literacy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068C0-D923-4391-8397-F6E237491E81}"/>
              </a:ext>
            </a:extLst>
          </p:cNvPr>
          <p:cNvSpPr txBox="1"/>
          <p:nvPr/>
        </p:nvSpPr>
        <p:spPr>
          <a:xfrm>
            <a:off x="3288515" y="2852196"/>
            <a:ext cx="115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13BC2-8CC9-4DC0-A2A4-9DC25E5290BD}"/>
              </a:ext>
            </a:extLst>
          </p:cNvPr>
          <p:cNvSpPr txBox="1"/>
          <p:nvPr/>
        </p:nvSpPr>
        <p:spPr>
          <a:xfrm>
            <a:off x="6212379" y="3554569"/>
            <a:ext cx="408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Become Informed </a:t>
            </a:r>
            <a:r>
              <a:rPr lang="en-US" dirty="0"/>
              <a:t>Consumers of Statistics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C9CAF7-656B-4893-A89A-434C60077F60}"/>
              </a:ext>
            </a:extLst>
          </p:cNvPr>
          <p:cNvSpPr txBox="1"/>
          <p:nvPr/>
        </p:nvSpPr>
        <p:spPr>
          <a:xfrm>
            <a:off x="4829577" y="4468969"/>
            <a:ext cx="117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Skepticism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43D5C7-063B-427F-85DD-A0A9DAFCC097}"/>
              </a:ext>
            </a:extLst>
          </p:cNvPr>
          <p:cNvSpPr txBox="1"/>
          <p:nvPr/>
        </p:nvSpPr>
        <p:spPr>
          <a:xfrm>
            <a:off x="6619741" y="4945487"/>
            <a:ext cx="14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Cognitive Bias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A33E10-54A5-4FD7-9883-E80F673E007B}"/>
              </a:ext>
            </a:extLst>
          </p:cNvPr>
          <p:cNvSpPr txBox="1"/>
          <p:nvPr/>
        </p:nvSpPr>
        <p:spPr>
          <a:xfrm>
            <a:off x="7340958" y="5782614"/>
            <a:ext cx="281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Correlation is Not Causation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6BECA7-E1AE-45D3-B637-636B4D828DBA}"/>
              </a:ext>
            </a:extLst>
          </p:cNvPr>
          <p:cNvSpPr txBox="1"/>
          <p:nvPr/>
        </p:nvSpPr>
        <p:spPr>
          <a:xfrm>
            <a:off x="1958082" y="5424581"/>
            <a:ext cx="224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“Funky” – an example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74625" y="2852196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LSP 121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571" y="4095119"/>
            <a:ext cx="16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assignment</a:t>
            </a:r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>
            <a:off x="1828800" y="1562793"/>
            <a:ext cx="1795549" cy="872836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28800" y="1363287"/>
            <a:ext cx="290945" cy="300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056611" y="1895302"/>
            <a:ext cx="2277687" cy="89777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5" idx="2"/>
          </p:cNvCxnSpPr>
          <p:nvPr/>
        </p:nvCxnSpPr>
        <p:spPr>
          <a:xfrm>
            <a:off x="3557847" y="2149824"/>
            <a:ext cx="498764" cy="194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1853" y="2693324"/>
            <a:ext cx="2139776" cy="798021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906982" y="2519156"/>
            <a:ext cx="149629" cy="165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34299" y="2685011"/>
            <a:ext cx="2036618" cy="689956"/>
          </a:xfrm>
          <a:prstGeom prst="ellips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6" idx="6"/>
            <a:endCxn id="18" idx="2"/>
          </p:cNvCxnSpPr>
          <p:nvPr/>
        </p:nvCxnSpPr>
        <p:spPr>
          <a:xfrm flipV="1">
            <a:off x="4721629" y="3029989"/>
            <a:ext cx="1612670" cy="62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007656" y="3458096"/>
            <a:ext cx="4516257" cy="70658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8" idx="5"/>
            <a:endCxn id="20" idx="0"/>
          </p:cNvCxnSpPr>
          <p:nvPr/>
        </p:nvCxnSpPr>
        <p:spPr>
          <a:xfrm>
            <a:off x="8072661" y="3273925"/>
            <a:ext cx="193124" cy="184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448128" y="4347556"/>
            <a:ext cx="1772446" cy="675411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75615" y="4838301"/>
            <a:ext cx="2019992" cy="586280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273636" y="5594465"/>
            <a:ext cx="3250277" cy="806335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835535" y="4020374"/>
            <a:ext cx="498763" cy="385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5" idx="0"/>
          </p:cNvCxnSpPr>
          <p:nvPr/>
        </p:nvCxnSpPr>
        <p:spPr>
          <a:xfrm flipH="1">
            <a:off x="7485611" y="4164676"/>
            <a:ext cx="145473" cy="673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786553" y="4164676"/>
            <a:ext cx="266007" cy="1429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604356" y="5205847"/>
            <a:ext cx="2843772" cy="870757"/>
          </a:xfrm>
          <a:prstGeom prst="ellipse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26" idx="2"/>
            <a:endCxn id="33" idx="6"/>
          </p:cNvCxnSpPr>
          <p:nvPr/>
        </p:nvCxnSpPr>
        <p:spPr>
          <a:xfrm flipH="1" flipV="1">
            <a:off x="4448128" y="5641226"/>
            <a:ext cx="2825508" cy="356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99257" y="3854797"/>
            <a:ext cx="2377440" cy="858291"/>
          </a:xfrm>
          <a:prstGeom prst="ellipse">
            <a:avLst/>
          </a:prstGeom>
          <a:noFill/>
          <a:ln w="38100"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20" idx="2"/>
            <a:endCxn id="36" idx="6"/>
          </p:cNvCxnSpPr>
          <p:nvPr/>
        </p:nvCxnSpPr>
        <p:spPr>
          <a:xfrm flipH="1">
            <a:off x="2676697" y="3811386"/>
            <a:ext cx="3330959" cy="472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13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DA73EB4-FF56-4DD5-84BC-CF1BBAB73F26}"/>
              </a:ext>
            </a:extLst>
          </p:cNvPr>
          <p:cNvSpPr txBox="1"/>
          <p:nvPr/>
        </p:nvSpPr>
        <p:spPr>
          <a:xfrm>
            <a:off x="901521" y="1017431"/>
            <a:ext cx="1680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Political Climate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8DAB59-E571-4811-801F-E2CF69583C35}"/>
              </a:ext>
            </a:extLst>
          </p:cNvPr>
          <p:cNvSpPr txBox="1"/>
          <p:nvPr/>
        </p:nvSpPr>
        <p:spPr>
          <a:xfrm>
            <a:off x="1958082" y="1770963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“Bubbles”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81619-4212-4011-820E-D06FFD27F8E8}"/>
              </a:ext>
            </a:extLst>
          </p:cNvPr>
          <p:cNvSpPr txBox="1"/>
          <p:nvPr/>
        </p:nvSpPr>
        <p:spPr>
          <a:xfrm>
            <a:off x="4142313" y="2149824"/>
            <a:ext cx="2078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Literacy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068C0-D923-4391-8397-F6E237491E81}"/>
              </a:ext>
            </a:extLst>
          </p:cNvPr>
          <p:cNvSpPr txBox="1"/>
          <p:nvPr/>
        </p:nvSpPr>
        <p:spPr>
          <a:xfrm>
            <a:off x="3288515" y="2852196"/>
            <a:ext cx="115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13BC2-8CC9-4DC0-A2A4-9DC25E5290BD}"/>
              </a:ext>
            </a:extLst>
          </p:cNvPr>
          <p:cNvSpPr txBox="1"/>
          <p:nvPr/>
        </p:nvSpPr>
        <p:spPr>
          <a:xfrm>
            <a:off x="6212379" y="3554569"/>
            <a:ext cx="408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Become Informed </a:t>
            </a:r>
            <a:r>
              <a:rPr lang="en-US" dirty="0"/>
              <a:t>Consumers of Statistics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C9CAF7-656B-4893-A89A-434C60077F60}"/>
              </a:ext>
            </a:extLst>
          </p:cNvPr>
          <p:cNvSpPr txBox="1"/>
          <p:nvPr/>
        </p:nvSpPr>
        <p:spPr>
          <a:xfrm>
            <a:off x="4829577" y="4468969"/>
            <a:ext cx="117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Skepticism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43D5C7-063B-427F-85DD-A0A9DAFCC097}"/>
              </a:ext>
            </a:extLst>
          </p:cNvPr>
          <p:cNvSpPr txBox="1"/>
          <p:nvPr/>
        </p:nvSpPr>
        <p:spPr>
          <a:xfrm>
            <a:off x="6619741" y="4945487"/>
            <a:ext cx="14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Cognitive Bias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A33E10-54A5-4FD7-9883-E80F673E007B}"/>
              </a:ext>
            </a:extLst>
          </p:cNvPr>
          <p:cNvSpPr txBox="1"/>
          <p:nvPr/>
        </p:nvSpPr>
        <p:spPr>
          <a:xfrm>
            <a:off x="7340958" y="5782614"/>
            <a:ext cx="281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Correlation is Not Causation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6BECA7-E1AE-45D3-B637-636B4D828DBA}"/>
              </a:ext>
            </a:extLst>
          </p:cNvPr>
          <p:cNvSpPr txBox="1"/>
          <p:nvPr/>
        </p:nvSpPr>
        <p:spPr>
          <a:xfrm>
            <a:off x="1958082" y="5424581"/>
            <a:ext cx="224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“Funky” – an example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74625" y="2852196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LSP 121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571" y="4095119"/>
            <a:ext cx="16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assignment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828800" y="1562793"/>
            <a:ext cx="1795549" cy="872836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28800" y="1363287"/>
            <a:ext cx="290945" cy="300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056611" y="1895302"/>
            <a:ext cx="2277687" cy="89777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5" idx="2"/>
          </p:cNvCxnSpPr>
          <p:nvPr/>
        </p:nvCxnSpPr>
        <p:spPr>
          <a:xfrm>
            <a:off x="3557847" y="2149824"/>
            <a:ext cx="498764" cy="194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1853" y="2693324"/>
            <a:ext cx="2139776" cy="798021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906982" y="2519156"/>
            <a:ext cx="149629" cy="165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34299" y="2685011"/>
            <a:ext cx="2036618" cy="689956"/>
          </a:xfrm>
          <a:prstGeom prst="ellips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6" idx="6"/>
            <a:endCxn id="18" idx="2"/>
          </p:cNvCxnSpPr>
          <p:nvPr/>
        </p:nvCxnSpPr>
        <p:spPr>
          <a:xfrm flipV="1">
            <a:off x="4721629" y="3029989"/>
            <a:ext cx="1612670" cy="62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007656" y="3458096"/>
            <a:ext cx="4516257" cy="70658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8" idx="5"/>
            <a:endCxn id="20" idx="0"/>
          </p:cNvCxnSpPr>
          <p:nvPr/>
        </p:nvCxnSpPr>
        <p:spPr>
          <a:xfrm>
            <a:off x="8072661" y="3273925"/>
            <a:ext cx="193124" cy="184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448128" y="4347556"/>
            <a:ext cx="1772446" cy="675411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75615" y="4838301"/>
            <a:ext cx="2019992" cy="586280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273636" y="5594465"/>
            <a:ext cx="3250277" cy="806335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835535" y="4020374"/>
            <a:ext cx="498763" cy="385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5" idx="0"/>
          </p:cNvCxnSpPr>
          <p:nvPr/>
        </p:nvCxnSpPr>
        <p:spPr>
          <a:xfrm flipH="1">
            <a:off x="7485611" y="4164676"/>
            <a:ext cx="145473" cy="673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786553" y="4164676"/>
            <a:ext cx="266007" cy="1429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604356" y="5205847"/>
            <a:ext cx="2843772" cy="870757"/>
          </a:xfrm>
          <a:prstGeom prst="ellipse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26" idx="2"/>
            <a:endCxn id="33" idx="6"/>
          </p:cNvCxnSpPr>
          <p:nvPr/>
        </p:nvCxnSpPr>
        <p:spPr>
          <a:xfrm flipH="1" flipV="1">
            <a:off x="4448128" y="5641226"/>
            <a:ext cx="2825508" cy="356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99257" y="3854797"/>
            <a:ext cx="2377440" cy="858291"/>
          </a:xfrm>
          <a:prstGeom prst="ellipse">
            <a:avLst/>
          </a:prstGeom>
          <a:noFill/>
          <a:ln w="38100"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20" idx="2"/>
            <a:endCxn id="36" idx="6"/>
          </p:cNvCxnSpPr>
          <p:nvPr/>
        </p:nvCxnSpPr>
        <p:spPr>
          <a:xfrm flipH="1">
            <a:off x="2676697" y="3811386"/>
            <a:ext cx="3330959" cy="472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6" idx="0"/>
            <a:endCxn id="3" idx="3"/>
          </p:cNvCxnSpPr>
          <p:nvPr/>
        </p:nvCxnSpPr>
        <p:spPr>
          <a:xfrm flipV="1">
            <a:off x="1487977" y="2307805"/>
            <a:ext cx="603775" cy="1546992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9780" y="2574613"/>
            <a:ext cx="1917320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92D050"/>
                </a:solidFill>
              </a:rPr>
              <a:t>Acknowledgement</a:t>
            </a:r>
          </a:p>
          <a:p>
            <a:r>
              <a:rPr lang="en-US" i="1" dirty="0" smtClean="0">
                <a:solidFill>
                  <a:srgbClr val="92D050"/>
                </a:solidFill>
              </a:rPr>
              <a:t>Reflection</a:t>
            </a:r>
          </a:p>
          <a:p>
            <a:r>
              <a:rPr lang="en-US" i="1" dirty="0" smtClean="0">
                <a:solidFill>
                  <a:srgbClr val="92D050"/>
                </a:solidFill>
              </a:rPr>
              <a:t>Empathy</a:t>
            </a:r>
            <a:endParaRPr lang="en-US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2D2D33-A2F5-411C-8EA3-4D7CB3E9563A}"/>
              </a:ext>
            </a:extLst>
          </p:cNvPr>
          <p:cNvSpPr/>
          <p:nvPr/>
        </p:nvSpPr>
        <p:spPr>
          <a:xfrm>
            <a:off x="2443942" y="2828836"/>
            <a:ext cx="75396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</a:rPr>
              <a:t>I cannot do everything, </a:t>
            </a:r>
            <a:endParaRPr lang="en-US" sz="2400" dirty="0" smtClean="0">
              <a:effectLst/>
              <a:latin typeface="Arial" panose="020B0604020202020204" pitchFamily="34" charset="0"/>
            </a:endParaRPr>
          </a:p>
          <a:p>
            <a:r>
              <a:rPr lang="en-US" sz="2400" dirty="0" smtClean="0">
                <a:effectLst/>
                <a:latin typeface="Arial" panose="020B0604020202020204" pitchFamily="34" charset="0"/>
              </a:rPr>
              <a:t>but </a:t>
            </a:r>
            <a:r>
              <a:rPr lang="en-US" sz="2400" dirty="0">
                <a:effectLst/>
                <a:latin typeface="Arial" panose="020B0604020202020204" pitchFamily="34" charset="0"/>
              </a:rPr>
              <a:t>still I can do something; </a:t>
            </a:r>
            <a:endParaRPr lang="en-US" sz="2400" dirty="0" smtClean="0">
              <a:effectLst/>
              <a:latin typeface="Arial" panose="020B0604020202020204" pitchFamily="34" charset="0"/>
            </a:endParaRPr>
          </a:p>
          <a:p>
            <a:r>
              <a:rPr lang="en-US" sz="2400" dirty="0" smtClean="0">
                <a:effectLst/>
                <a:latin typeface="Arial" panose="020B0604020202020204" pitchFamily="34" charset="0"/>
              </a:rPr>
              <a:t>and </a:t>
            </a:r>
            <a:r>
              <a:rPr lang="en-US" sz="2400" dirty="0">
                <a:effectLst/>
                <a:latin typeface="Arial" panose="020B0604020202020204" pitchFamily="34" charset="0"/>
              </a:rPr>
              <a:t>because I cannot do everything, </a:t>
            </a:r>
            <a:endParaRPr lang="en-US" sz="2400" dirty="0" smtClean="0">
              <a:effectLst/>
              <a:latin typeface="Arial" panose="020B0604020202020204" pitchFamily="34" charset="0"/>
            </a:endParaRPr>
          </a:p>
          <a:p>
            <a:r>
              <a:rPr lang="en-US" sz="2400" dirty="0" smtClean="0">
                <a:effectLst/>
                <a:latin typeface="Arial" panose="020B0604020202020204" pitchFamily="34" charset="0"/>
              </a:rPr>
              <a:t>I </a:t>
            </a:r>
            <a:r>
              <a:rPr lang="en-US" sz="2400" dirty="0">
                <a:effectLst/>
                <a:latin typeface="Arial" panose="020B0604020202020204" pitchFamily="34" charset="0"/>
              </a:rPr>
              <a:t>will not refuse to do something I can do</a:t>
            </a:r>
            <a:r>
              <a:rPr lang="en-US" sz="2400" dirty="0" smtClean="0">
                <a:effectLst/>
                <a:latin typeface="Arial" panose="020B0604020202020204" pitchFamily="34" charset="0"/>
              </a:rPr>
              <a:t>.</a:t>
            </a:r>
          </a:p>
          <a:p>
            <a:endParaRPr lang="en-US" sz="2400" dirty="0">
              <a:effectLst/>
              <a:latin typeface="Arial" panose="020B0604020202020204" pitchFamily="34" charset="0"/>
            </a:endParaRPr>
          </a:p>
          <a:p>
            <a:r>
              <a:rPr lang="en-US" sz="2400" dirty="0">
                <a:effectLst/>
              </a:rPr>
              <a:t>- </a:t>
            </a:r>
            <a:r>
              <a:rPr lang="en-US" sz="2400" b="1" dirty="0">
                <a:effectLst/>
              </a:rPr>
              <a:t>Edward Everett </a:t>
            </a:r>
            <a:r>
              <a:rPr lang="en-US" sz="2400" b="1" dirty="0" smtClean="0">
                <a:effectLst/>
              </a:rPr>
              <a:t>Hale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8086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Jo Davidson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mdavidson@cdm.depaul.edu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DA73EB4-FF56-4DD5-84BC-CF1BBAB73F26}"/>
              </a:ext>
            </a:extLst>
          </p:cNvPr>
          <p:cNvSpPr txBox="1"/>
          <p:nvPr/>
        </p:nvSpPr>
        <p:spPr>
          <a:xfrm>
            <a:off x="901521" y="1017431"/>
            <a:ext cx="1680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Political Climate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8DAB59-E571-4811-801F-E2CF69583C35}"/>
              </a:ext>
            </a:extLst>
          </p:cNvPr>
          <p:cNvSpPr txBox="1"/>
          <p:nvPr/>
        </p:nvSpPr>
        <p:spPr>
          <a:xfrm>
            <a:off x="1958082" y="1770963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“Bubbles”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81619-4212-4011-820E-D06FFD27F8E8}"/>
              </a:ext>
            </a:extLst>
          </p:cNvPr>
          <p:cNvSpPr txBox="1"/>
          <p:nvPr/>
        </p:nvSpPr>
        <p:spPr>
          <a:xfrm>
            <a:off x="4142313" y="2149824"/>
            <a:ext cx="2078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Literacy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068C0-D923-4391-8397-F6E237491E81}"/>
              </a:ext>
            </a:extLst>
          </p:cNvPr>
          <p:cNvSpPr txBox="1"/>
          <p:nvPr/>
        </p:nvSpPr>
        <p:spPr>
          <a:xfrm>
            <a:off x="3288515" y="2852196"/>
            <a:ext cx="115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13BC2-8CC9-4DC0-A2A4-9DC25E5290BD}"/>
              </a:ext>
            </a:extLst>
          </p:cNvPr>
          <p:cNvSpPr txBox="1"/>
          <p:nvPr/>
        </p:nvSpPr>
        <p:spPr>
          <a:xfrm>
            <a:off x="6212379" y="3554569"/>
            <a:ext cx="408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Become Informed </a:t>
            </a:r>
            <a:r>
              <a:rPr lang="en-US" dirty="0"/>
              <a:t>Consumers of Statistics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C9CAF7-656B-4893-A89A-434C60077F60}"/>
              </a:ext>
            </a:extLst>
          </p:cNvPr>
          <p:cNvSpPr txBox="1"/>
          <p:nvPr/>
        </p:nvSpPr>
        <p:spPr>
          <a:xfrm>
            <a:off x="4829577" y="4468969"/>
            <a:ext cx="117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Skepticism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43D5C7-063B-427F-85DD-A0A9DAFCC097}"/>
              </a:ext>
            </a:extLst>
          </p:cNvPr>
          <p:cNvSpPr txBox="1"/>
          <p:nvPr/>
        </p:nvSpPr>
        <p:spPr>
          <a:xfrm>
            <a:off x="6619741" y="4945487"/>
            <a:ext cx="14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Cognitive Bias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A33E10-54A5-4FD7-9883-E80F673E007B}"/>
              </a:ext>
            </a:extLst>
          </p:cNvPr>
          <p:cNvSpPr txBox="1"/>
          <p:nvPr/>
        </p:nvSpPr>
        <p:spPr>
          <a:xfrm>
            <a:off x="7340958" y="5782614"/>
            <a:ext cx="281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Correlation is Not Causation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6BECA7-E1AE-45D3-B637-636B4D828DBA}"/>
              </a:ext>
            </a:extLst>
          </p:cNvPr>
          <p:cNvSpPr txBox="1"/>
          <p:nvPr/>
        </p:nvSpPr>
        <p:spPr>
          <a:xfrm>
            <a:off x="1958082" y="5424581"/>
            <a:ext cx="224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“Funky” – an example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74625" y="2852196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LSP 121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571" y="4095119"/>
            <a:ext cx="16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DA73EB4-FF56-4DD5-84BC-CF1BBAB73F26}"/>
              </a:ext>
            </a:extLst>
          </p:cNvPr>
          <p:cNvSpPr txBox="1"/>
          <p:nvPr/>
        </p:nvSpPr>
        <p:spPr>
          <a:xfrm>
            <a:off x="901521" y="1017431"/>
            <a:ext cx="1719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Political Climate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8DAB59-E571-4811-801F-E2CF69583C35}"/>
              </a:ext>
            </a:extLst>
          </p:cNvPr>
          <p:cNvSpPr txBox="1"/>
          <p:nvPr/>
        </p:nvSpPr>
        <p:spPr>
          <a:xfrm>
            <a:off x="1958082" y="1770963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Our “Bubbles”</a:t>
            </a: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81619-4212-4011-820E-D06FFD27F8E8}"/>
              </a:ext>
            </a:extLst>
          </p:cNvPr>
          <p:cNvSpPr txBox="1"/>
          <p:nvPr/>
        </p:nvSpPr>
        <p:spPr>
          <a:xfrm>
            <a:off x="4142313" y="2149824"/>
            <a:ext cx="2078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Literacy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068C0-D923-4391-8397-F6E237491E81}"/>
              </a:ext>
            </a:extLst>
          </p:cNvPr>
          <p:cNvSpPr txBox="1"/>
          <p:nvPr/>
        </p:nvSpPr>
        <p:spPr>
          <a:xfrm>
            <a:off x="3288515" y="2852196"/>
            <a:ext cx="115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13BC2-8CC9-4DC0-A2A4-9DC25E5290BD}"/>
              </a:ext>
            </a:extLst>
          </p:cNvPr>
          <p:cNvSpPr txBox="1"/>
          <p:nvPr/>
        </p:nvSpPr>
        <p:spPr>
          <a:xfrm>
            <a:off x="6212379" y="3554569"/>
            <a:ext cx="408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Become Informed </a:t>
            </a:r>
            <a:r>
              <a:rPr lang="en-US" dirty="0"/>
              <a:t>Consumers of Statistics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C9CAF7-656B-4893-A89A-434C60077F60}"/>
              </a:ext>
            </a:extLst>
          </p:cNvPr>
          <p:cNvSpPr txBox="1"/>
          <p:nvPr/>
        </p:nvSpPr>
        <p:spPr>
          <a:xfrm>
            <a:off x="4829577" y="4468969"/>
            <a:ext cx="117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Skepticism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43D5C7-063B-427F-85DD-A0A9DAFCC097}"/>
              </a:ext>
            </a:extLst>
          </p:cNvPr>
          <p:cNvSpPr txBox="1"/>
          <p:nvPr/>
        </p:nvSpPr>
        <p:spPr>
          <a:xfrm>
            <a:off x="6619741" y="4945487"/>
            <a:ext cx="14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Cognitive Bias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A33E10-54A5-4FD7-9883-E80F673E007B}"/>
              </a:ext>
            </a:extLst>
          </p:cNvPr>
          <p:cNvSpPr txBox="1"/>
          <p:nvPr/>
        </p:nvSpPr>
        <p:spPr>
          <a:xfrm>
            <a:off x="7340958" y="5782614"/>
            <a:ext cx="281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Correlation is Not Causation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6BECA7-E1AE-45D3-B637-636B4D828DBA}"/>
              </a:ext>
            </a:extLst>
          </p:cNvPr>
          <p:cNvSpPr txBox="1"/>
          <p:nvPr/>
        </p:nvSpPr>
        <p:spPr>
          <a:xfrm>
            <a:off x="1958082" y="5424581"/>
            <a:ext cx="224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“Funky” – an example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74625" y="2852196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LSP 121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571" y="4095119"/>
            <a:ext cx="16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assignment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828800" y="1562793"/>
            <a:ext cx="1795549" cy="872836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28800" y="1363287"/>
            <a:ext cx="290945" cy="300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3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DA73EB4-FF56-4DD5-84BC-CF1BBAB73F26}"/>
              </a:ext>
            </a:extLst>
          </p:cNvPr>
          <p:cNvSpPr txBox="1"/>
          <p:nvPr/>
        </p:nvSpPr>
        <p:spPr>
          <a:xfrm>
            <a:off x="901521" y="1017431"/>
            <a:ext cx="1680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Political Climate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8DAB59-E571-4811-801F-E2CF69583C35}"/>
              </a:ext>
            </a:extLst>
          </p:cNvPr>
          <p:cNvSpPr txBox="1"/>
          <p:nvPr/>
        </p:nvSpPr>
        <p:spPr>
          <a:xfrm>
            <a:off x="1958082" y="1770963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“Bubbles”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81619-4212-4011-820E-D06FFD27F8E8}"/>
              </a:ext>
            </a:extLst>
          </p:cNvPr>
          <p:cNvSpPr txBox="1"/>
          <p:nvPr/>
        </p:nvSpPr>
        <p:spPr>
          <a:xfrm>
            <a:off x="4142313" y="2149824"/>
            <a:ext cx="212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Information Literacy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068C0-D923-4391-8397-F6E237491E81}"/>
              </a:ext>
            </a:extLst>
          </p:cNvPr>
          <p:cNvSpPr txBox="1"/>
          <p:nvPr/>
        </p:nvSpPr>
        <p:spPr>
          <a:xfrm>
            <a:off x="3288515" y="2852196"/>
            <a:ext cx="115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13BC2-8CC9-4DC0-A2A4-9DC25E5290BD}"/>
              </a:ext>
            </a:extLst>
          </p:cNvPr>
          <p:cNvSpPr txBox="1"/>
          <p:nvPr/>
        </p:nvSpPr>
        <p:spPr>
          <a:xfrm>
            <a:off x="6212379" y="3554569"/>
            <a:ext cx="408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Become Informed </a:t>
            </a:r>
            <a:r>
              <a:rPr lang="en-US" dirty="0"/>
              <a:t>Consumers of Statistics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C9CAF7-656B-4893-A89A-434C60077F60}"/>
              </a:ext>
            </a:extLst>
          </p:cNvPr>
          <p:cNvSpPr txBox="1"/>
          <p:nvPr/>
        </p:nvSpPr>
        <p:spPr>
          <a:xfrm>
            <a:off x="4829577" y="4468969"/>
            <a:ext cx="117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Skepticism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43D5C7-063B-427F-85DD-A0A9DAFCC097}"/>
              </a:ext>
            </a:extLst>
          </p:cNvPr>
          <p:cNvSpPr txBox="1"/>
          <p:nvPr/>
        </p:nvSpPr>
        <p:spPr>
          <a:xfrm>
            <a:off x="6619741" y="4945487"/>
            <a:ext cx="14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Cognitive Bias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A33E10-54A5-4FD7-9883-E80F673E007B}"/>
              </a:ext>
            </a:extLst>
          </p:cNvPr>
          <p:cNvSpPr txBox="1"/>
          <p:nvPr/>
        </p:nvSpPr>
        <p:spPr>
          <a:xfrm>
            <a:off x="7340958" y="5782614"/>
            <a:ext cx="281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Correlation is Not Causation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6BECA7-E1AE-45D3-B637-636B4D828DBA}"/>
              </a:ext>
            </a:extLst>
          </p:cNvPr>
          <p:cNvSpPr txBox="1"/>
          <p:nvPr/>
        </p:nvSpPr>
        <p:spPr>
          <a:xfrm>
            <a:off x="1958082" y="5424581"/>
            <a:ext cx="224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“Funky” – an example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74625" y="2852196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LSP 121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571" y="4095119"/>
            <a:ext cx="16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assignment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828800" y="1562793"/>
            <a:ext cx="1795549" cy="872836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28800" y="1363287"/>
            <a:ext cx="290945" cy="300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056611" y="1895302"/>
            <a:ext cx="2277687" cy="89777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5" idx="2"/>
          </p:cNvCxnSpPr>
          <p:nvPr/>
        </p:nvCxnSpPr>
        <p:spPr>
          <a:xfrm>
            <a:off x="3557847" y="2149824"/>
            <a:ext cx="498764" cy="194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82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DA73EB4-FF56-4DD5-84BC-CF1BBAB73F26}"/>
              </a:ext>
            </a:extLst>
          </p:cNvPr>
          <p:cNvSpPr txBox="1"/>
          <p:nvPr/>
        </p:nvSpPr>
        <p:spPr>
          <a:xfrm>
            <a:off x="901521" y="1017431"/>
            <a:ext cx="1680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Political Climate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8DAB59-E571-4811-801F-E2CF69583C35}"/>
              </a:ext>
            </a:extLst>
          </p:cNvPr>
          <p:cNvSpPr txBox="1"/>
          <p:nvPr/>
        </p:nvSpPr>
        <p:spPr>
          <a:xfrm>
            <a:off x="1958082" y="1770963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“Bubbles”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81619-4212-4011-820E-D06FFD27F8E8}"/>
              </a:ext>
            </a:extLst>
          </p:cNvPr>
          <p:cNvSpPr txBox="1"/>
          <p:nvPr/>
        </p:nvSpPr>
        <p:spPr>
          <a:xfrm>
            <a:off x="4142313" y="2149824"/>
            <a:ext cx="2078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Literacy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068C0-D923-4391-8397-F6E237491E81}"/>
              </a:ext>
            </a:extLst>
          </p:cNvPr>
          <p:cNvSpPr txBox="1"/>
          <p:nvPr/>
        </p:nvSpPr>
        <p:spPr>
          <a:xfrm>
            <a:off x="3288515" y="2852196"/>
            <a:ext cx="1184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Evaluation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13BC2-8CC9-4DC0-A2A4-9DC25E5290BD}"/>
              </a:ext>
            </a:extLst>
          </p:cNvPr>
          <p:cNvSpPr txBox="1"/>
          <p:nvPr/>
        </p:nvSpPr>
        <p:spPr>
          <a:xfrm>
            <a:off x="6212379" y="3554569"/>
            <a:ext cx="408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Become Informed </a:t>
            </a:r>
            <a:r>
              <a:rPr lang="en-US" dirty="0"/>
              <a:t>Consumers of Statistics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C9CAF7-656B-4893-A89A-434C60077F60}"/>
              </a:ext>
            </a:extLst>
          </p:cNvPr>
          <p:cNvSpPr txBox="1"/>
          <p:nvPr/>
        </p:nvSpPr>
        <p:spPr>
          <a:xfrm>
            <a:off x="4829577" y="4468969"/>
            <a:ext cx="117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Skepticism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43D5C7-063B-427F-85DD-A0A9DAFCC097}"/>
              </a:ext>
            </a:extLst>
          </p:cNvPr>
          <p:cNvSpPr txBox="1"/>
          <p:nvPr/>
        </p:nvSpPr>
        <p:spPr>
          <a:xfrm>
            <a:off x="6619741" y="4945487"/>
            <a:ext cx="14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Cognitive Bias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A33E10-54A5-4FD7-9883-E80F673E007B}"/>
              </a:ext>
            </a:extLst>
          </p:cNvPr>
          <p:cNvSpPr txBox="1"/>
          <p:nvPr/>
        </p:nvSpPr>
        <p:spPr>
          <a:xfrm>
            <a:off x="7340958" y="5782614"/>
            <a:ext cx="281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Correlation is Not Causation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6BECA7-E1AE-45D3-B637-636B4D828DBA}"/>
              </a:ext>
            </a:extLst>
          </p:cNvPr>
          <p:cNvSpPr txBox="1"/>
          <p:nvPr/>
        </p:nvSpPr>
        <p:spPr>
          <a:xfrm>
            <a:off x="1958082" y="5424581"/>
            <a:ext cx="224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“Funky” – an example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74625" y="2852196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LSP 121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571" y="4095119"/>
            <a:ext cx="16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assignment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828800" y="1562793"/>
            <a:ext cx="1795549" cy="872836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28800" y="1363287"/>
            <a:ext cx="290945" cy="300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056611" y="1895302"/>
            <a:ext cx="2277687" cy="89777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5" idx="2"/>
          </p:cNvCxnSpPr>
          <p:nvPr/>
        </p:nvCxnSpPr>
        <p:spPr>
          <a:xfrm>
            <a:off x="3557847" y="2149824"/>
            <a:ext cx="498764" cy="194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1853" y="2693324"/>
            <a:ext cx="2139776" cy="798021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906982" y="2519156"/>
            <a:ext cx="149629" cy="165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2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DA73EB4-FF56-4DD5-84BC-CF1BBAB73F26}"/>
              </a:ext>
            </a:extLst>
          </p:cNvPr>
          <p:cNvSpPr txBox="1"/>
          <p:nvPr/>
        </p:nvSpPr>
        <p:spPr>
          <a:xfrm>
            <a:off x="901521" y="1017431"/>
            <a:ext cx="1680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Political Climate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8DAB59-E571-4811-801F-E2CF69583C35}"/>
              </a:ext>
            </a:extLst>
          </p:cNvPr>
          <p:cNvSpPr txBox="1"/>
          <p:nvPr/>
        </p:nvSpPr>
        <p:spPr>
          <a:xfrm>
            <a:off x="1958082" y="1770963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“Bubbles”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81619-4212-4011-820E-D06FFD27F8E8}"/>
              </a:ext>
            </a:extLst>
          </p:cNvPr>
          <p:cNvSpPr txBox="1"/>
          <p:nvPr/>
        </p:nvSpPr>
        <p:spPr>
          <a:xfrm>
            <a:off x="4142313" y="2149824"/>
            <a:ext cx="2078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Literacy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068C0-D923-4391-8397-F6E237491E81}"/>
              </a:ext>
            </a:extLst>
          </p:cNvPr>
          <p:cNvSpPr txBox="1"/>
          <p:nvPr/>
        </p:nvSpPr>
        <p:spPr>
          <a:xfrm>
            <a:off x="3288515" y="2852196"/>
            <a:ext cx="115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13BC2-8CC9-4DC0-A2A4-9DC25E5290BD}"/>
              </a:ext>
            </a:extLst>
          </p:cNvPr>
          <p:cNvSpPr txBox="1"/>
          <p:nvPr/>
        </p:nvSpPr>
        <p:spPr>
          <a:xfrm>
            <a:off x="6212379" y="3554569"/>
            <a:ext cx="408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Become Informed </a:t>
            </a:r>
            <a:r>
              <a:rPr lang="en-US" dirty="0"/>
              <a:t>Consumers of Statistics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C9CAF7-656B-4893-A89A-434C60077F60}"/>
              </a:ext>
            </a:extLst>
          </p:cNvPr>
          <p:cNvSpPr txBox="1"/>
          <p:nvPr/>
        </p:nvSpPr>
        <p:spPr>
          <a:xfrm>
            <a:off x="4829577" y="4468969"/>
            <a:ext cx="117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Skepticism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43D5C7-063B-427F-85DD-A0A9DAFCC097}"/>
              </a:ext>
            </a:extLst>
          </p:cNvPr>
          <p:cNvSpPr txBox="1"/>
          <p:nvPr/>
        </p:nvSpPr>
        <p:spPr>
          <a:xfrm>
            <a:off x="6619741" y="4945487"/>
            <a:ext cx="14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Cognitive Bias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A33E10-54A5-4FD7-9883-E80F673E007B}"/>
              </a:ext>
            </a:extLst>
          </p:cNvPr>
          <p:cNvSpPr txBox="1"/>
          <p:nvPr/>
        </p:nvSpPr>
        <p:spPr>
          <a:xfrm>
            <a:off x="7340958" y="5782614"/>
            <a:ext cx="281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Correlation is Not Causation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6BECA7-E1AE-45D3-B637-636B4D828DBA}"/>
              </a:ext>
            </a:extLst>
          </p:cNvPr>
          <p:cNvSpPr txBox="1"/>
          <p:nvPr/>
        </p:nvSpPr>
        <p:spPr>
          <a:xfrm>
            <a:off x="1958082" y="5424581"/>
            <a:ext cx="224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“Funky” – an example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74625" y="2852196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LSP 121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2571" y="4095119"/>
            <a:ext cx="16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assignment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828800" y="1562793"/>
            <a:ext cx="1795549" cy="872836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28800" y="1363287"/>
            <a:ext cx="290945" cy="300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056611" y="1895302"/>
            <a:ext cx="2277687" cy="89777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5" idx="2"/>
          </p:cNvCxnSpPr>
          <p:nvPr/>
        </p:nvCxnSpPr>
        <p:spPr>
          <a:xfrm>
            <a:off x="3557847" y="2149824"/>
            <a:ext cx="498764" cy="194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1853" y="2693324"/>
            <a:ext cx="2139776" cy="798021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906982" y="2519156"/>
            <a:ext cx="149629" cy="165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34299" y="2685011"/>
            <a:ext cx="2036618" cy="689956"/>
          </a:xfrm>
          <a:prstGeom prst="ellips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6" idx="6"/>
            <a:endCxn id="18" idx="2"/>
          </p:cNvCxnSpPr>
          <p:nvPr/>
        </p:nvCxnSpPr>
        <p:spPr>
          <a:xfrm flipV="1">
            <a:off x="4721629" y="3029989"/>
            <a:ext cx="1612670" cy="62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34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DA73EB4-FF56-4DD5-84BC-CF1BBAB73F26}"/>
              </a:ext>
            </a:extLst>
          </p:cNvPr>
          <p:cNvSpPr txBox="1"/>
          <p:nvPr/>
        </p:nvSpPr>
        <p:spPr>
          <a:xfrm>
            <a:off x="901521" y="1017431"/>
            <a:ext cx="1680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Political Climate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8DAB59-E571-4811-801F-E2CF69583C35}"/>
              </a:ext>
            </a:extLst>
          </p:cNvPr>
          <p:cNvSpPr txBox="1"/>
          <p:nvPr/>
        </p:nvSpPr>
        <p:spPr>
          <a:xfrm>
            <a:off x="1958082" y="1770963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“Bubbles”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81619-4212-4011-820E-D06FFD27F8E8}"/>
              </a:ext>
            </a:extLst>
          </p:cNvPr>
          <p:cNvSpPr txBox="1"/>
          <p:nvPr/>
        </p:nvSpPr>
        <p:spPr>
          <a:xfrm>
            <a:off x="4142313" y="2149824"/>
            <a:ext cx="2078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Literacy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068C0-D923-4391-8397-F6E237491E81}"/>
              </a:ext>
            </a:extLst>
          </p:cNvPr>
          <p:cNvSpPr txBox="1"/>
          <p:nvPr/>
        </p:nvSpPr>
        <p:spPr>
          <a:xfrm>
            <a:off x="3288515" y="2852196"/>
            <a:ext cx="115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13BC2-8CC9-4DC0-A2A4-9DC25E5290BD}"/>
              </a:ext>
            </a:extLst>
          </p:cNvPr>
          <p:cNvSpPr txBox="1"/>
          <p:nvPr/>
        </p:nvSpPr>
        <p:spPr>
          <a:xfrm>
            <a:off x="6212379" y="3554569"/>
            <a:ext cx="414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Become Informed </a:t>
            </a:r>
            <a:r>
              <a:rPr lang="en-US" b="1" dirty="0"/>
              <a:t>Consumers of Statistics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C9CAF7-656B-4893-A89A-434C60077F60}"/>
              </a:ext>
            </a:extLst>
          </p:cNvPr>
          <p:cNvSpPr txBox="1"/>
          <p:nvPr/>
        </p:nvSpPr>
        <p:spPr>
          <a:xfrm>
            <a:off x="4829577" y="4468969"/>
            <a:ext cx="117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Skepticism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43D5C7-063B-427F-85DD-A0A9DAFCC097}"/>
              </a:ext>
            </a:extLst>
          </p:cNvPr>
          <p:cNvSpPr txBox="1"/>
          <p:nvPr/>
        </p:nvSpPr>
        <p:spPr>
          <a:xfrm>
            <a:off x="6619741" y="4945487"/>
            <a:ext cx="14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Cognitive Bias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A33E10-54A5-4FD7-9883-E80F673E007B}"/>
              </a:ext>
            </a:extLst>
          </p:cNvPr>
          <p:cNvSpPr txBox="1"/>
          <p:nvPr/>
        </p:nvSpPr>
        <p:spPr>
          <a:xfrm>
            <a:off x="7340958" y="5782614"/>
            <a:ext cx="281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Correlation is Not Causation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6BECA7-E1AE-45D3-B637-636B4D828DBA}"/>
              </a:ext>
            </a:extLst>
          </p:cNvPr>
          <p:cNvSpPr txBox="1"/>
          <p:nvPr/>
        </p:nvSpPr>
        <p:spPr>
          <a:xfrm>
            <a:off x="1958082" y="5424581"/>
            <a:ext cx="224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“Funky” – an example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74625" y="2852196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LSP 121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571" y="4095119"/>
            <a:ext cx="16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assignment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828800" y="1562793"/>
            <a:ext cx="1795549" cy="872836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28800" y="1363287"/>
            <a:ext cx="290945" cy="300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056611" y="1895302"/>
            <a:ext cx="2277687" cy="89777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5" idx="2"/>
          </p:cNvCxnSpPr>
          <p:nvPr/>
        </p:nvCxnSpPr>
        <p:spPr>
          <a:xfrm>
            <a:off x="3557847" y="2149824"/>
            <a:ext cx="498764" cy="194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1853" y="2693324"/>
            <a:ext cx="2139776" cy="798021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906982" y="2519156"/>
            <a:ext cx="149629" cy="165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34299" y="2685011"/>
            <a:ext cx="2036618" cy="689956"/>
          </a:xfrm>
          <a:prstGeom prst="ellips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6" idx="6"/>
            <a:endCxn id="18" idx="2"/>
          </p:cNvCxnSpPr>
          <p:nvPr/>
        </p:nvCxnSpPr>
        <p:spPr>
          <a:xfrm flipV="1">
            <a:off x="4721629" y="3029989"/>
            <a:ext cx="1612670" cy="62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007656" y="3458096"/>
            <a:ext cx="4516257" cy="70658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8" idx="5"/>
            <a:endCxn id="20" idx="0"/>
          </p:cNvCxnSpPr>
          <p:nvPr/>
        </p:nvCxnSpPr>
        <p:spPr>
          <a:xfrm>
            <a:off x="8072661" y="3273925"/>
            <a:ext cx="193124" cy="184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DA73EB4-FF56-4DD5-84BC-CF1BBAB73F26}"/>
              </a:ext>
            </a:extLst>
          </p:cNvPr>
          <p:cNvSpPr txBox="1"/>
          <p:nvPr/>
        </p:nvSpPr>
        <p:spPr>
          <a:xfrm>
            <a:off x="901521" y="1017431"/>
            <a:ext cx="1680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Political Climate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8DAB59-E571-4811-801F-E2CF69583C35}"/>
              </a:ext>
            </a:extLst>
          </p:cNvPr>
          <p:cNvSpPr txBox="1"/>
          <p:nvPr/>
        </p:nvSpPr>
        <p:spPr>
          <a:xfrm>
            <a:off x="1958082" y="1770963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“Bubbles”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81619-4212-4011-820E-D06FFD27F8E8}"/>
              </a:ext>
            </a:extLst>
          </p:cNvPr>
          <p:cNvSpPr txBox="1"/>
          <p:nvPr/>
        </p:nvSpPr>
        <p:spPr>
          <a:xfrm>
            <a:off x="4142313" y="2149824"/>
            <a:ext cx="2078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Literacy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068C0-D923-4391-8397-F6E237491E81}"/>
              </a:ext>
            </a:extLst>
          </p:cNvPr>
          <p:cNvSpPr txBox="1"/>
          <p:nvPr/>
        </p:nvSpPr>
        <p:spPr>
          <a:xfrm>
            <a:off x="3288515" y="2852196"/>
            <a:ext cx="115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13BC2-8CC9-4DC0-A2A4-9DC25E5290BD}"/>
              </a:ext>
            </a:extLst>
          </p:cNvPr>
          <p:cNvSpPr txBox="1"/>
          <p:nvPr/>
        </p:nvSpPr>
        <p:spPr>
          <a:xfrm>
            <a:off x="6212379" y="3554569"/>
            <a:ext cx="408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Become Informed </a:t>
            </a:r>
            <a:r>
              <a:rPr lang="en-US" dirty="0"/>
              <a:t>Consumers of Statistics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C9CAF7-656B-4893-A89A-434C60077F60}"/>
              </a:ext>
            </a:extLst>
          </p:cNvPr>
          <p:cNvSpPr txBox="1"/>
          <p:nvPr/>
        </p:nvSpPr>
        <p:spPr>
          <a:xfrm>
            <a:off x="4829577" y="4468969"/>
            <a:ext cx="120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Skepticism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43D5C7-063B-427F-85DD-A0A9DAFCC097}"/>
              </a:ext>
            </a:extLst>
          </p:cNvPr>
          <p:cNvSpPr txBox="1"/>
          <p:nvPr/>
        </p:nvSpPr>
        <p:spPr>
          <a:xfrm>
            <a:off x="6619741" y="4945487"/>
            <a:ext cx="152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Cognitive Bias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A33E10-54A5-4FD7-9883-E80F673E007B}"/>
              </a:ext>
            </a:extLst>
          </p:cNvPr>
          <p:cNvSpPr txBox="1"/>
          <p:nvPr/>
        </p:nvSpPr>
        <p:spPr>
          <a:xfrm>
            <a:off x="7340958" y="5782614"/>
            <a:ext cx="286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Correlation is Not Causation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6BECA7-E1AE-45D3-B637-636B4D828DBA}"/>
              </a:ext>
            </a:extLst>
          </p:cNvPr>
          <p:cNvSpPr txBox="1"/>
          <p:nvPr/>
        </p:nvSpPr>
        <p:spPr>
          <a:xfrm>
            <a:off x="1958082" y="5424581"/>
            <a:ext cx="224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“Funky” – an example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74625" y="2852196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LSP 121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571" y="4095119"/>
            <a:ext cx="16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assignment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828800" y="1562793"/>
            <a:ext cx="1795549" cy="872836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28800" y="1363287"/>
            <a:ext cx="290945" cy="300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056611" y="1895302"/>
            <a:ext cx="2277687" cy="89777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5" idx="2"/>
          </p:cNvCxnSpPr>
          <p:nvPr/>
        </p:nvCxnSpPr>
        <p:spPr>
          <a:xfrm>
            <a:off x="3557847" y="2149824"/>
            <a:ext cx="498764" cy="194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1853" y="2693324"/>
            <a:ext cx="2139776" cy="798021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906982" y="2519156"/>
            <a:ext cx="149629" cy="165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34299" y="2685011"/>
            <a:ext cx="2036618" cy="689956"/>
          </a:xfrm>
          <a:prstGeom prst="ellips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6" idx="6"/>
            <a:endCxn id="18" idx="2"/>
          </p:cNvCxnSpPr>
          <p:nvPr/>
        </p:nvCxnSpPr>
        <p:spPr>
          <a:xfrm flipV="1">
            <a:off x="4721629" y="3029989"/>
            <a:ext cx="1612670" cy="62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007656" y="3458096"/>
            <a:ext cx="4516257" cy="70658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8" idx="5"/>
            <a:endCxn id="20" idx="0"/>
          </p:cNvCxnSpPr>
          <p:nvPr/>
        </p:nvCxnSpPr>
        <p:spPr>
          <a:xfrm>
            <a:off x="8072661" y="3273925"/>
            <a:ext cx="193124" cy="184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448128" y="4347556"/>
            <a:ext cx="1772446" cy="675411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75615" y="4838301"/>
            <a:ext cx="2019992" cy="586280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273636" y="5594465"/>
            <a:ext cx="3250277" cy="806335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835535" y="4020374"/>
            <a:ext cx="498763" cy="385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5" idx="0"/>
          </p:cNvCxnSpPr>
          <p:nvPr/>
        </p:nvCxnSpPr>
        <p:spPr>
          <a:xfrm flipH="1">
            <a:off x="7485611" y="4164676"/>
            <a:ext cx="145473" cy="673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786553" y="4164676"/>
            <a:ext cx="266007" cy="1429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38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DA73EB4-FF56-4DD5-84BC-CF1BBAB73F26}"/>
              </a:ext>
            </a:extLst>
          </p:cNvPr>
          <p:cNvSpPr txBox="1"/>
          <p:nvPr/>
        </p:nvSpPr>
        <p:spPr>
          <a:xfrm>
            <a:off x="901521" y="1017431"/>
            <a:ext cx="1680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Political Climate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8DAB59-E571-4811-801F-E2CF69583C35}"/>
              </a:ext>
            </a:extLst>
          </p:cNvPr>
          <p:cNvSpPr txBox="1"/>
          <p:nvPr/>
        </p:nvSpPr>
        <p:spPr>
          <a:xfrm>
            <a:off x="1958082" y="1770963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“Bubbles”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81619-4212-4011-820E-D06FFD27F8E8}"/>
              </a:ext>
            </a:extLst>
          </p:cNvPr>
          <p:cNvSpPr txBox="1"/>
          <p:nvPr/>
        </p:nvSpPr>
        <p:spPr>
          <a:xfrm>
            <a:off x="4142313" y="2149824"/>
            <a:ext cx="2078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Literacy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068C0-D923-4391-8397-F6E237491E81}"/>
              </a:ext>
            </a:extLst>
          </p:cNvPr>
          <p:cNvSpPr txBox="1"/>
          <p:nvPr/>
        </p:nvSpPr>
        <p:spPr>
          <a:xfrm>
            <a:off x="3288515" y="2852196"/>
            <a:ext cx="115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13BC2-8CC9-4DC0-A2A4-9DC25E5290BD}"/>
              </a:ext>
            </a:extLst>
          </p:cNvPr>
          <p:cNvSpPr txBox="1"/>
          <p:nvPr/>
        </p:nvSpPr>
        <p:spPr>
          <a:xfrm>
            <a:off x="6212379" y="3554569"/>
            <a:ext cx="408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Become Informed </a:t>
            </a:r>
            <a:r>
              <a:rPr lang="en-US" dirty="0"/>
              <a:t>Consumers of Statistics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C9CAF7-656B-4893-A89A-434C60077F60}"/>
              </a:ext>
            </a:extLst>
          </p:cNvPr>
          <p:cNvSpPr txBox="1"/>
          <p:nvPr/>
        </p:nvSpPr>
        <p:spPr>
          <a:xfrm>
            <a:off x="4829577" y="4468969"/>
            <a:ext cx="117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Skepticism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43D5C7-063B-427F-85DD-A0A9DAFCC097}"/>
              </a:ext>
            </a:extLst>
          </p:cNvPr>
          <p:cNvSpPr txBox="1"/>
          <p:nvPr/>
        </p:nvSpPr>
        <p:spPr>
          <a:xfrm>
            <a:off x="6619741" y="4945487"/>
            <a:ext cx="14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Cognitive Bias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A33E10-54A5-4FD7-9883-E80F673E007B}"/>
              </a:ext>
            </a:extLst>
          </p:cNvPr>
          <p:cNvSpPr txBox="1"/>
          <p:nvPr/>
        </p:nvSpPr>
        <p:spPr>
          <a:xfrm>
            <a:off x="7340958" y="5782614"/>
            <a:ext cx="281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Correlation is Not Causation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6BECA7-E1AE-45D3-B637-636B4D828DBA}"/>
              </a:ext>
            </a:extLst>
          </p:cNvPr>
          <p:cNvSpPr txBox="1"/>
          <p:nvPr/>
        </p:nvSpPr>
        <p:spPr>
          <a:xfrm>
            <a:off x="1958082" y="5424581"/>
            <a:ext cx="228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“Funky” – an example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74625" y="2852196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LSP 121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571" y="4095119"/>
            <a:ext cx="16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assignment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828800" y="1562793"/>
            <a:ext cx="1795549" cy="872836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28800" y="1363287"/>
            <a:ext cx="290945" cy="300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056611" y="1895302"/>
            <a:ext cx="2277687" cy="89777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5" idx="2"/>
          </p:cNvCxnSpPr>
          <p:nvPr/>
        </p:nvCxnSpPr>
        <p:spPr>
          <a:xfrm>
            <a:off x="3557847" y="2149824"/>
            <a:ext cx="498764" cy="194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1853" y="2693324"/>
            <a:ext cx="2139776" cy="798021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906982" y="2519156"/>
            <a:ext cx="149629" cy="165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34299" y="2685011"/>
            <a:ext cx="2036618" cy="689956"/>
          </a:xfrm>
          <a:prstGeom prst="ellips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6" idx="6"/>
            <a:endCxn id="18" idx="2"/>
          </p:cNvCxnSpPr>
          <p:nvPr/>
        </p:nvCxnSpPr>
        <p:spPr>
          <a:xfrm flipV="1">
            <a:off x="4721629" y="3029989"/>
            <a:ext cx="1612670" cy="62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007656" y="3458096"/>
            <a:ext cx="4516257" cy="70658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8" idx="5"/>
            <a:endCxn id="20" idx="0"/>
          </p:cNvCxnSpPr>
          <p:nvPr/>
        </p:nvCxnSpPr>
        <p:spPr>
          <a:xfrm>
            <a:off x="8072661" y="3273925"/>
            <a:ext cx="193124" cy="184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448128" y="4347556"/>
            <a:ext cx="1772446" cy="675411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75615" y="4838301"/>
            <a:ext cx="2019992" cy="586280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273636" y="5594465"/>
            <a:ext cx="3250277" cy="806335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835535" y="4020374"/>
            <a:ext cx="498763" cy="385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5" idx="0"/>
          </p:cNvCxnSpPr>
          <p:nvPr/>
        </p:nvCxnSpPr>
        <p:spPr>
          <a:xfrm flipH="1">
            <a:off x="7485611" y="4164676"/>
            <a:ext cx="145473" cy="673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786553" y="4164676"/>
            <a:ext cx="266007" cy="1429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604356" y="5205847"/>
            <a:ext cx="2843772" cy="870757"/>
          </a:xfrm>
          <a:prstGeom prst="ellipse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26" idx="2"/>
            <a:endCxn id="33" idx="6"/>
          </p:cNvCxnSpPr>
          <p:nvPr/>
        </p:nvCxnSpPr>
        <p:spPr>
          <a:xfrm flipH="1" flipV="1">
            <a:off x="4448128" y="5641226"/>
            <a:ext cx="2825508" cy="356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36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CA0610103ED242874F5833ED1CEF5A" ma:contentTypeVersion="3" ma:contentTypeDescription="Create a new document." ma:contentTypeScope="" ma:versionID="2e6fb1e30783bf36a99561f07aa618df">
  <xsd:schema xmlns:xsd="http://www.w3.org/2001/XMLSchema" xmlns:xs="http://www.w3.org/2001/XMLSchema" xmlns:p="http://schemas.microsoft.com/office/2006/metadata/properties" xmlns:ns1="http://schemas.microsoft.com/sharepoint/v3" xmlns:ns3="a1994b1f-3e39-4dcc-93aa-c82197541e1e" targetNamespace="http://schemas.microsoft.com/office/2006/metadata/properties" ma:root="true" ma:fieldsID="11fcf955a8b6116d0bb88b2d6a89ef7f" ns1:_="" ns3:_="">
    <xsd:import namespace="http://schemas.microsoft.com/sharepoint/v3"/>
    <xsd:import namespace="a1994b1f-3e39-4dcc-93aa-c82197541e1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94b1f-3e39-4dcc-93aa-c82197541e1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487B79-0197-48FD-ABE8-40451B6A0C1C}"/>
</file>

<file path=customXml/itemProps2.xml><?xml version="1.0" encoding="utf-8"?>
<ds:datastoreItem xmlns:ds="http://schemas.openxmlformats.org/officeDocument/2006/customXml" ds:itemID="{4F455A24-625F-4EEF-8F92-3D4F9AB77069}"/>
</file>

<file path=customXml/itemProps3.xml><?xml version="1.0" encoding="utf-8"?>
<ds:datastoreItem xmlns:ds="http://schemas.openxmlformats.org/officeDocument/2006/customXml" ds:itemID="{A2D42CD2-059A-48E6-B063-ECCE43347F81}"/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361</Words>
  <Application>Microsoft Office PowerPoint</Application>
  <PresentationFormat>Widescreen</PresentationFormat>
  <Paragraphs>126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Teaching  in Today’s Political Climate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Mary Jo Davidson  mdavidson@cdm.depaul.edu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Davidson</dc:creator>
  <cp:lastModifiedBy>Davidson, MJ</cp:lastModifiedBy>
  <cp:revision>25</cp:revision>
  <cp:lastPrinted>2018-10-17T20:46:29Z</cp:lastPrinted>
  <dcterms:created xsi:type="dcterms:W3CDTF">2018-10-08T22:26:36Z</dcterms:created>
  <dcterms:modified xsi:type="dcterms:W3CDTF">2018-10-19T12:40:31Z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0x01010060CA0610103ED242874F5833ED1CEF5A</vt:lpwstr>
  </property>
  <property fmtid="{D5CDD505-2E9C-101B-9397-08002B2CF9AE}" pid="3" name="Order">
    <vt:r8>1300</vt:r8>
  </property>
  <property fmtid="{D5CDD505-2E9C-101B-9397-08002B2CF9AE}" pid="4" name="xd_ProgID">
    <vt:lpwstr/>
  </property>
  <property fmtid="{D5CDD505-2E9C-101B-9397-08002B2CF9AE}" pid="5" name="_CopySource">
    <vt:lpwstr>https://resources.depaul.edu/teaching-commons/events/fall-forum/Documents/Davidson - Political Climate - Info Lit.pptx</vt:lpwstr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