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8" r:id="rId2"/>
    <p:sldId id="291" r:id="rId3"/>
    <p:sldId id="274" r:id="rId4"/>
    <p:sldId id="277" r:id="rId5"/>
    <p:sldId id="278" r:id="rId6"/>
    <p:sldId id="290" r:id="rId7"/>
    <p:sldId id="286" r:id="rId8"/>
    <p:sldId id="287" r:id="rId9"/>
    <p:sldId id="288" r:id="rId10"/>
    <p:sldId id="289" r:id="rId11"/>
    <p:sldId id="276" r:id="rId12"/>
    <p:sldId id="279" r:id="rId13"/>
    <p:sldId id="280" r:id="rId14"/>
    <p:sldId id="281" r:id="rId15"/>
    <p:sldId id="282" r:id="rId16"/>
    <p:sldId id="284" r:id="rId17"/>
    <p:sldId id="283" r:id="rId18"/>
    <p:sldId id="259" r:id="rId1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431038-DC9B-4860-8BAC-FEF0EABFD26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BF3750-4072-4B34-8573-E5CAB1BD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7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CBB3-C14A-4599-B843-3772A6E80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D26CC-2B0B-496D-91E0-DE23E7AB8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EE31B-4FD3-445B-9A6A-DD7AF7AF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31F1D-3B07-4889-932A-26925773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CD23E-5292-4F3B-AC67-A754BAA5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6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C9DC-2FB1-4FDE-88F7-1B021A9E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7B9C7-9178-4A02-8FF3-FE186B0A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35A0-5F0D-4348-8D32-8BFEEDD6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178C8-0D44-4946-809E-846DC472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9F578-2227-401D-8D7A-EFD7E57D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1BC1B-19E7-44DE-B755-985B030CC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DA74E-1492-4E3F-AF2C-A77D1A67F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24EB-67BD-4253-B7DA-05CA495D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B6009-FCD7-4F0F-9FEC-A232C881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084F4-11C5-4985-9BB5-C5FE2DD4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7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0484-5159-40B5-BEE1-D31DF6C8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818DE-841B-4C98-A155-2611A83B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BF2A3-A86A-44ED-86CD-25961F0D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AF063-4E9E-4F65-92F1-9446E1BC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DCC63-BCAF-4096-96BC-23864193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0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E36CB-A4BC-40B7-9692-88C51B32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BC1FF-67BB-4CAB-A5AC-0CFE682B8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14D67-5892-48D1-A4DF-F09FFA6A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C80B-9AC8-410F-A5EC-48F13F57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7C3A-5C11-48D6-B807-90F8B21D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4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A70E-F97A-4D59-B3BC-3B1ED453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14815-8263-427F-94C7-4ECFB47B4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6BE45-AEDA-4455-A9C7-02B006F5B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A649A-3D2B-4A54-A69A-8453E506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0781E-8DEC-439B-8404-41CC0F44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13F00-EB09-45B9-8E63-8CA5D386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4275E-3897-4EEE-AC06-841A9451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80D3D-435D-4B35-AAF1-0707DDE39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2F85C-FFDD-4B33-BBFC-E571FC711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AB740-B21C-4C19-8DF8-37058709E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8EB73-01DC-46C3-B84F-51AB99AB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C313EC-D732-474C-8046-0E1AA48B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C87891-40EB-4F83-973E-3F93F7B4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9FF00-1853-449F-831A-E1B194F1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19F5-B646-4C40-B137-4C4C6B0CF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CAD6C-461F-4399-8555-10071370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97571-A411-4E4F-9FB6-2DF15652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F995C-1DBA-4863-978D-D4B11174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5F929-54D2-4784-9B06-C67DABB6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38D44-0BDB-4A17-ABC7-4303EED8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FDD69-5BD5-4F66-BB5A-1971E2FD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957E-A97A-41EC-9DA7-BA0D5E43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F93FB-5F2F-4DE2-9BD1-24CAE260B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AD2B5-CAF3-45EB-B8FD-1A04A859D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D68B0-022B-41B7-9E3C-52DE4688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3632C-03FB-41D4-8AE7-3945A9DD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EA655-C6D0-4F1A-A4F1-A205F62E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2F42-30F4-4013-B758-ADBD270F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5EE29-B1D7-42C8-9619-2B80B5329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401B5-7AA0-4F67-B279-8F0DD9B8C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9D037-7178-4F19-A9A0-9069B0DE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BB8D3-315C-4B41-875A-BC032689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67583-D857-4AD2-B919-9B443979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D6EE1-834C-4265-A385-439CF4B8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BC938-F0BF-41A6-9C04-D23940DF3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59821-FD4D-4BAA-93C9-FA42EE14F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4452C-FFB8-459E-95E7-D8D682707C70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57F29-965D-4EA2-BF7B-DAC7D9FE0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3A76-F0E0-4D65-81FA-81E972053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3ECEF-760C-4358-8E12-83AA9596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0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cognitive_biases" TargetMode="External"/><Relationship Id="rId2" Type="http://schemas.openxmlformats.org/officeDocument/2006/relationships/hyperlink" Target="https://en.wikipedia.org/wiki/Cognitive_bia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local/virginia-politics/in-virginia-a-state-of-political-separation-most-clinton-voters-dont-know-any-trump-voters-and-vice-versa/2016/09/14/f617a2b8-75e8-11e6-b786-19d0cb1ed06c_story.html?noredirect=on&amp;utm_term=.9a2b05eb0d01" TargetMode="External"/><Relationship Id="rId2" Type="http://schemas.openxmlformats.org/officeDocument/2006/relationships/hyperlink" Target="https://www.theatlantic.com/business/archive/2017/01/america-bubbles/514385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s7xnb-bgrujk/5-components-of-information-literac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1ronp6Iue9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</a:t>
            </a:r>
            <a:br>
              <a:rPr lang="en-US" dirty="0" smtClean="0"/>
            </a:br>
            <a:r>
              <a:rPr lang="en-US" dirty="0" smtClean="0"/>
              <a:t>in Today’s Political Climate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Sidebars for </a:t>
            </a:r>
            <a:r>
              <a:rPr lang="en-US" dirty="0"/>
              <a:t>“Improving Information Literacy Can Help Us </a:t>
            </a:r>
            <a:r>
              <a:rPr lang="en-US" dirty="0" smtClean="0"/>
              <a:t>All”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D9F1E6-C856-4831-B0BD-844088E1C15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-457200"/>
            <a:ext cx="1174115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4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 an </a:t>
            </a:r>
            <a:br>
              <a:rPr lang="en-US" altLang="en-US" smtClean="0"/>
            </a:br>
            <a:r>
              <a:rPr lang="en-US" altLang="en-US" smtClean="0"/>
              <a:t>informed consumer of statistics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 skeptical</a:t>
            </a:r>
          </a:p>
          <a:p>
            <a:pPr eaLnBrk="1" hangingPunct="1"/>
            <a:r>
              <a:rPr lang="en-US" altLang="en-US" smtClean="0"/>
              <a:t>Ask questions </a:t>
            </a:r>
          </a:p>
          <a:p>
            <a:pPr lvl="1" eaLnBrk="1" hangingPunct="1"/>
            <a:r>
              <a:rPr lang="en-US" altLang="en-US" smtClean="0"/>
              <a:t>Who says so ?</a:t>
            </a:r>
          </a:p>
          <a:p>
            <a:pPr lvl="1" eaLnBrk="1" hangingPunct="1"/>
            <a:r>
              <a:rPr lang="en-US" altLang="en-US" smtClean="0"/>
              <a:t>How do they know ?</a:t>
            </a:r>
          </a:p>
          <a:p>
            <a:pPr lvl="1" eaLnBrk="1" hangingPunct="1"/>
            <a:r>
              <a:rPr lang="en-US" altLang="en-US" smtClean="0"/>
              <a:t>What’s missing ?</a:t>
            </a:r>
          </a:p>
          <a:p>
            <a:pPr lvl="1" eaLnBrk="1" hangingPunct="1"/>
            <a:r>
              <a:rPr lang="en-US" altLang="en-US" smtClean="0"/>
              <a:t>Did somebody change the subject ?</a:t>
            </a:r>
          </a:p>
          <a:p>
            <a:pPr lvl="1" eaLnBrk="1" hangingPunct="1"/>
            <a:r>
              <a:rPr lang="en-US" altLang="en-US" smtClean="0"/>
              <a:t>Does it make sense ?</a:t>
            </a:r>
          </a:p>
          <a:p>
            <a:pPr lvl="1" eaLnBrk="1" hangingPunct="1"/>
            <a:r>
              <a:rPr lang="en-US" altLang="en-US" smtClean="0"/>
              <a:t>Whose agenda is being served ?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B98E39-5BC2-4795-95C1-700C5BE61A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946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Cognitive Biases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890ED-2160-42D5-BDB1-1112C2482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a systematic pattern of deviation from norm or rationality in judgment. </a:t>
            </a:r>
          </a:p>
          <a:p>
            <a:pPr lvl="1">
              <a:defRPr/>
            </a:pPr>
            <a:r>
              <a:rPr lang="en-US" sz="1400" i="1" dirty="0" err="1"/>
              <a:t>Haselton</a:t>
            </a:r>
            <a:r>
              <a:rPr lang="en-US" sz="1400" i="1" dirty="0"/>
              <a:t>, M. G.; Nettle, D. &amp; Andrews, P. W. (2005) In D. M. Buss (Ed.), The Handbook of Evolutionary Psychology: Hoboken, NJ, US: John Wiley &amp; Sons Inc. pp. 724–746.</a:t>
            </a:r>
            <a:endParaRPr lang="en-US" sz="1400" u="sng" dirty="0">
              <a:hlinkClick r:id="rId2"/>
            </a:endParaRPr>
          </a:p>
          <a:p>
            <a:pPr>
              <a:defRPr/>
            </a:pPr>
            <a:endParaRPr lang="en-US" sz="2400" u="sng" dirty="0">
              <a:hlinkClick r:id="rId2"/>
            </a:endParaRPr>
          </a:p>
          <a:p>
            <a:pPr>
              <a:defRPr/>
            </a:pPr>
            <a:r>
              <a:rPr lang="en-US" sz="2400" u="sng" dirty="0">
                <a:hlinkClick r:id="rId2"/>
              </a:rPr>
              <a:t>https://en.wikipedia.org/wiki/Cognitive_bias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 </a:t>
            </a:r>
          </a:p>
          <a:p>
            <a:pPr>
              <a:defRPr/>
            </a:pPr>
            <a:r>
              <a:rPr lang="en-US" sz="2400" u="sng" dirty="0">
                <a:hlinkClick r:id="rId3"/>
              </a:rPr>
              <a:t>https://en.wikipedia.org/wiki/List_of_cognitive_biases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dirty="0"/>
              <a:t>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60DE6-C906-4BF7-834B-A5031A088826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3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706562"/>
          </a:xfrm>
        </p:spPr>
        <p:txBody>
          <a:bodyPr/>
          <a:lstStyle/>
          <a:p>
            <a:r>
              <a:rPr lang="en-US" altLang="en-US" smtClean="0"/>
              <a:t>Creating statistical evidence to support a point of view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81200" y="2743201"/>
            <a:ext cx="8229600" cy="3502025"/>
          </a:xfrm>
        </p:spPr>
        <p:txBody>
          <a:bodyPr/>
          <a:lstStyle/>
          <a:p>
            <a:r>
              <a:rPr lang="en-US" altLang="en-US" dirty="0" smtClean="0"/>
              <a:t>An example – Funky</a:t>
            </a:r>
          </a:p>
          <a:p>
            <a:endParaRPr lang="en-US" altLang="en-US" dirty="0"/>
          </a:p>
          <a:p>
            <a:r>
              <a:rPr lang="en-US" altLang="en-US" dirty="0" smtClean="0"/>
              <a:t>…this was really easy to create from existing sources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1EBBE-FCE6-4CF6-961B-DDB0697A4A90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9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Funky – Excel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sp>
        <p:nvSpPr>
          <p:cNvPr id="5" name="TextBox 4"/>
          <p:cNvSpPr txBox="1"/>
          <p:nvPr/>
        </p:nvSpPr>
        <p:spPr>
          <a:xfrm>
            <a:off x="2161309" y="6076604"/>
            <a:ext cx="79469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 R Correlation via SPSS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25862" y="2985294"/>
          <a:ext cx="4740275" cy="2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3530">
                  <a:extLst>
                    <a:ext uri="{9D8B030D-6E8A-4147-A177-3AD203B41FA5}">
                      <a16:colId xmlns:a16="http://schemas.microsoft.com/office/drawing/2014/main" val="2610883818"/>
                    </a:ext>
                  </a:extLst>
                </a:gridCol>
                <a:gridCol w="1278255">
                  <a:extLst>
                    <a:ext uri="{9D8B030D-6E8A-4147-A177-3AD203B41FA5}">
                      <a16:colId xmlns:a16="http://schemas.microsoft.com/office/drawing/2014/main" val="3569137895"/>
                    </a:ext>
                  </a:extLst>
                </a:gridCol>
                <a:gridCol w="944245">
                  <a:extLst>
                    <a:ext uri="{9D8B030D-6E8A-4147-A177-3AD203B41FA5}">
                      <a16:colId xmlns:a16="http://schemas.microsoft.com/office/drawing/2014/main" val="884169780"/>
                    </a:ext>
                  </a:extLst>
                </a:gridCol>
                <a:gridCol w="944245">
                  <a:extLst>
                    <a:ext uri="{9D8B030D-6E8A-4147-A177-3AD203B41FA5}">
                      <a16:colId xmlns:a16="http://schemas.microsoft.com/office/drawing/2014/main" val="405652042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Correlations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56334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Immigration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Number of Identity Theft Victims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281847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Immigration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Pearson Correlation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.935</a:t>
                      </a:r>
                      <a:r>
                        <a:rPr lang="en-US" sz="900" baseline="30000">
                          <a:effectLst/>
                        </a:rPr>
                        <a:t>**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219653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Sig. (2-tailed)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.000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407641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66017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Number of Identity Theft Victims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Pearson Correlation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.935</a:t>
                      </a:r>
                      <a:r>
                        <a:rPr lang="en-US" sz="900" baseline="30000">
                          <a:effectLst/>
                        </a:rPr>
                        <a:t>**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063619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Sig. (2-tailed)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.000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54568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8366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6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LSP 121 Assignment Question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u="sng" dirty="0"/>
              <a:t>3. Statistics In Everyday Use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u="sng" dirty="0"/>
              <a:t>Find</a:t>
            </a:r>
            <a:r>
              <a:rPr lang="en-US" dirty="0"/>
              <a:t> three articles in the popular media (e.g. </a:t>
            </a:r>
            <a:r>
              <a:rPr lang="en-US" u="sng" dirty="0"/>
              <a:t>newspaper, web-site</a:t>
            </a:r>
            <a:r>
              <a:rPr lang="en-US" dirty="0"/>
              <a:t>) that include statistics (presented as numbers or as graphics or in both ways.)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These should be three separate articles/sources, not three examples of statistics in one article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A. For each article/statistic:</a:t>
            </a:r>
          </a:p>
          <a:p>
            <a:r>
              <a:rPr lang="en-US" dirty="0"/>
              <a:t>1. Summarize the article and the statistic(s) it contains briefly, or copy the article, including the statistic(s) you are critiquing, into your Word document. </a:t>
            </a:r>
          </a:p>
          <a:p>
            <a:r>
              <a:rPr lang="en-US" dirty="0"/>
              <a:t>2. Include a citation of the source of the article.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B. For each article/statistic:</a:t>
            </a:r>
          </a:p>
          <a:p>
            <a:r>
              <a:rPr lang="en-US" dirty="0"/>
              <a:t>1. Do you think that the statistic or the way it is used/presented is </a:t>
            </a:r>
            <a:r>
              <a:rPr lang="en-US" u="sng" dirty="0"/>
              <a:t>deceptive</a:t>
            </a:r>
            <a:r>
              <a:rPr lang="en-US" dirty="0"/>
              <a:t>? </a:t>
            </a:r>
          </a:p>
          <a:p>
            <a:r>
              <a:rPr lang="en-US" dirty="0"/>
              <a:t>	2. Why or why not? 	</a:t>
            </a:r>
          </a:p>
          <a:p>
            <a:r>
              <a:rPr lang="en-US" dirty="0"/>
              <a:t>3. What is your evidence?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LSP 121 Assignment Question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u="sng" dirty="0"/>
              <a:t>4. Statistics In Everyday Use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u="sng" dirty="0"/>
              <a:t>Choose</a:t>
            </a:r>
            <a:r>
              <a:rPr lang="en-US" dirty="0"/>
              <a:t> three articles/postings that you have recently read in the popular media (e.g. </a:t>
            </a:r>
            <a:r>
              <a:rPr lang="en-US" u="sng" dirty="0"/>
              <a:t>newspaper, web-site, blog</a:t>
            </a:r>
            <a:r>
              <a:rPr lang="en-US" dirty="0"/>
              <a:t>) that include statistics (presented as numbers or as graphics or in both ways.)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These should be three separate articles/postings, not three examples of statistics in one article/posting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A. For each article/posting:</a:t>
            </a:r>
          </a:p>
          <a:p>
            <a:r>
              <a:rPr lang="en-US" dirty="0"/>
              <a:t>1. Summarize the article/posting and the statistic(s) it contains briefly, or copy the article/posting, including the statistic(s) you are critiquing, into your Word document. </a:t>
            </a:r>
          </a:p>
          <a:p>
            <a:r>
              <a:rPr lang="en-US" dirty="0"/>
              <a:t>2. Include a citation of the source of the article/posting.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B. For each article/posting:</a:t>
            </a:r>
          </a:p>
          <a:p>
            <a:r>
              <a:rPr lang="en-US" dirty="0"/>
              <a:t>1. Do you think that the statistic(s) it contains or the way they are used/presented is </a:t>
            </a:r>
            <a:r>
              <a:rPr lang="en-US" u="sng" dirty="0"/>
              <a:t>deceptive</a:t>
            </a:r>
            <a:r>
              <a:rPr lang="en-US" dirty="0"/>
              <a:t>? </a:t>
            </a:r>
          </a:p>
          <a:p>
            <a:r>
              <a:rPr lang="en-US" dirty="0"/>
              <a:t>	2. Why or why not? 	</a:t>
            </a:r>
          </a:p>
          <a:p>
            <a:r>
              <a:rPr lang="en-US" dirty="0"/>
              <a:t>3. What is your evidence?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mdavidson@cdm.depaul.edu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A73EB4-FF56-4DD5-84BC-CF1BBAB73F26}"/>
              </a:ext>
            </a:extLst>
          </p:cNvPr>
          <p:cNvSpPr txBox="1"/>
          <p:nvPr/>
        </p:nvSpPr>
        <p:spPr>
          <a:xfrm>
            <a:off x="901521" y="1017431"/>
            <a:ext cx="16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 Climate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DAB59-E571-4811-801F-E2CF69583C35}"/>
              </a:ext>
            </a:extLst>
          </p:cNvPr>
          <p:cNvSpPr txBox="1"/>
          <p:nvPr/>
        </p:nvSpPr>
        <p:spPr>
          <a:xfrm>
            <a:off x="1958082" y="1770963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“Bubbles”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81619-4212-4011-820E-D06FFD27F8E8}"/>
              </a:ext>
            </a:extLst>
          </p:cNvPr>
          <p:cNvSpPr txBox="1"/>
          <p:nvPr/>
        </p:nvSpPr>
        <p:spPr>
          <a:xfrm>
            <a:off x="4142313" y="2149824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Literacy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068C0-D923-4391-8397-F6E237491E81}"/>
              </a:ext>
            </a:extLst>
          </p:cNvPr>
          <p:cNvSpPr txBox="1"/>
          <p:nvPr/>
        </p:nvSpPr>
        <p:spPr>
          <a:xfrm>
            <a:off x="3288515" y="2852196"/>
            <a:ext cx="115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13BC2-8CC9-4DC0-A2A4-9DC25E5290BD}"/>
              </a:ext>
            </a:extLst>
          </p:cNvPr>
          <p:cNvSpPr txBox="1"/>
          <p:nvPr/>
        </p:nvSpPr>
        <p:spPr>
          <a:xfrm>
            <a:off x="6212379" y="3554569"/>
            <a:ext cx="408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 Informed </a:t>
            </a:r>
            <a:r>
              <a:rPr lang="en-US" dirty="0"/>
              <a:t>Consumers of Statistics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9CAF7-656B-4893-A89A-434C60077F60}"/>
              </a:ext>
            </a:extLst>
          </p:cNvPr>
          <p:cNvSpPr txBox="1"/>
          <p:nvPr/>
        </p:nvSpPr>
        <p:spPr>
          <a:xfrm>
            <a:off x="4829577" y="4468969"/>
            <a:ext cx="117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Skepticism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3D5C7-063B-427F-85DD-A0A9DAFCC097}"/>
              </a:ext>
            </a:extLst>
          </p:cNvPr>
          <p:cNvSpPr txBox="1"/>
          <p:nvPr/>
        </p:nvSpPr>
        <p:spPr>
          <a:xfrm>
            <a:off x="6619741" y="4945487"/>
            <a:ext cx="14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Cognitive Bias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A33E10-54A5-4FD7-9883-E80F673E007B}"/>
              </a:ext>
            </a:extLst>
          </p:cNvPr>
          <p:cNvSpPr txBox="1"/>
          <p:nvPr/>
        </p:nvSpPr>
        <p:spPr>
          <a:xfrm>
            <a:off x="7340958" y="5782614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is Not Causation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BECA7-E1AE-45D3-B637-636B4D828DBA}"/>
              </a:ext>
            </a:extLst>
          </p:cNvPr>
          <p:cNvSpPr txBox="1"/>
          <p:nvPr/>
        </p:nvSpPr>
        <p:spPr>
          <a:xfrm>
            <a:off x="1958082" y="5424581"/>
            <a:ext cx="22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“Funky” – an example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74625" y="28521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571" y="4095119"/>
            <a:ext cx="16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562793"/>
            <a:ext cx="1795549" cy="8728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1363287"/>
            <a:ext cx="290945" cy="30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056611" y="1895302"/>
            <a:ext cx="2277687" cy="8977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3557847" y="2149824"/>
            <a:ext cx="498764" cy="19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1853" y="2693324"/>
            <a:ext cx="2139776" cy="798021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06982" y="2519156"/>
            <a:ext cx="149629" cy="16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4299" y="2685011"/>
            <a:ext cx="2036618" cy="689956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6"/>
            <a:endCxn id="18" idx="2"/>
          </p:cNvCxnSpPr>
          <p:nvPr/>
        </p:nvCxnSpPr>
        <p:spPr>
          <a:xfrm flipV="1">
            <a:off x="4721629" y="3029989"/>
            <a:ext cx="1612670" cy="62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07656" y="3458096"/>
            <a:ext cx="4516257" cy="7065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5"/>
            <a:endCxn id="20" idx="0"/>
          </p:cNvCxnSpPr>
          <p:nvPr/>
        </p:nvCxnSpPr>
        <p:spPr>
          <a:xfrm>
            <a:off x="8072661" y="3273925"/>
            <a:ext cx="193124" cy="18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48128" y="4347556"/>
            <a:ext cx="1772446" cy="675411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75615" y="4838301"/>
            <a:ext cx="2019992" cy="586280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73636" y="5594465"/>
            <a:ext cx="3250277" cy="806335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835535" y="4020374"/>
            <a:ext cx="498763" cy="385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 flipH="1">
            <a:off x="7485611" y="4164676"/>
            <a:ext cx="145473" cy="67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786553" y="4164676"/>
            <a:ext cx="266007" cy="142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604356" y="5205847"/>
            <a:ext cx="2843772" cy="870757"/>
          </a:xfrm>
          <a:prstGeom prst="ellipse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26" idx="2"/>
            <a:endCxn id="33" idx="6"/>
          </p:cNvCxnSpPr>
          <p:nvPr/>
        </p:nvCxnSpPr>
        <p:spPr>
          <a:xfrm flipH="1" flipV="1">
            <a:off x="4448128" y="5641226"/>
            <a:ext cx="2825508" cy="356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99257" y="3854797"/>
            <a:ext cx="2377440" cy="858291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0" idx="2"/>
            <a:endCxn id="36" idx="6"/>
          </p:cNvCxnSpPr>
          <p:nvPr/>
        </p:nvCxnSpPr>
        <p:spPr>
          <a:xfrm flipH="1">
            <a:off x="2676697" y="3811386"/>
            <a:ext cx="3330959" cy="472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0"/>
            <a:endCxn id="3" idx="3"/>
          </p:cNvCxnSpPr>
          <p:nvPr/>
        </p:nvCxnSpPr>
        <p:spPr>
          <a:xfrm flipV="1">
            <a:off x="1487977" y="2307805"/>
            <a:ext cx="603775" cy="1546992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9780" y="2574613"/>
            <a:ext cx="1917320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Acknowledgement</a:t>
            </a:r>
          </a:p>
          <a:p>
            <a:r>
              <a:rPr lang="en-US" i="1" dirty="0" smtClean="0">
                <a:solidFill>
                  <a:srgbClr val="92D050"/>
                </a:solidFill>
              </a:rPr>
              <a:t>Reflection</a:t>
            </a:r>
          </a:p>
          <a:p>
            <a:r>
              <a:rPr lang="en-US" i="1" dirty="0" smtClean="0">
                <a:solidFill>
                  <a:srgbClr val="92D050"/>
                </a:solidFill>
              </a:rPr>
              <a:t>Empathy</a:t>
            </a:r>
            <a:endParaRPr 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9994" y="256107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https://www.theatlantic.com/business/archive/2017/01/america-bubbles/514385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20983" y="1339789"/>
            <a:ext cx="84149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Everybody's in a Bubble, and That's a Problem</a:t>
            </a:r>
          </a:p>
          <a:p>
            <a:r>
              <a:rPr lang="en-US" dirty="0"/>
              <a:t>In politics as well as business, people are shaped by who they see—and who they don't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The Atlantic</a:t>
            </a:r>
            <a:endParaRPr lang="en-US" i="1" dirty="0"/>
          </a:p>
          <a:p>
            <a:r>
              <a:rPr lang="en-US" i="1" dirty="0"/>
              <a:t>Derek Thompson</a:t>
            </a:r>
            <a:r>
              <a:rPr lang="en-US" dirty="0"/>
              <a:t> Jan 25, 2017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364" y="4447309"/>
            <a:ext cx="6974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https://www.washingtonpost.com/local/virginia-politics/in-virginia-a-state-of-political-separation-most-clinton-voters-dont-know-any-trump-voters-and-vice-versa/2016/09/14/f617a2b8-75e8-11e6-b786-19d0cb1ed06c_story.html?noredirect=on&amp;utm_term=.</a:t>
            </a:r>
            <a:r>
              <a:rPr lang="en-US" dirty="0" smtClean="0">
                <a:hlinkClick r:id="rId3"/>
              </a:rPr>
              <a:t>9a2b05eb0d01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7484" y="3043406"/>
            <a:ext cx="9210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/>
          </a:p>
          <a:p>
            <a:r>
              <a:rPr lang="en-US" b="1" dirty="0"/>
              <a:t>In Virginia, a state of political separation: Most Clinton voters don’t know any Trump voters, and vice </a:t>
            </a:r>
            <a:r>
              <a:rPr lang="en-US" b="1" dirty="0" smtClean="0"/>
              <a:t>versa  </a:t>
            </a:r>
            <a:r>
              <a:rPr lang="en-US" dirty="0" smtClean="0"/>
              <a:t>By </a:t>
            </a:r>
            <a:r>
              <a:rPr lang="en-US" dirty="0"/>
              <a:t>Laura Vozzella and </a:t>
            </a:r>
          </a:p>
          <a:p>
            <a:r>
              <a:rPr lang="en-US" dirty="0"/>
              <a:t>Emily </a:t>
            </a:r>
            <a:r>
              <a:rPr lang="en-US" dirty="0" err="1" smtClean="0"/>
              <a:t>Guskin</a:t>
            </a:r>
            <a:r>
              <a:rPr lang="en-US" dirty="0" smtClean="0"/>
              <a:t>  </a:t>
            </a:r>
            <a:r>
              <a:rPr lang="en-US" u="sng" dirty="0" smtClean="0"/>
              <a:t>Washington </a:t>
            </a:r>
            <a:r>
              <a:rPr lang="en-US" u="sng" dirty="0"/>
              <a:t>Post - Virginia Politics  </a:t>
            </a:r>
            <a:r>
              <a:rPr lang="en-US" dirty="0"/>
              <a:t>September 14, 2016 </a:t>
            </a:r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36865" y="515389"/>
            <a:ext cx="1515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Bubbles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22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Information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E1DDC-423F-445D-9344-C3391ED10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identify</a:t>
            </a:r>
          </a:p>
          <a:p>
            <a:pPr>
              <a:defRPr/>
            </a:pPr>
            <a:r>
              <a:rPr lang="en-US" dirty="0"/>
              <a:t>find, </a:t>
            </a:r>
          </a:p>
          <a:p>
            <a:pPr>
              <a:defRPr/>
            </a:pPr>
            <a:r>
              <a:rPr lang="en-US" dirty="0"/>
              <a:t>evaluate, </a:t>
            </a:r>
          </a:p>
          <a:p>
            <a:pPr>
              <a:defRPr/>
            </a:pPr>
            <a:r>
              <a:rPr lang="en-US" dirty="0"/>
              <a:t>apply, and </a:t>
            </a:r>
          </a:p>
          <a:p>
            <a:pPr>
              <a:defRPr/>
            </a:pPr>
            <a:r>
              <a:rPr lang="en-US" dirty="0"/>
              <a:t>acknowledge</a:t>
            </a:r>
          </a:p>
          <a:p>
            <a:pPr marL="0" indent="0">
              <a:buNone/>
              <a:defRPr/>
            </a:pPr>
            <a:r>
              <a:rPr lang="en-US" dirty="0"/>
              <a:t> </a:t>
            </a:r>
          </a:p>
          <a:p>
            <a:pPr>
              <a:defRPr/>
            </a:pPr>
            <a:r>
              <a:rPr lang="en-US" u="sng" dirty="0">
                <a:hlinkClick r:id="rId2"/>
              </a:rPr>
              <a:t>https://prezi.com/s7xnb-bgrujk/5-components-of-information-literacy/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D43E2B-65DF-4206-968B-5235091B89D0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1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Information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AAB16-72B2-490E-AC57-02EAE1163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hlinkClick r:id="rId2"/>
              </a:rPr>
              <a:t>http://youtu.be/1ronp6Iue9w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BD9046-26F5-42A2-9463-F4E26F846202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7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LSP 121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Quantitative Reasoning and Technological Literacy II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Liberal Studies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First-Year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LSP 121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S9 - Statistics That Deceive</a:t>
            </a:r>
          </a:p>
        </p:txBody>
      </p:sp>
    </p:spTree>
    <p:extLst>
      <p:ext uri="{BB962C8B-B14F-4D97-AF65-F5344CB8AC3E}">
        <p14:creationId xmlns:p14="http://schemas.microsoft.com/office/powerpoint/2010/main" val="30106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Do you believe everything you hear or read ?</a:t>
            </a:r>
          </a:p>
        </p:txBody>
      </p:sp>
      <p:sp>
        <p:nvSpPr>
          <p:cNvPr id="5123" name="Subtit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61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The "experts" wouldn't lie…</a:t>
            </a:r>
          </a:p>
        </p:txBody>
      </p:sp>
      <p:sp>
        <p:nvSpPr>
          <p:cNvPr id="6147" name="Subtit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would they ?</a:t>
            </a:r>
          </a:p>
        </p:txBody>
      </p:sp>
    </p:spTree>
    <p:extLst>
      <p:ext uri="{BB962C8B-B14F-4D97-AF65-F5344CB8AC3E}">
        <p14:creationId xmlns:p14="http://schemas.microsoft.com/office/powerpoint/2010/main" val="31262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A0610103ED242874F5833ED1CEF5A" ma:contentTypeVersion="3" ma:contentTypeDescription="Create a new document." ma:contentTypeScope="" ma:versionID="2e6fb1e30783bf36a99561f07aa618df">
  <xsd:schema xmlns:xsd="http://www.w3.org/2001/XMLSchema" xmlns:xs="http://www.w3.org/2001/XMLSchema" xmlns:p="http://schemas.microsoft.com/office/2006/metadata/properties" xmlns:ns1="http://schemas.microsoft.com/sharepoint/v3" xmlns:ns3="a1994b1f-3e39-4dcc-93aa-c82197541e1e" targetNamespace="http://schemas.microsoft.com/office/2006/metadata/properties" ma:root="true" ma:fieldsID="11fcf955a8b6116d0bb88b2d6a89ef7f" ns1:_="" ns3:_="">
    <xsd:import namespace="http://schemas.microsoft.com/sharepoint/v3"/>
    <xsd:import namespace="a1994b1f-3e39-4dcc-93aa-c82197541e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94b1f-3e39-4dcc-93aa-c82197541e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DB2307-37B4-4957-8105-188B35C04E24}"/>
</file>

<file path=customXml/itemProps2.xml><?xml version="1.0" encoding="utf-8"?>
<ds:datastoreItem xmlns:ds="http://schemas.openxmlformats.org/officeDocument/2006/customXml" ds:itemID="{B45013F4-0254-4F44-9D7A-4AADD378E605}"/>
</file>

<file path=customXml/itemProps3.xml><?xml version="1.0" encoding="utf-8"?>
<ds:datastoreItem xmlns:ds="http://schemas.openxmlformats.org/officeDocument/2006/customXml" ds:itemID="{63A7D299-7A6C-4B2F-B71A-E0E8B7287CB1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391</Words>
  <Application>Microsoft Office PowerPoint</Application>
  <PresentationFormat>Widescreen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Times New Roman</vt:lpstr>
      <vt:lpstr>Office Theme</vt:lpstr>
      <vt:lpstr>Teaching  in Today’s Political Climate</vt:lpstr>
      <vt:lpstr>PowerPoint Presentation</vt:lpstr>
      <vt:lpstr>PowerPoint Presentation</vt:lpstr>
      <vt:lpstr>Information Literacy</vt:lpstr>
      <vt:lpstr>Information Literacy</vt:lpstr>
      <vt:lpstr>LSP 121</vt:lpstr>
      <vt:lpstr>LSP 121</vt:lpstr>
      <vt:lpstr>Do you believe everything you hear or read ?</vt:lpstr>
      <vt:lpstr>The "experts" wouldn't lie…</vt:lpstr>
      <vt:lpstr>PowerPoint Presentation</vt:lpstr>
      <vt:lpstr>Be an  informed consumer of statistics</vt:lpstr>
      <vt:lpstr>Cognitive Biases</vt:lpstr>
      <vt:lpstr>Creating statistical evidence to support a point of view</vt:lpstr>
      <vt:lpstr>Funky – Excel file</vt:lpstr>
      <vt:lpstr>Pearson R Correlation via SPSS</vt:lpstr>
      <vt:lpstr>LSP 121 Assignment Question in 2016</vt:lpstr>
      <vt:lpstr>LSP 121 Assignment Question in 2018</vt:lpstr>
      <vt:lpstr>mdavidson@cdm.depaul.edu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Davidson</dc:creator>
  <cp:lastModifiedBy>Davidson, MJ</cp:lastModifiedBy>
  <cp:revision>25</cp:revision>
  <cp:lastPrinted>2018-10-17T20:46:29Z</cp:lastPrinted>
  <dcterms:created xsi:type="dcterms:W3CDTF">2018-10-08T22:26:36Z</dcterms:created>
  <dcterms:modified xsi:type="dcterms:W3CDTF">2018-10-19T12:44:02Z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0x01010060CA0610103ED242874F5833ED1CEF5A</vt:lpwstr>
  </property>
  <property fmtid="{D5CDD505-2E9C-101B-9397-08002B2CF9AE}" pid="3" name="Order">
    <vt:r8>1600</vt:r8>
  </property>
  <property fmtid="{D5CDD505-2E9C-101B-9397-08002B2CF9AE}" pid="4" name="xd_ProgID">
    <vt:lpwstr/>
  </property>
  <property fmtid="{D5CDD505-2E9C-101B-9397-08002B2CF9AE}" pid="5" name="_CopySource">
    <vt:lpwstr>https://resources.depaul.edu/teaching-commons/events/fall-forum/Documents/Davidson - Side Bar.pptx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