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54026-3B21-413E-BACB-608974B04FA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73DE43-9F2B-4508-AE24-60A9ED408FBC}">
      <dgm:prSet phldrT="[Text]"/>
      <dgm:spPr/>
      <dgm:t>
        <a:bodyPr/>
        <a:lstStyle/>
        <a:p>
          <a:r>
            <a:rPr lang="en-US" dirty="0" smtClean="0"/>
            <a:t>Relate</a:t>
          </a:r>
          <a:endParaRPr lang="en-US" dirty="0"/>
        </a:p>
      </dgm:t>
    </dgm:pt>
    <dgm:pt modelId="{E690F4E8-2362-4211-BDD3-A80DD5C358D9}" type="parTrans" cxnId="{EF641D6E-AE30-4448-B53C-FECB9D3045CC}">
      <dgm:prSet/>
      <dgm:spPr/>
      <dgm:t>
        <a:bodyPr/>
        <a:lstStyle/>
        <a:p>
          <a:endParaRPr lang="en-US"/>
        </a:p>
      </dgm:t>
    </dgm:pt>
    <dgm:pt modelId="{C8990B09-BC30-4FD5-BD0E-84CF1CCED248}" type="sibTrans" cxnId="{EF641D6E-AE30-4448-B53C-FECB9D3045CC}">
      <dgm:prSet/>
      <dgm:spPr/>
      <dgm:t>
        <a:bodyPr/>
        <a:lstStyle/>
        <a:p>
          <a:endParaRPr lang="en-US"/>
        </a:p>
      </dgm:t>
    </dgm:pt>
    <dgm:pt modelId="{7F790ECB-AE1A-4E66-9431-EE968768F174}">
      <dgm:prSet phldrT="[Text]" custT="1"/>
      <dgm:spPr/>
      <dgm:t>
        <a:bodyPr/>
        <a:lstStyle/>
        <a:p>
          <a:r>
            <a:rPr lang="en-US" sz="2400" dirty="0" smtClean="0"/>
            <a:t>Be approachable</a:t>
          </a:r>
          <a:endParaRPr lang="en-US" sz="2400" dirty="0"/>
        </a:p>
      </dgm:t>
    </dgm:pt>
    <dgm:pt modelId="{D588ED38-60B8-4DD6-AC0E-03956CAC9391}" type="parTrans" cxnId="{1E925FAF-D853-476E-9327-252B4B38A30F}">
      <dgm:prSet/>
      <dgm:spPr/>
      <dgm:t>
        <a:bodyPr/>
        <a:lstStyle/>
        <a:p>
          <a:endParaRPr lang="en-US"/>
        </a:p>
      </dgm:t>
    </dgm:pt>
    <dgm:pt modelId="{F8C2C2F8-E9AC-4999-BE49-43AC76E5E18E}" type="sibTrans" cxnId="{1E925FAF-D853-476E-9327-252B4B38A30F}">
      <dgm:prSet/>
      <dgm:spPr/>
      <dgm:t>
        <a:bodyPr/>
        <a:lstStyle/>
        <a:p>
          <a:endParaRPr lang="en-US"/>
        </a:p>
      </dgm:t>
    </dgm:pt>
    <dgm:pt modelId="{97474A79-44C1-47CC-A961-226AE0C5DB65}">
      <dgm:prSet phldrT="[Text]"/>
      <dgm:spPr/>
      <dgm:t>
        <a:bodyPr/>
        <a:lstStyle/>
        <a:p>
          <a:r>
            <a:rPr lang="en-US" dirty="0" smtClean="0"/>
            <a:t>Be accessible</a:t>
          </a:r>
          <a:endParaRPr lang="en-US" dirty="0"/>
        </a:p>
      </dgm:t>
    </dgm:pt>
    <dgm:pt modelId="{C7EF0B4B-6C80-4383-B430-F17DEB032AC1}" type="parTrans" cxnId="{1BDAA98D-167F-4F0A-AB3F-7BE657D3FA06}">
      <dgm:prSet/>
      <dgm:spPr/>
      <dgm:t>
        <a:bodyPr/>
        <a:lstStyle/>
        <a:p>
          <a:endParaRPr lang="en-US"/>
        </a:p>
      </dgm:t>
    </dgm:pt>
    <dgm:pt modelId="{C60EAD40-0485-43E7-9A8E-F16B61372B21}" type="sibTrans" cxnId="{1BDAA98D-167F-4F0A-AB3F-7BE657D3FA06}">
      <dgm:prSet/>
      <dgm:spPr/>
      <dgm:t>
        <a:bodyPr/>
        <a:lstStyle/>
        <a:p>
          <a:endParaRPr lang="en-US"/>
        </a:p>
      </dgm:t>
    </dgm:pt>
    <dgm:pt modelId="{7AAE31D4-3686-4C84-8C79-1A5CC0C89888}">
      <dgm:prSet phldrT="[Text]"/>
      <dgm:spPr/>
      <dgm:t>
        <a:bodyPr/>
        <a:lstStyle/>
        <a:p>
          <a:r>
            <a:rPr lang="en-US" dirty="0" smtClean="0"/>
            <a:t>Be a good listener</a:t>
          </a:r>
          <a:endParaRPr lang="en-US" dirty="0"/>
        </a:p>
      </dgm:t>
    </dgm:pt>
    <dgm:pt modelId="{5AF6798A-140D-475D-8AE9-D12D1210709A}" type="parTrans" cxnId="{E1950C58-B6A9-4CC9-B127-664E4511BDC2}">
      <dgm:prSet/>
      <dgm:spPr/>
      <dgm:t>
        <a:bodyPr/>
        <a:lstStyle/>
        <a:p>
          <a:endParaRPr lang="en-US"/>
        </a:p>
      </dgm:t>
    </dgm:pt>
    <dgm:pt modelId="{43C9EC24-2862-4C50-9D5F-80E5BF437F03}" type="sibTrans" cxnId="{E1950C58-B6A9-4CC9-B127-664E4511BDC2}">
      <dgm:prSet/>
      <dgm:spPr/>
      <dgm:t>
        <a:bodyPr/>
        <a:lstStyle/>
        <a:p>
          <a:endParaRPr lang="en-US"/>
        </a:p>
      </dgm:t>
    </dgm:pt>
    <dgm:pt modelId="{A32F5E42-D1AA-447C-B450-14E608FC7CD1}" type="pres">
      <dgm:prSet presAssocID="{BD554026-3B21-413E-BACB-608974B04F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B9D8B1B-9316-4C4D-8FA4-95F67C2933C1}" type="pres">
      <dgm:prSet presAssocID="{CC73DE43-9F2B-4508-AE24-60A9ED408FBC}" presName="singleCycle" presStyleCnt="0"/>
      <dgm:spPr/>
    </dgm:pt>
    <dgm:pt modelId="{5F64133B-253A-40AA-B2C4-07DD387662BA}" type="pres">
      <dgm:prSet presAssocID="{CC73DE43-9F2B-4508-AE24-60A9ED408FBC}" presName="singleCenter" presStyleLbl="node1" presStyleIdx="0" presStyleCnt="4" custScaleX="82688" custScaleY="748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8932502-4608-428B-B68C-B4B928DCF8B1}" type="pres">
      <dgm:prSet presAssocID="{D588ED38-60B8-4DD6-AC0E-03956CAC9391}" presName="Name56" presStyleLbl="parChTrans1D2" presStyleIdx="0" presStyleCnt="3"/>
      <dgm:spPr/>
    </dgm:pt>
    <dgm:pt modelId="{495ECB38-D7C8-4C61-B931-6511A9F9708E}" type="pres">
      <dgm:prSet presAssocID="{7F790ECB-AE1A-4E66-9431-EE968768F174}" presName="text0" presStyleLbl="node1" presStyleIdx="1" presStyleCnt="4" custScaleX="188524" custScaleY="142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08E3F-DE83-4B27-BFDB-A3F5333D4D33}" type="pres">
      <dgm:prSet presAssocID="{C7EF0B4B-6C80-4383-B430-F17DEB032AC1}" presName="Name56" presStyleLbl="parChTrans1D2" presStyleIdx="1" presStyleCnt="3"/>
      <dgm:spPr/>
    </dgm:pt>
    <dgm:pt modelId="{76A1217E-7B22-42D2-A7F2-68B023122BB9}" type="pres">
      <dgm:prSet presAssocID="{97474A79-44C1-47CC-A961-226AE0C5DB65}" presName="text0" presStyleLbl="node1" presStyleIdx="2" presStyleCnt="4" custScaleX="157107" custScaleY="123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8C624-343C-4497-8AC6-26E05CDEED88}" type="pres">
      <dgm:prSet presAssocID="{5AF6798A-140D-475D-8AE9-D12D1210709A}" presName="Name56" presStyleLbl="parChTrans1D2" presStyleIdx="2" presStyleCnt="3"/>
      <dgm:spPr/>
    </dgm:pt>
    <dgm:pt modelId="{CEF7E981-E36B-44A1-9217-798D321F7F58}" type="pres">
      <dgm:prSet presAssocID="{7AAE31D4-3686-4C84-8C79-1A5CC0C89888}" presName="text0" presStyleLbl="node1" presStyleIdx="3" presStyleCnt="4" custScaleX="121272" custScaleY="111874">
        <dgm:presLayoutVars>
          <dgm:bulletEnabled val="1"/>
        </dgm:presLayoutVars>
      </dgm:prSet>
      <dgm:spPr/>
    </dgm:pt>
  </dgm:ptLst>
  <dgm:cxnLst>
    <dgm:cxn modelId="{EF641D6E-AE30-4448-B53C-FECB9D3045CC}" srcId="{BD554026-3B21-413E-BACB-608974B04FA4}" destId="{CC73DE43-9F2B-4508-AE24-60A9ED408FBC}" srcOrd="0" destOrd="0" parTransId="{E690F4E8-2362-4211-BDD3-A80DD5C358D9}" sibTransId="{C8990B09-BC30-4FD5-BD0E-84CF1CCED248}"/>
    <dgm:cxn modelId="{793A4211-508F-4F27-878C-D575C310928F}" type="presOf" srcId="{BD554026-3B21-413E-BACB-608974B04FA4}" destId="{A32F5E42-D1AA-447C-B450-14E608FC7CD1}" srcOrd="0" destOrd="0" presId="urn:microsoft.com/office/officeart/2008/layout/RadialCluster"/>
    <dgm:cxn modelId="{AAAEF3B2-1E7B-4490-B824-FAA48A4C2050}" type="presOf" srcId="{7F790ECB-AE1A-4E66-9431-EE968768F174}" destId="{495ECB38-D7C8-4C61-B931-6511A9F9708E}" srcOrd="0" destOrd="0" presId="urn:microsoft.com/office/officeart/2008/layout/RadialCluster"/>
    <dgm:cxn modelId="{47461962-87C9-4903-95EC-3D71B9EB52CE}" type="presOf" srcId="{CC73DE43-9F2B-4508-AE24-60A9ED408FBC}" destId="{5F64133B-253A-40AA-B2C4-07DD387662BA}" srcOrd="0" destOrd="0" presId="urn:microsoft.com/office/officeart/2008/layout/RadialCluster"/>
    <dgm:cxn modelId="{EF1E2046-2B9B-4BAE-A093-8CF613D9D2F2}" type="presOf" srcId="{C7EF0B4B-6C80-4383-B430-F17DEB032AC1}" destId="{F1508E3F-DE83-4B27-BFDB-A3F5333D4D33}" srcOrd="0" destOrd="0" presId="urn:microsoft.com/office/officeart/2008/layout/RadialCluster"/>
    <dgm:cxn modelId="{E1950C58-B6A9-4CC9-B127-664E4511BDC2}" srcId="{CC73DE43-9F2B-4508-AE24-60A9ED408FBC}" destId="{7AAE31D4-3686-4C84-8C79-1A5CC0C89888}" srcOrd="2" destOrd="0" parTransId="{5AF6798A-140D-475D-8AE9-D12D1210709A}" sibTransId="{43C9EC24-2862-4C50-9D5F-80E5BF437F03}"/>
    <dgm:cxn modelId="{90EA1368-FF10-4D26-B20C-A028B87490DC}" type="presOf" srcId="{7AAE31D4-3686-4C84-8C79-1A5CC0C89888}" destId="{CEF7E981-E36B-44A1-9217-798D321F7F58}" srcOrd="0" destOrd="0" presId="urn:microsoft.com/office/officeart/2008/layout/RadialCluster"/>
    <dgm:cxn modelId="{3193E9FA-9677-4987-9556-ECD7CB55F2B7}" type="presOf" srcId="{97474A79-44C1-47CC-A961-226AE0C5DB65}" destId="{76A1217E-7B22-42D2-A7F2-68B023122BB9}" srcOrd="0" destOrd="0" presId="urn:microsoft.com/office/officeart/2008/layout/RadialCluster"/>
    <dgm:cxn modelId="{1E925FAF-D853-476E-9327-252B4B38A30F}" srcId="{CC73DE43-9F2B-4508-AE24-60A9ED408FBC}" destId="{7F790ECB-AE1A-4E66-9431-EE968768F174}" srcOrd="0" destOrd="0" parTransId="{D588ED38-60B8-4DD6-AC0E-03956CAC9391}" sibTransId="{F8C2C2F8-E9AC-4999-BE49-43AC76E5E18E}"/>
    <dgm:cxn modelId="{1BDAA98D-167F-4F0A-AB3F-7BE657D3FA06}" srcId="{CC73DE43-9F2B-4508-AE24-60A9ED408FBC}" destId="{97474A79-44C1-47CC-A961-226AE0C5DB65}" srcOrd="1" destOrd="0" parTransId="{C7EF0B4B-6C80-4383-B430-F17DEB032AC1}" sibTransId="{C60EAD40-0485-43E7-9A8E-F16B61372B21}"/>
    <dgm:cxn modelId="{EF8E3593-862C-417A-B9C0-91E1F6B3F445}" type="presOf" srcId="{5AF6798A-140D-475D-8AE9-D12D1210709A}" destId="{C578C624-343C-4497-8AC6-26E05CDEED88}" srcOrd="0" destOrd="0" presId="urn:microsoft.com/office/officeart/2008/layout/RadialCluster"/>
    <dgm:cxn modelId="{1CEC359B-0742-4141-8CB6-E068735E019E}" type="presOf" srcId="{D588ED38-60B8-4DD6-AC0E-03956CAC9391}" destId="{38932502-4608-428B-B68C-B4B928DCF8B1}" srcOrd="0" destOrd="0" presId="urn:microsoft.com/office/officeart/2008/layout/RadialCluster"/>
    <dgm:cxn modelId="{C08110E4-32C2-4A6D-B7EE-6272700F57C1}" type="presParOf" srcId="{A32F5E42-D1AA-447C-B450-14E608FC7CD1}" destId="{BB9D8B1B-9316-4C4D-8FA4-95F67C2933C1}" srcOrd="0" destOrd="0" presId="urn:microsoft.com/office/officeart/2008/layout/RadialCluster"/>
    <dgm:cxn modelId="{3B2218F5-ABA7-4959-A8DE-A65C73DD9DBD}" type="presParOf" srcId="{BB9D8B1B-9316-4C4D-8FA4-95F67C2933C1}" destId="{5F64133B-253A-40AA-B2C4-07DD387662BA}" srcOrd="0" destOrd="0" presId="urn:microsoft.com/office/officeart/2008/layout/RadialCluster"/>
    <dgm:cxn modelId="{4370DDE2-5EA8-4800-B1D4-6461D5C87BF9}" type="presParOf" srcId="{BB9D8B1B-9316-4C4D-8FA4-95F67C2933C1}" destId="{38932502-4608-428B-B68C-B4B928DCF8B1}" srcOrd="1" destOrd="0" presId="urn:microsoft.com/office/officeart/2008/layout/RadialCluster"/>
    <dgm:cxn modelId="{E9B18724-F8F5-4E52-B6ED-0554A22B3515}" type="presParOf" srcId="{BB9D8B1B-9316-4C4D-8FA4-95F67C2933C1}" destId="{495ECB38-D7C8-4C61-B931-6511A9F9708E}" srcOrd="2" destOrd="0" presId="urn:microsoft.com/office/officeart/2008/layout/RadialCluster"/>
    <dgm:cxn modelId="{6E71FC43-CF76-4C19-98E9-A4E2A373F61D}" type="presParOf" srcId="{BB9D8B1B-9316-4C4D-8FA4-95F67C2933C1}" destId="{F1508E3F-DE83-4B27-BFDB-A3F5333D4D33}" srcOrd="3" destOrd="0" presId="urn:microsoft.com/office/officeart/2008/layout/RadialCluster"/>
    <dgm:cxn modelId="{208A1CDD-CC20-467D-A9AF-0EBF8C51D019}" type="presParOf" srcId="{BB9D8B1B-9316-4C4D-8FA4-95F67C2933C1}" destId="{76A1217E-7B22-42D2-A7F2-68B023122BB9}" srcOrd="4" destOrd="0" presId="urn:microsoft.com/office/officeart/2008/layout/RadialCluster"/>
    <dgm:cxn modelId="{0651EAE7-2614-45DA-83C5-27D0A9FDCF51}" type="presParOf" srcId="{BB9D8B1B-9316-4C4D-8FA4-95F67C2933C1}" destId="{C578C624-343C-4497-8AC6-26E05CDEED88}" srcOrd="5" destOrd="0" presId="urn:microsoft.com/office/officeart/2008/layout/RadialCluster"/>
    <dgm:cxn modelId="{3D25BE5B-EECE-435B-A705-5A41D9933EB6}" type="presParOf" srcId="{BB9D8B1B-9316-4C4D-8FA4-95F67C2933C1}" destId="{CEF7E981-E36B-44A1-9217-798D321F7F5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4133B-253A-40AA-B2C4-07DD387662BA}">
      <dsp:nvSpPr>
        <dsp:cNvPr id="0" name=""/>
        <dsp:cNvSpPr/>
      </dsp:nvSpPr>
      <dsp:spPr>
        <a:xfrm>
          <a:off x="3208259" y="2890990"/>
          <a:ext cx="1398783" cy="1266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Relate</a:t>
          </a:r>
          <a:endParaRPr lang="en-US" sz="3400" kern="1200" dirty="0"/>
        </a:p>
      </dsp:txBody>
      <dsp:txXfrm>
        <a:off x="3270078" y="2952809"/>
        <a:ext cx="1275145" cy="1142723"/>
      </dsp:txXfrm>
    </dsp:sp>
    <dsp:sp modelId="{38932502-4608-428B-B68C-B4B928DCF8B1}">
      <dsp:nvSpPr>
        <dsp:cNvPr id="0" name=""/>
        <dsp:cNvSpPr/>
      </dsp:nvSpPr>
      <dsp:spPr>
        <a:xfrm rot="16200000">
          <a:off x="3328413" y="2311752"/>
          <a:ext cx="1158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84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ECB38-D7C8-4C61-B931-6511A9F9708E}">
      <dsp:nvSpPr>
        <dsp:cNvPr id="0" name=""/>
        <dsp:cNvSpPr/>
      </dsp:nvSpPr>
      <dsp:spPr>
        <a:xfrm>
          <a:off x="2839286" y="117557"/>
          <a:ext cx="2136729" cy="1614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 approachable</a:t>
          </a:r>
          <a:endParaRPr lang="en-US" sz="2400" kern="1200" dirty="0"/>
        </a:p>
      </dsp:txBody>
      <dsp:txXfrm>
        <a:off x="2918122" y="196393"/>
        <a:ext cx="1979057" cy="1457285"/>
      </dsp:txXfrm>
    </dsp:sp>
    <dsp:sp modelId="{F1508E3F-DE83-4B27-BFDB-A3F5333D4D33}">
      <dsp:nvSpPr>
        <dsp:cNvPr id="0" name=""/>
        <dsp:cNvSpPr/>
      </dsp:nvSpPr>
      <dsp:spPr>
        <a:xfrm rot="1800000">
          <a:off x="4555898" y="4118837"/>
          <a:ext cx="7634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4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1217E-7B22-42D2-A7F2-68B023122BB9}">
      <dsp:nvSpPr>
        <dsp:cNvPr id="0" name=""/>
        <dsp:cNvSpPr/>
      </dsp:nvSpPr>
      <dsp:spPr>
        <a:xfrm>
          <a:off x="5268243" y="4126233"/>
          <a:ext cx="1780649" cy="1395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 accessible</a:t>
          </a:r>
          <a:endParaRPr lang="en-US" sz="2800" kern="1200" dirty="0"/>
        </a:p>
      </dsp:txBody>
      <dsp:txXfrm>
        <a:off x="5336342" y="4194332"/>
        <a:ext cx="1644451" cy="1258812"/>
      </dsp:txXfrm>
    </dsp:sp>
    <dsp:sp modelId="{C578C624-343C-4497-8AC6-26E05CDEED88}">
      <dsp:nvSpPr>
        <dsp:cNvPr id="0" name=""/>
        <dsp:cNvSpPr/>
      </dsp:nvSpPr>
      <dsp:spPr>
        <a:xfrm rot="9000000">
          <a:off x="2277130" y="4177460"/>
          <a:ext cx="997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79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7E981-E36B-44A1-9217-798D321F7F58}">
      <dsp:nvSpPr>
        <dsp:cNvPr id="0" name=""/>
        <dsp:cNvSpPr/>
      </dsp:nvSpPr>
      <dsp:spPr>
        <a:xfrm>
          <a:off x="969486" y="4189749"/>
          <a:ext cx="1374495" cy="1267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 a good listener</a:t>
          </a:r>
          <a:endParaRPr lang="en-US" sz="2400" kern="1200" dirty="0"/>
        </a:p>
      </dsp:txBody>
      <dsp:txXfrm>
        <a:off x="1031384" y="4251647"/>
        <a:ext cx="1250699" cy="114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4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9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1184-62EB-47BC-B113-F195BD0D11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0C40-75EC-40F2-8599-FF99A6A1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6H4qZuu4lc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sLdFvMDX4&amp;list=PLtoq9AtlUbZz4qzUvT3agsrd__Z7JfxxI&amp;index=4" TargetMode="External"/><Relationship Id="rId2" Type="http://schemas.openxmlformats.org/officeDocument/2006/relationships/hyperlink" Target="https://www.youtube.com/watch?v=SOxbtXQRGFc&amp;index=1&amp;list=PLtoq9AtlUbZz4qzUvT3agsrd__Z7Jfxx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7452" y="1114342"/>
            <a:ext cx="8101263" cy="1693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DePaul University 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273" y="2936290"/>
            <a:ext cx="9625263" cy="295918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565656"/>
                </a:solidFill>
                <a:effectLst/>
                <a:latin typeface="Source Sans Pro"/>
              </a:rPr>
              <a:t>DePaul continues its commitment to the education of first generation college students.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565656"/>
                </a:solidFill>
                <a:effectLst/>
                <a:latin typeface="Source Sans Pro"/>
              </a:rPr>
              <a:t>The faculty, learned yet learning, gives substance to the mission of the university.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565656"/>
                </a:solidFill>
                <a:effectLst/>
                <a:latin typeface="Source Sans Pro"/>
              </a:rPr>
              <a:t>Through their dedication to learning,.., and their faith in the potential of their students, the faculty and staff serve as role models for students.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326" y="681789"/>
            <a:ext cx="10740190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Hey Dr. Parra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Sorry I did so poorly on the first exam. I'm not going to let you down again!!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a note on your method to solving problems (given, plan, execute), I have found it to be so useful for learning to solve the problem and keeping it clear in my mind. I have actually used the method for other problems I have outside of class! Such a good way to organize. Anyway I hope you have a good weekend and I'll see you Monday!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725" y="1152993"/>
            <a:ext cx="11438021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Parra,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just wanted to send you a email about the quarter so far and thank you for all the investment you have made with this class.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heard you say a few lectures ago that it was taking a lot of time and effort to put together these formative practice tests and the sample questions, and I wanted to thank you and let you know that it is extremely helpful.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725" y="1152993"/>
            <a:ext cx="1143802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Parra,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was sharing the formative and the rubric with another student in another class and they said they wished they had something as thoughtful and helpful as what you have prepared.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rubric is also extremely helpful because you are building a strong organized plan and structure for all future problem solving questions and I have found it extremely useful and organizing.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PC_Computer\Fotos\P101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60364"/>
            <a:ext cx="3231887" cy="31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PC_Computer\Fotos\P101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91" y="3493719"/>
            <a:ext cx="3276599" cy="32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LPC_Computer\Fotos\P101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91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4572000"/>
            <a:ext cx="24384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/>
              <a:buChar char=""/>
            </a:pPr>
            <a:r>
              <a:rPr lang="en-US" sz="3200" i="1" dirty="0">
                <a:solidFill>
                  <a:prstClr val="black"/>
                </a:solidFill>
                <a:latin typeface="Rockwell"/>
                <a:ea typeface="Calibri"/>
                <a:cs typeface="Times New Roman"/>
              </a:rPr>
              <a:t>The learning ride! </a:t>
            </a:r>
            <a:endParaRPr lang="en-US" sz="3200" i="1" dirty="0">
              <a:solidFill>
                <a:prstClr val="black"/>
              </a:solidFill>
              <a:latin typeface="Rockwel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2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725" y="1152993"/>
            <a:ext cx="1143802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Parra,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taking the time to create all of the materials you make, I greatly appreciate it and I know many other students that take advantage of it also do.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found it to my advantage to really utilize what you have put together. 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 again!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PC_Computer\Fotos\P101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60364"/>
            <a:ext cx="3231887" cy="31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PC_Computer\Fotos\P101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91" y="3493719"/>
            <a:ext cx="3276599" cy="32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LPC_Computer\Fotos\P101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91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4572000"/>
            <a:ext cx="24384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/>
              <a:buChar char=""/>
            </a:pPr>
            <a:r>
              <a:rPr lang="en-US" sz="3200" i="1" dirty="0">
                <a:solidFill>
                  <a:prstClr val="black"/>
                </a:solidFill>
                <a:latin typeface="Rockwell"/>
                <a:ea typeface="Calibri"/>
                <a:cs typeface="Times New Roman"/>
              </a:rPr>
              <a:t>The learning ride! </a:t>
            </a:r>
            <a:endParaRPr lang="en-US" sz="3200" i="1" dirty="0">
              <a:solidFill>
                <a:prstClr val="black"/>
              </a:solidFill>
              <a:latin typeface="Rockwel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3726" y="977984"/>
            <a:ext cx="7371348" cy="1227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Vincentian Question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273" y="2936290"/>
            <a:ext cx="9625263" cy="29591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What must be done?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hlinkClick r:id="rId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What Must I Do?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What Must You Do?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What Must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4608309"/>
              </p:ext>
            </p:extLst>
          </p:nvPr>
        </p:nvGraphicFramePr>
        <p:xfrm>
          <a:off x="2368884" y="705852"/>
          <a:ext cx="8018379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167" y="866274"/>
            <a:ext cx="99781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First Generation Faculty Stories</a:t>
            </a: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Dorothy Kozlowski (Interim Dean, CSH)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https://www.youtube.com/watch?v=SOxbtXQRGFc&amp;index=1&amp;list=PLtoq9AtlUbZz4qzUvT3agsrd__Z7JfxxI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Ruben Parra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(Chemistry)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https://www.youtube.com/watch?v=p7sLdFvMDX4&amp;list=PLtoq9AtlUbZz4qzUvT3agsrd__Z7JfxxI&amp;index=4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03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221" y="743321"/>
            <a:ext cx="116225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 Dr. Parra, </a:t>
            </a:r>
          </a:p>
          <a:p>
            <a:endParaRPr lang="en-US" dirty="0" smtClean="0"/>
          </a:p>
          <a:p>
            <a:r>
              <a:rPr lang="en-US" dirty="0" smtClean="0"/>
              <a:t>Thank you so much for sending this. I really enjoyed watching the video and learning more about your story.  I am a first generation student myself! You are so inspiring! </a:t>
            </a:r>
          </a:p>
          <a:p>
            <a:endParaRPr lang="en-US" dirty="0" smtClean="0"/>
          </a:p>
          <a:p>
            <a:r>
              <a:rPr lang="en-US" dirty="0" smtClean="0"/>
              <a:t>I don’t think I am your typical General Chemistry 1 student. I’m a non-traditional pre-medical student; I completed my bachelors degree in 2015 from UIC, I worked a bit in ‘the real world’ as a Clinical Researcher, and I completed a graduate program in Clinical Research last year. I am back now at DePaul to finish my pre-medical requisite courses and apply to medical school. </a:t>
            </a:r>
          </a:p>
          <a:p>
            <a:endParaRPr lang="en-US" dirty="0" smtClean="0"/>
          </a:p>
          <a:p>
            <a:r>
              <a:rPr lang="en-US" dirty="0" smtClean="0"/>
              <a:t>I plan to come to your office hours on Friday to more formally introduce myself and ask some questions about the material so far. I look forward to talking more then!</a:t>
            </a:r>
          </a:p>
          <a:p>
            <a:endParaRPr lang="en-US" dirty="0" smtClean="0"/>
          </a:p>
          <a:p>
            <a:r>
              <a:rPr lang="en-US" dirty="0" smtClean="0"/>
              <a:t>Best Regards,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095" y="753979"/>
            <a:ext cx="10274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Dear all,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please find attached a word document detailing the minimum tasks you need to get involved to learn well the material covered in chapter 2. Please use it to check your learning progress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Also, remember to turn in your FPT2 by tomorrow at 1 PM (My office is in McGowan South, 330A)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Lastly, please take a look at the inspirational quote I got for you today!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Best,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Dr. Parra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89" y="2919463"/>
            <a:ext cx="6685547" cy="35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23458"/>
              </p:ext>
            </p:extLst>
          </p:nvPr>
        </p:nvGraphicFramePr>
        <p:xfrm>
          <a:off x="1010653" y="280738"/>
          <a:ext cx="8799094" cy="6479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880">
                  <a:extLst>
                    <a:ext uri="{9D8B030D-6E8A-4147-A177-3AD203B41FA5}">
                      <a16:colId xmlns:a16="http://schemas.microsoft.com/office/drawing/2014/main" val="3818793719"/>
                    </a:ext>
                  </a:extLst>
                </a:gridCol>
                <a:gridCol w="1930156">
                  <a:extLst>
                    <a:ext uri="{9D8B030D-6E8A-4147-A177-3AD203B41FA5}">
                      <a16:colId xmlns:a16="http://schemas.microsoft.com/office/drawing/2014/main" val="3408198837"/>
                    </a:ext>
                  </a:extLst>
                </a:gridCol>
                <a:gridCol w="2072256">
                  <a:extLst>
                    <a:ext uri="{9D8B030D-6E8A-4147-A177-3AD203B41FA5}">
                      <a16:colId xmlns:a16="http://schemas.microsoft.com/office/drawing/2014/main" val="2304429115"/>
                    </a:ext>
                  </a:extLst>
                </a:gridCol>
                <a:gridCol w="2494802">
                  <a:extLst>
                    <a:ext uri="{9D8B030D-6E8A-4147-A177-3AD203B41FA5}">
                      <a16:colId xmlns:a16="http://schemas.microsoft.com/office/drawing/2014/main" val="564861347"/>
                    </a:ext>
                  </a:extLst>
                </a:gridCol>
              </a:tblGrid>
              <a:tr h="1304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you must </a:t>
                      </a:r>
                      <a:r>
                        <a:rPr lang="en-US" sz="1400" dirty="0" smtClean="0">
                          <a:effectLst/>
                        </a:rPr>
                        <a:t>do to meaningfully </a:t>
                      </a:r>
                      <a:r>
                        <a:rPr lang="en-US" sz="1400" dirty="0">
                          <a:effectLst/>
                        </a:rPr>
                        <a:t>engage with the course materials to achieve the desired learning outcomes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Due Date (2018)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 Actually Completed (2018)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Circle your Level of Learning Confidence upon Completing the Assignment (1=low, 10=high)*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28909"/>
                  </a:ext>
                </a:extLst>
              </a:tr>
              <a:tr h="552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1: Review all the in-chapter Examples for Chapter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1  2  3  4  5  6  7  8  9  10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429888028"/>
                  </a:ext>
                </a:extLst>
              </a:tr>
              <a:tr h="74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2: Fully work out all the For Practice, and For More Practice exercises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1  2  3  4  5  6  7  8  9  10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3618193248"/>
                  </a:ext>
                </a:extLst>
              </a:tr>
              <a:tr h="74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3: Solve all in-chapter Conceptual Questions for Chapter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1  2  3  4  5  6  7  8  9  10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307171745"/>
                  </a:ext>
                </a:extLst>
              </a:tr>
              <a:tr h="552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4: Complete the Self-Assessment Quiz for Chapter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September 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1  2  3  4  5  6  7  8  9  10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591505914"/>
                  </a:ext>
                </a:extLst>
              </a:tr>
              <a:tr h="74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 5: Review </a:t>
                      </a:r>
                      <a:r>
                        <a:rPr lang="en-US" sz="1400" dirty="0" smtClean="0">
                          <a:effectLst/>
                        </a:rPr>
                        <a:t>Learning </a:t>
                      </a:r>
                      <a:r>
                        <a:rPr lang="en-US" sz="1400" dirty="0">
                          <a:effectLst/>
                        </a:rPr>
                        <a:t>Outcomes </a:t>
                      </a:r>
                      <a:r>
                        <a:rPr lang="en-US" sz="1400" dirty="0" smtClean="0">
                          <a:effectLst/>
                        </a:rPr>
                        <a:t>for </a:t>
                      </a:r>
                      <a:r>
                        <a:rPr lang="en-US" sz="1400" dirty="0">
                          <a:effectLst/>
                        </a:rPr>
                        <a:t>Chapter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1  2  3  4  5  6  7  8  9  10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2520650058"/>
                  </a:ext>
                </a:extLst>
              </a:tr>
              <a:tr h="74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6: Complete the Formative Assessment Test for the Chapter, FPT2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1  2  3  4  5  6  7  8  9  10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3273339531"/>
                  </a:ext>
                </a:extLst>
              </a:tr>
              <a:tr h="74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7: Complete Exam 1 from Dr. Parra’s Winter 2018 CHE130 class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1  2  3  4  5  6  7  8  9  10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346492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4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71192"/>
              </p:ext>
            </p:extLst>
          </p:nvPr>
        </p:nvGraphicFramePr>
        <p:xfrm>
          <a:off x="778041" y="328861"/>
          <a:ext cx="10796338" cy="4916677"/>
        </p:xfrm>
        <a:graphic>
          <a:graphicData uri="http://schemas.openxmlformats.org/drawingml/2006/table">
            <a:tbl>
              <a:tblPr firstRow="1" firstCol="1" bandRow="1"/>
              <a:tblGrid>
                <a:gridCol w="3642231">
                  <a:extLst>
                    <a:ext uri="{9D8B030D-6E8A-4147-A177-3AD203B41FA5}">
                      <a16:colId xmlns:a16="http://schemas.microsoft.com/office/drawing/2014/main" val="1149296330"/>
                    </a:ext>
                  </a:extLst>
                </a:gridCol>
                <a:gridCol w="3083378">
                  <a:extLst>
                    <a:ext uri="{9D8B030D-6E8A-4147-A177-3AD203B41FA5}">
                      <a16:colId xmlns:a16="http://schemas.microsoft.com/office/drawing/2014/main" val="3760816644"/>
                    </a:ext>
                  </a:extLst>
                </a:gridCol>
                <a:gridCol w="4070729">
                  <a:extLst>
                    <a:ext uri="{9D8B030D-6E8A-4147-A177-3AD203B41FA5}">
                      <a16:colId xmlns:a16="http://schemas.microsoft.com/office/drawing/2014/main" val="2478953919"/>
                    </a:ext>
                  </a:extLst>
                </a:gridCol>
              </a:tblGrid>
              <a:tr h="2500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Assessment Tools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%Score (Based on the respective answer keys)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you were given the chance to do the same or similar learning activity covering the same learning outcomes, how confident would you be to perform at the 75% or better?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circle only one: Very Confident (VC), Fairly Confident (FC), A Little Confident (LC), Not Confident at all (NC)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3491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Chapter 3 Quiz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805201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Chapter 4 Quiz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22939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Chapter 5 Quiz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179048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 2: Winter Quarter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34115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FPT3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220054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FPT4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130106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FPT5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         FC         LC        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2678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07368" y="5363232"/>
            <a:ext cx="586339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your responses in the Table above, what would you predict your grade range to be in the coming Exam 2? Circle only one of the choices below, please: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	B	C	D	F</a:t>
            </a:r>
          </a:p>
        </p:txBody>
      </p:sp>
    </p:spTree>
    <p:extLst>
      <p:ext uri="{BB962C8B-B14F-4D97-AF65-F5344CB8AC3E}">
        <p14:creationId xmlns:p14="http://schemas.microsoft.com/office/powerpoint/2010/main" val="1410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116" y="515895"/>
            <a:ext cx="11766884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very much concerned by the very low level of commitment you have demonstrated for this class so far.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basis for my concern comes from the fact that you have not completed the minimum number of tasks that I carefully designed for you to help you succeed in the course.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I asked you to engage with are intended to help you identify your weak and strong points with enough time so that I can help you improve and hence perform well in the exams.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you engage with the tasks I designed for you, the more likely you are to succeed in the course.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deep concern,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Parra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A0610103ED242874F5833ED1CEF5A" ma:contentTypeVersion="3" ma:contentTypeDescription="Create a new document." ma:contentTypeScope="" ma:versionID="2e6fb1e30783bf36a99561f07aa618df">
  <xsd:schema xmlns:xsd="http://www.w3.org/2001/XMLSchema" xmlns:xs="http://www.w3.org/2001/XMLSchema" xmlns:p="http://schemas.microsoft.com/office/2006/metadata/properties" xmlns:ns1="http://schemas.microsoft.com/sharepoint/v3" xmlns:ns3="a1994b1f-3e39-4dcc-93aa-c82197541e1e" targetNamespace="http://schemas.microsoft.com/office/2006/metadata/properties" ma:root="true" ma:fieldsID="11fcf955a8b6116d0bb88b2d6a89ef7f" ns1:_="" ns3:_="">
    <xsd:import namespace="http://schemas.microsoft.com/sharepoint/v3"/>
    <xsd:import namespace="a1994b1f-3e39-4dcc-93aa-c82197541e1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94b1f-3e39-4dcc-93aa-c82197541e1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00EB5F-AC0B-4EE3-911F-2EF83A246B76}"/>
</file>

<file path=customXml/itemProps2.xml><?xml version="1.0" encoding="utf-8"?>
<ds:datastoreItem xmlns:ds="http://schemas.openxmlformats.org/officeDocument/2006/customXml" ds:itemID="{F612D6B1-A4E9-419B-BEF6-1FE341B8D75A}"/>
</file>

<file path=customXml/itemProps3.xml><?xml version="1.0" encoding="utf-8"?>
<ds:datastoreItem xmlns:ds="http://schemas.openxmlformats.org/officeDocument/2006/customXml" ds:itemID="{8A6B6187-8281-49A9-99AE-9F336CDA47D7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722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Source Sans Pro</vt:lpstr>
      <vt:lpstr>Symbol</vt:lpstr>
      <vt:lpstr>Times New Roman</vt:lpstr>
      <vt:lpstr>Office Theme</vt:lpstr>
      <vt:lpstr>From DePaul University Mission</vt:lpstr>
      <vt:lpstr>The Vincentian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DePaul University Mission</dc:title>
  <dc:creator>Parra, Ruben</dc:creator>
  <cp:lastModifiedBy>Parra, Ruben</cp:lastModifiedBy>
  <cp:revision>25</cp:revision>
  <dcterms:created xsi:type="dcterms:W3CDTF">2018-10-19T13:15:15Z</dcterms:created>
  <dcterms:modified xsi:type="dcterms:W3CDTF">2018-10-19T14:45:57Z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0x01010060CA0610103ED242874F5833ED1CEF5A</vt:lpwstr>
  </property>
  <property fmtid="{D5CDD505-2E9C-101B-9397-08002B2CF9AE}" pid="3" name="Order">
    <vt:r8>1400</vt:r8>
  </property>
  <property fmtid="{D5CDD505-2E9C-101B-9397-08002B2CF9AE}" pid="4" name="xd_ProgID">
    <vt:lpwstr/>
  </property>
  <property fmtid="{D5CDD505-2E9C-101B-9397-08002B2CF9AE}" pid="5" name="_CopySource">
    <vt:lpwstr>https://resources.depaul.edu/teaching-commons/events/fall-forum/Documents/Fall forum 2018 presentation.pptx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